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256" r:id="rId5"/>
    <p:sldId id="264" r:id="rId6"/>
    <p:sldId id="262" r:id="rId7"/>
    <p:sldId id="265" r:id="rId8"/>
    <p:sldId id="263" r:id="rId9"/>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RIETA BARRIOS TATIANA" initials="ABT" lastIdx="1" clrIdx="0">
    <p:extLst>
      <p:ext uri="{19B8F6BF-5375-455C-9EA6-DF929625EA0E}">
        <p15:presenceInfo xmlns:p15="http://schemas.microsoft.com/office/powerpoint/2012/main" userId="S::tarrieta1@cuc.edu.co::f6350ed3-eca9-4cce-adbd-663a852a02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96"/>
    <a:srgbClr val="9D9EA0"/>
    <a:srgbClr val="ACD123"/>
    <a:srgbClr val="B2E50F"/>
    <a:srgbClr val="70AD47"/>
    <a:srgbClr val="5DA3C3"/>
    <a:srgbClr val="1B1F19"/>
    <a:srgbClr val="B1354D"/>
    <a:srgbClr val="932A25"/>
    <a:srgbClr val="8636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56" autoAdjust="0"/>
    <p:restoredTop sz="94249" autoAdjust="0"/>
  </p:normalViewPr>
  <p:slideViewPr>
    <p:cSldViewPr snapToGrid="0">
      <p:cViewPr>
        <p:scale>
          <a:sx n="100" d="100"/>
          <a:sy n="100" d="100"/>
        </p:scale>
        <p:origin x="1116" y="-2538"/>
      </p:cViewPr>
      <p:guideLst/>
    </p:cSldViewPr>
  </p:slideViewPr>
  <p:notesTextViewPr>
    <p:cViewPr>
      <p:scale>
        <a:sx n="1" d="1"/>
        <a:sy n="1" d="1"/>
      </p:scale>
      <p:origin x="0" y="0"/>
    </p:cViewPr>
  </p:notesTextViewPr>
  <p:sorterViewPr>
    <p:cViewPr>
      <p:scale>
        <a:sx n="190" d="100"/>
        <a:sy n="190" d="100"/>
      </p:scale>
      <p:origin x="0" y="-30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EA9623-8184-4A06-A080-F6EA0CD0F69E}" type="datetimeFigureOut">
              <a:rPr lang="es-CO" smtClean="0"/>
              <a:t>2/06/2021</a:t>
            </a:fld>
            <a:endParaRPr lang="es-CO"/>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41F72D-93A5-4E9B-822C-FFCD99EB8EA8}" type="slidenum">
              <a:rPr lang="es-CO" smtClean="0"/>
              <a:t>‹Nº›</a:t>
            </a:fld>
            <a:endParaRPr lang="es-CO"/>
          </a:p>
        </p:txBody>
      </p:sp>
    </p:spTree>
    <p:extLst>
      <p:ext uri="{BB962C8B-B14F-4D97-AF65-F5344CB8AC3E}">
        <p14:creationId xmlns:p14="http://schemas.microsoft.com/office/powerpoint/2010/main" val="217523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F996267-76EC-4A05-84E5-2C864F3585CE}" type="datetime1">
              <a:rPr lang="es-CO" smtClean="0"/>
              <a:t>2/06/2021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3559190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C76409D-0578-48B2-AFEB-F36CAE87D7B8}" type="datetime1">
              <a:rPr lang="es-CO" smtClean="0"/>
              <a:t>2/06/2021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1158002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659BDE-9F35-420A-94C4-5A1D7A1A61D3}" type="datetime1">
              <a:rPr lang="es-CO" smtClean="0"/>
              <a:t>2/06/2021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3734729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92A0FE0-E3F5-4CEE-97D6-EB5236800276}" type="datetime1">
              <a:rPr lang="es-CO" smtClean="0"/>
              <a:t>2/06/2021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726863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8E3F0F5E-5873-408E-A0E7-81FADF58640B}" type="datetime1">
              <a:rPr lang="es-CO" smtClean="0"/>
              <a:t>2/06/2021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301149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277ED9D-53D2-48C5-AA70-7F645F0D993C}" type="datetime1">
              <a:rPr lang="es-CO" smtClean="0"/>
              <a:t>2/06/2021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3523035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Editar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Editar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314F301-CC4F-4892-864C-EA24480A4F34}" type="datetime1">
              <a:rPr lang="es-CO" smtClean="0"/>
              <a:t>2/06/2021</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1753276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0096BE1-9A0C-4DFB-8FCA-46CD2EFCF833}" type="datetime1">
              <a:rPr lang="es-CO" smtClean="0"/>
              <a:t>2/06/2021</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421164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A2DFE-D34E-459A-9289-3929FF7739E4}" type="datetime1">
              <a:rPr lang="es-CO" smtClean="0"/>
              <a:t>2/06/2021</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153730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Editar los estilos de texto del patrón</a:t>
            </a:r>
          </a:p>
        </p:txBody>
      </p:sp>
      <p:sp>
        <p:nvSpPr>
          <p:cNvPr id="5" name="Date Placeholder 4"/>
          <p:cNvSpPr>
            <a:spLocks noGrp="1"/>
          </p:cNvSpPr>
          <p:nvPr>
            <p:ph type="dt" sz="half" idx="10"/>
          </p:nvPr>
        </p:nvSpPr>
        <p:spPr/>
        <p:txBody>
          <a:bodyPr/>
          <a:lstStyle/>
          <a:p>
            <a:fld id="{9B80AC2F-5933-42E3-A9AA-ABEDD060D346}" type="datetime1">
              <a:rPr lang="es-CO" smtClean="0"/>
              <a:t>2/06/2021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100685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Editar los estilos de texto del patrón</a:t>
            </a:r>
          </a:p>
        </p:txBody>
      </p:sp>
      <p:sp>
        <p:nvSpPr>
          <p:cNvPr id="5" name="Date Placeholder 4"/>
          <p:cNvSpPr>
            <a:spLocks noGrp="1"/>
          </p:cNvSpPr>
          <p:nvPr>
            <p:ph type="dt" sz="half" idx="10"/>
          </p:nvPr>
        </p:nvSpPr>
        <p:spPr/>
        <p:txBody>
          <a:bodyPr/>
          <a:lstStyle/>
          <a:p>
            <a:fld id="{12EF3DA1-C051-406A-8232-567D3507324B}" type="datetime1">
              <a:rPr lang="es-CO" smtClean="0"/>
              <a:t>2/06/2021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8E5E5E3-904F-4411-AA53-665CD27B0D08}" type="slidenum">
              <a:rPr lang="es-CO" smtClean="0"/>
              <a:t>‹Nº›</a:t>
            </a:fld>
            <a:endParaRPr lang="es-CO"/>
          </a:p>
        </p:txBody>
      </p:sp>
    </p:spTree>
    <p:extLst>
      <p:ext uri="{BB962C8B-B14F-4D97-AF65-F5344CB8AC3E}">
        <p14:creationId xmlns:p14="http://schemas.microsoft.com/office/powerpoint/2010/main" val="428045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1CE3CC4-3F36-4C32-B92F-85E125A58A63}" type="datetime1">
              <a:rPr lang="es-CO" smtClean="0"/>
              <a:t>2/06/2021</a:t>
            </a:fld>
            <a:endParaRPr lang="es-CO"/>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8E5E5E3-904F-4411-AA53-665CD27B0D08}" type="slidenum">
              <a:rPr lang="es-CO" smtClean="0"/>
              <a:t>‹Nº›</a:t>
            </a:fld>
            <a:endParaRPr lang="es-CO"/>
          </a:p>
        </p:txBody>
      </p:sp>
    </p:spTree>
    <p:extLst>
      <p:ext uri="{BB962C8B-B14F-4D97-AF65-F5344CB8AC3E}">
        <p14:creationId xmlns:p14="http://schemas.microsoft.com/office/powerpoint/2010/main" val="2616775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niversidaddelacosta-my.sharepoint.com/:v:/g/personal/jmojica5_cuc_edu_co/ER0gFslTzpFKpoTGyN8Ezp0BAvOmd4IBECgbez0SgNiCNw"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web.microsoftstream.com/video/ac695e14-6f87-4c87-a834-523100e7577b"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universidaddelacosta-my.sharepoint.com/:v:/g/personal/ahuyke_cuc_edu_co/EenUFExBltJNvfplSGfhYlsB8UNX-DcKsq5Mo15UZGytqA"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universidaddelacosta.sharepoint.com/:v:/s/20211_123632/ERNh9O28RntIqLswLCbBFUUBlUYyA1j3x2X_3wbAXV9daw?e=B6ehvu"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hyperlink" Target="https://universidaddelacosta.sharepoint.com/sites/20211_123442/Documentos%20compartidos/General/Recordings/Presentaci%C3%B3n%20Subprocesos%20Gesti%C3%B3n%20del%20Talento%20humano-20210326_184116-Grabaci%C3%B3n%20de%20la%20reuni%C3%B3n.mp4?web=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kparra7@cuc.edu.co" TargetMode="External"/><Relationship Id="rId7" Type="http://schemas.openxmlformats.org/officeDocument/2006/relationships/hyperlink" Target="https://www.inderscience.com/info/inarticle.php?artid=113670" TargetMode="Externa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hyperlink" Target="https://doi.org/10.1016/j.heliyon.2021.e06506" TargetMode="External"/><Relationship Id="rId5" Type="http://schemas.openxmlformats.org/officeDocument/2006/relationships/hyperlink" Target="mailto:Jmojica5@cuc.edu.co" TargetMode="External"/><Relationship Id="rId4" Type="http://schemas.openxmlformats.org/officeDocument/2006/relationships/hyperlink" Target="mailto:ahuyke@cuc.edu.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a:extLst>
              <a:ext uri="{FF2B5EF4-FFF2-40B4-BE49-F238E27FC236}">
                <a16:creationId xmlns:a16="http://schemas.microsoft.com/office/drawing/2014/main" id="{C3032CB7-9618-4C01-8323-62C43AAF276D}"/>
              </a:ext>
            </a:extLst>
          </p:cNvPr>
          <p:cNvSpPr txBox="1"/>
          <p:nvPr/>
        </p:nvSpPr>
        <p:spPr>
          <a:xfrm>
            <a:off x="2501952" y="129806"/>
            <a:ext cx="1961982" cy="230832"/>
          </a:xfrm>
          <a:prstGeom prst="rect">
            <a:avLst/>
          </a:prstGeom>
          <a:noFill/>
        </p:spPr>
        <p:txBody>
          <a:bodyPr wrap="square" rtlCol="0">
            <a:spAutoFit/>
          </a:bodyPr>
          <a:lstStyle/>
          <a:p>
            <a:r>
              <a:rPr lang="es-CO" sz="900" b="1" dirty="0">
                <a:solidFill>
                  <a:srgbClr val="9D9EA0"/>
                </a:solidFill>
                <a:latin typeface="Arial" panose="020B0604020202020204" pitchFamily="34" charset="0"/>
                <a:cs typeface="Arial" panose="020B0604020202020204" pitchFamily="34" charset="0"/>
              </a:rPr>
              <a:t>Vol. 3 No. 3  – MARZO 2021</a:t>
            </a:r>
          </a:p>
        </p:txBody>
      </p:sp>
      <p:sp>
        <p:nvSpPr>
          <p:cNvPr id="9" name="CuadroTexto 8">
            <a:extLst>
              <a:ext uri="{FF2B5EF4-FFF2-40B4-BE49-F238E27FC236}">
                <a16:creationId xmlns:a16="http://schemas.microsoft.com/office/drawing/2014/main" id="{DDD46E2F-006D-4D16-BA16-B7776B0471E8}"/>
              </a:ext>
            </a:extLst>
          </p:cNvPr>
          <p:cNvSpPr txBox="1"/>
          <p:nvPr/>
        </p:nvSpPr>
        <p:spPr>
          <a:xfrm>
            <a:off x="289711" y="1674401"/>
            <a:ext cx="6313924" cy="230832"/>
          </a:xfrm>
          <a:prstGeom prst="rect">
            <a:avLst/>
          </a:prstGeom>
          <a:noFill/>
        </p:spPr>
        <p:txBody>
          <a:bodyPr wrap="square" rtlCol="0">
            <a:spAutoFit/>
          </a:bodyPr>
          <a:lstStyle/>
          <a:p>
            <a:pPr algn="ctr"/>
            <a:r>
              <a:rPr lang="es-CO" sz="900" b="1" spc="300" dirty="0">
                <a:solidFill>
                  <a:srgbClr val="9D9EA0"/>
                </a:solidFill>
                <a:latin typeface="Arial" panose="020B0604020202020204" pitchFamily="34" charset="0"/>
                <a:cs typeface="Arial" panose="020B0604020202020204" pitchFamily="34" charset="0"/>
              </a:rPr>
              <a:t>Departamento de Productividad e Innovación</a:t>
            </a:r>
          </a:p>
        </p:txBody>
      </p:sp>
      <p:cxnSp>
        <p:nvCxnSpPr>
          <p:cNvPr id="17" name="Conector recto 16">
            <a:extLst>
              <a:ext uri="{FF2B5EF4-FFF2-40B4-BE49-F238E27FC236}">
                <a16:creationId xmlns:a16="http://schemas.microsoft.com/office/drawing/2014/main" id="{908AC09C-F97A-46E7-AA8E-4E0273E0E39B}"/>
              </a:ext>
            </a:extLst>
          </p:cNvPr>
          <p:cNvCxnSpPr>
            <a:cxnSpLocks/>
          </p:cNvCxnSpPr>
          <p:nvPr/>
        </p:nvCxnSpPr>
        <p:spPr>
          <a:xfrm>
            <a:off x="276793" y="1981284"/>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cxnSp>
        <p:nvCxnSpPr>
          <p:cNvPr id="21" name="Conector recto 20">
            <a:extLst>
              <a:ext uri="{FF2B5EF4-FFF2-40B4-BE49-F238E27FC236}">
                <a16:creationId xmlns:a16="http://schemas.microsoft.com/office/drawing/2014/main" id="{7C07D224-FE79-4D98-BA7A-C36D2F198121}"/>
              </a:ext>
            </a:extLst>
          </p:cNvPr>
          <p:cNvCxnSpPr>
            <a:cxnSpLocks/>
          </p:cNvCxnSpPr>
          <p:nvPr/>
        </p:nvCxnSpPr>
        <p:spPr>
          <a:xfrm>
            <a:off x="270611" y="432590"/>
            <a:ext cx="6316777" cy="0"/>
          </a:xfrm>
          <a:prstGeom prst="line">
            <a:avLst/>
          </a:prstGeom>
          <a:ln>
            <a:solidFill>
              <a:schemeClr val="accent6"/>
            </a:solidFill>
          </a:ln>
        </p:spPr>
        <p:style>
          <a:lnRef idx="3">
            <a:schemeClr val="accent2"/>
          </a:lnRef>
          <a:fillRef idx="0">
            <a:schemeClr val="accent2"/>
          </a:fillRef>
          <a:effectRef idx="2">
            <a:schemeClr val="accent2"/>
          </a:effectRef>
          <a:fontRef idx="minor">
            <a:schemeClr val="tx1"/>
          </a:fontRef>
        </p:style>
      </p:cxnSp>
      <p:sp>
        <p:nvSpPr>
          <p:cNvPr id="26" name="Marcador de número de diapositiva 25">
            <a:extLst>
              <a:ext uri="{FF2B5EF4-FFF2-40B4-BE49-F238E27FC236}">
                <a16:creationId xmlns:a16="http://schemas.microsoft.com/office/drawing/2014/main" id="{C95B8E4E-4D22-459C-86CE-A4F911D20F97}"/>
              </a:ext>
            </a:extLst>
          </p:cNvPr>
          <p:cNvSpPr>
            <a:spLocks noGrp="1"/>
          </p:cNvSpPr>
          <p:nvPr>
            <p:ph type="sldNum" sz="quarter" idx="12"/>
          </p:nvPr>
        </p:nvSpPr>
        <p:spPr/>
        <p:txBody>
          <a:bodyPr/>
          <a:lstStyle/>
          <a:p>
            <a:fld id="{98E5E5E3-904F-4411-AA53-665CD27B0D08}" type="slidenum">
              <a:rPr lang="es-CO" smtClean="0"/>
              <a:t>1</a:t>
            </a:fld>
            <a:endParaRPr lang="es-CO" dirty="0"/>
          </a:p>
        </p:txBody>
      </p:sp>
      <p:sp>
        <p:nvSpPr>
          <p:cNvPr id="5" name="Rectángulo 4">
            <a:extLst>
              <a:ext uri="{FF2B5EF4-FFF2-40B4-BE49-F238E27FC236}">
                <a16:creationId xmlns:a16="http://schemas.microsoft.com/office/drawing/2014/main" id="{5B370466-5623-4785-A60C-AE56F3BA48E8}"/>
              </a:ext>
            </a:extLst>
          </p:cNvPr>
          <p:cNvSpPr/>
          <p:nvPr/>
        </p:nvSpPr>
        <p:spPr>
          <a:xfrm>
            <a:off x="345749" y="8711410"/>
            <a:ext cx="6274388" cy="369332"/>
          </a:xfrm>
          <a:prstGeom prst="rect">
            <a:avLst/>
          </a:prstGeom>
        </p:spPr>
        <p:txBody>
          <a:bodyPr wrap="square">
            <a:spAutoFit/>
          </a:bodyPr>
          <a:lstStyle/>
          <a:p>
            <a:pPr algn="ctr"/>
            <a:r>
              <a:rPr lang="es-CO" sz="1000" b="1" dirty="0">
                <a:solidFill>
                  <a:srgbClr val="9D9EA0"/>
                </a:solidFill>
                <a:latin typeface="Arial" panose="020B0604020202020204" pitchFamily="34" charset="0"/>
                <a:cs typeface="Arial" panose="020B0604020202020204" pitchFamily="34" charset="0"/>
              </a:rPr>
              <a:t>UNIVERSIDAD DE LA COSTA</a:t>
            </a:r>
          </a:p>
          <a:p>
            <a:pPr algn="ctr"/>
            <a:r>
              <a:rPr lang="es-CO" sz="800" b="1" dirty="0">
                <a:solidFill>
                  <a:srgbClr val="9D9EA0"/>
                </a:solidFill>
                <a:latin typeface="Arial" panose="020B0604020202020204" pitchFamily="34" charset="0"/>
                <a:cs typeface="Arial" panose="020B0604020202020204" pitchFamily="34" charset="0"/>
              </a:rPr>
              <a:t>BARRANQUILLA, COLOMBIA</a:t>
            </a:r>
          </a:p>
        </p:txBody>
      </p:sp>
      <p:cxnSp>
        <p:nvCxnSpPr>
          <p:cNvPr id="23" name="Conector recto 22">
            <a:extLst>
              <a:ext uri="{FF2B5EF4-FFF2-40B4-BE49-F238E27FC236}">
                <a16:creationId xmlns:a16="http://schemas.microsoft.com/office/drawing/2014/main" id="{1BF4C151-E4E9-491E-92C1-5B8BF84D6C40}"/>
              </a:ext>
            </a:extLst>
          </p:cNvPr>
          <p:cNvCxnSpPr>
            <a:cxnSpLocks/>
          </p:cNvCxnSpPr>
          <p:nvPr/>
        </p:nvCxnSpPr>
        <p:spPr>
          <a:xfrm>
            <a:off x="278794" y="8606896"/>
            <a:ext cx="6269342" cy="0"/>
          </a:xfrm>
          <a:prstGeom prst="line">
            <a:avLst/>
          </a:prstGeom>
          <a:ln>
            <a:solidFill>
              <a:srgbClr val="ACD123"/>
            </a:solidFill>
          </a:ln>
        </p:spPr>
        <p:style>
          <a:lnRef idx="3">
            <a:schemeClr val="accent2"/>
          </a:lnRef>
          <a:fillRef idx="0">
            <a:schemeClr val="accent2"/>
          </a:fillRef>
          <a:effectRef idx="2">
            <a:schemeClr val="accent2"/>
          </a:effectRef>
          <a:fontRef idx="minor">
            <a:schemeClr val="tx1"/>
          </a:fontRef>
        </p:style>
      </p:cxnSp>
      <p:pic>
        <p:nvPicPr>
          <p:cNvPr id="12" name="Imagen 11">
            <a:extLst>
              <a:ext uri="{FF2B5EF4-FFF2-40B4-BE49-F238E27FC236}">
                <a16:creationId xmlns:a16="http://schemas.microsoft.com/office/drawing/2014/main" id="{78C982DD-7B64-40DD-8716-9AFAE2A6FDC6}"/>
              </a:ext>
            </a:extLst>
          </p:cNvPr>
          <p:cNvPicPr>
            <a:picLocks noChangeAspect="1"/>
          </p:cNvPicPr>
          <p:nvPr/>
        </p:nvPicPr>
        <p:blipFill rotWithShape="1">
          <a:blip r:embed="rId2" cstate="print">
            <a:clrChange>
              <a:clrFrom>
                <a:srgbClr val="000000"/>
              </a:clrFrom>
              <a:clrTo>
                <a:srgbClr val="000000">
                  <a:alpha val="0"/>
                </a:srgbClr>
              </a:clrTo>
            </a:clrChange>
            <a:extLst>
              <a:ext uri="{28A0092B-C50C-407E-A947-70E740481C1C}">
                <a14:useLocalDpi xmlns:a14="http://schemas.microsoft.com/office/drawing/2010/main" val="0"/>
              </a:ext>
            </a:extLst>
          </a:blip>
          <a:srcRect r="56705"/>
          <a:stretch/>
        </p:blipFill>
        <p:spPr>
          <a:xfrm>
            <a:off x="244444" y="461728"/>
            <a:ext cx="1068307" cy="1176950"/>
          </a:xfrm>
          <a:prstGeom prst="rect">
            <a:avLst/>
          </a:prstGeom>
        </p:spPr>
      </p:pic>
      <p:sp>
        <p:nvSpPr>
          <p:cNvPr id="14" name="CuadroTexto 13">
            <a:extLst>
              <a:ext uri="{FF2B5EF4-FFF2-40B4-BE49-F238E27FC236}">
                <a16:creationId xmlns:a16="http://schemas.microsoft.com/office/drawing/2014/main" id="{2C53FBC5-FF5D-41F1-A4CC-F2C8035EA574}"/>
              </a:ext>
            </a:extLst>
          </p:cNvPr>
          <p:cNvSpPr txBox="1"/>
          <p:nvPr/>
        </p:nvSpPr>
        <p:spPr>
          <a:xfrm>
            <a:off x="1299989" y="763333"/>
            <a:ext cx="5288097" cy="707886"/>
          </a:xfrm>
          <a:prstGeom prst="rect">
            <a:avLst/>
          </a:prstGeom>
          <a:noFill/>
        </p:spPr>
        <p:txBody>
          <a:bodyPr wrap="square" rtlCol="0">
            <a:spAutoFit/>
          </a:bodyPr>
          <a:lstStyle/>
          <a:p>
            <a:pPr algn="ctr"/>
            <a:r>
              <a:rPr lang="es-CO" sz="2000" b="1" spc="300" dirty="0">
                <a:solidFill>
                  <a:srgbClr val="9D9EA0"/>
                </a:solidFill>
                <a:latin typeface="Arial" panose="020B0604020202020204" pitchFamily="34" charset="0"/>
                <a:cs typeface="Arial" panose="020B0604020202020204" pitchFamily="34" charset="0"/>
              </a:rPr>
              <a:t>BOLETÍN</a:t>
            </a:r>
            <a:r>
              <a:rPr lang="es-CO" sz="2000" b="1" dirty="0"/>
              <a:t> </a:t>
            </a:r>
            <a:r>
              <a:rPr lang="es-CO" sz="2000" b="1" spc="300" dirty="0">
                <a:solidFill>
                  <a:srgbClr val="9D9EA0"/>
                </a:solidFill>
                <a:latin typeface="Arial" panose="020B0604020202020204" pitchFamily="34" charset="0"/>
                <a:cs typeface="Arial" panose="020B0604020202020204" pitchFamily="34" charset="0"/>
              </a:rPr>
              <a:t>DE INNOVACIÓN, LOGÍSTICA Y OPERACIONES</a:t>
            </a:r>
          </a:p>
        </p:txBody>
      </p:sp>
      <p:sp>
        <p:nvSpPr>
          <p:cNvPr id="7" name="AutoShape 2" descr="blob:https://web.whatsapp.com/ad8d1b49-78e7-4797-8caa-5467feb74d7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2" name="Rectangle 76">
            <a:extLst>
              <a:ext uri="{FF2B5EF4-FFF2-40B4-BE49-F238E27FC236}">
                <a16:creationId xmlns:a16="http://schemas.microsoft.com/office/drawing/2014/main" id="{1BAC4740-F7F7-4C50-B2D7-8E445E2B76A4}"/>
              </a:ext>
            </a:extLst>
          </p:cNvPr>
          <p:cNvSpPr/>
          <p:nvPr/>
        </p:nvSpPr>
        <p:spPr>
          <a:xfrm>
            <a:off x="223030" y="2526635"/>
            <a:ext cx="6269298" cy="2099910"/>
          </a:xfrm>
          <a:prstGeom prst="rect">
            <a:avLst/>
          </a:prstGeom>
          <a:ln>
            <a:noFill/>
          </a:ln>
        </p:spPr>
        <p:txBody>
          <a:bodyPr vert="horz" lIns="0" tIns="0" rIns="0" bIns="0" rtlCol="0">
            <a:noAutofit/>
          </a:bodyPr>
          <a:lstStyle/>
          <a:p>
            <a:pPr algn="just"/>
            <a:r>
              <a:rPr lang="es-ES" sz="1200" b="1" dirty="0">
                <a:latin typeface="Arial" panose="020B0604020202020204" pitchFamily="34" charset="0"/>
                <a:cs typeface="Arial" panose="020B0604020202020204" pitchFamily="34" charset="0"/>
              </a:rPr>
              <a:t>Webinar </a:t>
            </a:r>
            <a:r>
              <a:rPr lang="es-ES" sz="1100" b="1" dirty="0">
                <a:latin typeface="Arial" panose="020B0604020202020204" pitchFamily="34" charset="0"/>
                <a:cs typeface="Arial" panose="020B0604020202020204" pitchFamily="34" charset="0"/>
              </a:rPr>
              <a:t>“Uso de los datos para la toma de decisiones en la cadena de suministro”:</a:t>
            </a:r>
            <a:r>
              <a:rPr lang="es-CO" sz="1100" dirty="0">
                <a:latin typeface="Arial" panose="020B0604020202020204" pitchFamily="34" charset="0"/>
                <a:cs typeface="Arial" panose="020B0604020202020204" pitchFamily="34" charset="0"/>
              </a:rPr>
              <a:t> El día 1 de Marzo de 2021, el área de Analítica de Datos realizó el evento: </a:t>
            </a:r>
            <a:r>
              <a:rPr lang="es-ES" sz="1100" dirty="0">
                <a:latin typeface="Arial" panose="020B0604020202020204" pitchFamily="34" charset="0"/>
                <a:cs typeface="Arial" panose="020B0604020202020204" pitchFamily="34" charset="0"/>
              </a:rPr>
              <a:t>“Uso de los datos para la toma de decisiones en la cadena de suministro” organizado por el Ingeniero Julio Mojica y teniendo como invitado a </a:t>
            </a:r>
            <a:r>
              <a:rPr lang="es-CO" sz="1100"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Carlos Castellar, Jefe de Logística y Planeación de la demanda, Especialista en Logística Integral. En el evento se compartió a los asistentes como en la actualidad los profesionales en ingeniería deben analizar e interpretar constantemente los datos a lo largo de una cadena de suministro. En una época de creciente tecnología, los datos presentes en los diferentes flujos son los que impulsan a una empresa independientemente de su tamaño a tomar las decisiones acertadas que le aseguren su éxito y sostenimiento a largo plazo.    </a:t>
            </a:r>
          </a:p>
          <a:p>
            <a:pPr algn="just"/>
            <a:r>
              <a:rPr lang="es-ES" sz="1100" b="1" dirty="0">
                <a:latin typeface="Arial" panose="020B0604020202020204" pitchFamily="34" charset="0"/>
                <a:cs typeface="Arial" panose="020B0604020202020204" pitchFamily="34" charset="0"/>
              </a:rPr>
              <a:t>Link del evento</a:t>
            </a:r>
            <a:r>
              <a:rPr lang="es-ES" sz="1100" dirty="0">
                <a:latin typeface="Arial" panose="020B0604020202020204" pitchFamily="34" charset="0"/>
                <a:cs typeface="Arial" panose="020B0604020202020204" pitchFamily="34" charset="0"/>
              </a:rPr>
              <a:t>:</a:t>
            </a:r>
          </a:p>
          <a:p>
            <a:pPr algn="just"/>
            <a:r>
              <a:rPr lang="es-ES" sz="1100" dirty="0">
                <a:latin typeface="Arial" panose="020B0604020202020204" pitchFamily="34" charset="0"/>
                <a:cs typeface="Arial" panose="020B0604020202020204" pitchFamily="34" charset="0"/>
                <a:hlinkClick r:id="rId3"/>
              </a:rPr>
              <a:t>https://universidaddelacostamy.sharepoint.com/:v:/g/personal/jmojica5_cuc_edu_co/ER0gFslTzpFKpoTGyN8Ezp0BAvOmd4IBECgbez0SgNiCNw</a:t>
            </a:r>
            <a:endParaRPr lang="es-ES" sz="1100" dirty="0">
              <a:latin typeface="Arial" panose="020B0604020202020204" pitchFamily="34" charset="0"/>
              <a:cs typeface="Arial" panose="020B0604020202020204" pitchFamily="34" charset="0"/>
            </a:endParaRPr>
          </a:p>
          <a:p>
            <a:pPr algn="just"/>
            <a:endParaRPr lang="es-CO" sz="1100" dirty="0">
              <a:latin typeface="Arial" panose="020B0604020202020204" pitchFamily="34" charset="0"/>
              <a:cs typeface="Arial" panose="020B0604020202020204" pitchFamily="34" charset="0"/>
            </a:endParaRPr>
          </a:p>
        </p:txBody>
      </p:sp>
      <p:pic>
        <p:nvPicPr>
          <p:cNvPr id="8" name="Imagen 7" descr="Texto&#10;&#10;Descripción generada automáticamente">
            <a:extLst>
              <a:ext uri="{FF2B5EF4-FFF2-40B4-BE49-F238E27FC236}">
                <a16:creationId xmlns:a16="http://schemas.microsoft.com/office/drawing/2014/main" id="{5BA790CC-2FF1-4278-92CC-F9795F9E0E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72656" y="7528455"/>
            <a:ext cx="1876330" cy="600162"/>
          </a:xfrm>
          <a:prstGeom prst="rect">
            <a:avLst/>
          </a:prstGeom>
        </p:spPr>
      </p:pic>
      <p:pic>
        <p:nvPicPr>
          <p:cNvPr id="28" name="Imagen 27" descr="Logotipo&#10;&#10;Descripción generada automáticamente">
            <a:extLst>
              <a:ext uri="{FF2B5EF4-FFF2-40B4-BE49-F238E27FC236}">
                <a16:creationId xmlns:a16="http://schemas.microsoft.com/office/drawing/2014/main" id="{87B6669C-7A4E-43B8-8F8B-482F44ACF6DE}"/>
              </a:ext>
            </a:extLst>
          </p:cNvPr>
          <p:cNvPicPr>
            <a:picLocks noChangeAspect="1"/>
          </p:cNvPicPr>
          <p:nvPr/>
        </p:nvPicPr>
        <p:blipFill rotWithShape="1">
          <a:blip r:embed="rId5" cstate="hqprint">
            <a:extLst>
              <a:ext uri="{28A0092B-C50C-407E-A947-70E740481C1C}">
                <a14:useLocalDpi xmlns:a14="http://schemas.microsoft.com/office/drawing/2010/main" val="0"/>
              </a:ext>
            </a:extLst>
          </a:blip>
          <a:srcRect t="24140" b="25527"/>
          <a:stretch/>
        </p:blipFill>
        <p:spPr>
          <a:xfrm>
            <a:off x="3648986" y="7542428"/>
            <a:ext cx="1359002" cy="684018"/>
          </a:xfrm>
          <a:prstGeom prst="rect">
            <a:avLst/>
          </a:prstGeom>
        </p:spPr>
      </p:pic>
      <p:sp>
        <p:nvSpPr>
          <p:cNvPr id="29" name="CuadroTexto 28">
            <a:extLst>
              <a:ext uri="{FF2B5EF4-FFF2-40B4-BE49-F238E27FC236}">
                <a16:creationId xmlns:a16="http://schemas.microsoft.com/office/drawing/2014/main" id="{BDE7BF1A-388F-4684-9227-F73F2CB93E2F}"/>
              </a:ext>
            </a:extLst>
          </p:cNvPr>
          <p:cNvSpPr txBox="1"/>
          <p:nvPr/>
        </p:nvSpPr>
        <p:spPr>
          <a:xfrm>
            <a:off x="155575" y="2218858"/>
            <a:ext cx="2239716" cy="307777"/>
          </a:xfrm>
          <a:prstGeom prst="rect">
            <a:avLst/>
          </a:prstGeom>
          <a:noFill/>
        </p:spPr>
        <p:txBody>
          <a:bodyPr wrap="none" rtlCol="0">
            <a:spAutoFit/>
          </a:bodyPr>
          <a:lstStyle/>
          <a:p>
            <a:r>
              <a:rPr lang="es-ES" sz="1400" b="1" dirty="0">
                <a:solidFill>
                  <a:srgbClr val="008E96"/>
                </a:solidFill>
                <a:latin typeface="Arial" panose="020B0604020202020204" pitchFamily="34" charset="0"/>
                <a:cs typeface="Arial" panose="020B0604020202020204" pitchFamily="34" charset="0"/>
              </a:rPr>
              <a:t>Divulgación de eventos:</a:t>
            </a:r>
            <a:endParaRPr lang="es-CO" sz="1200" b="1" dirty="0">
              <a:solidFill>
                <a:srgbClr val="008E96"/>
              </a:solidFill>
              <a:latin typeface="Arial" panose="020B0604020202020204" pitchFamily="34" charset="0"/>
              <a:cs typeface="Arial" panose="020B0604020202020204" pitchFamily="34" charset="0"/>
            </a:endParaRPr>
          </a:p>
        </p:txBody>
      </p:sp>
      <p:sp>
        <p:nvSpPr>
          <p:cNvPr id="33" name="Rectangle 76">
            <a:extLst>
              <a:ext uri="{FF2B5EF4-FFF2-40B4-BE49-F238E27FC236}">
                <a16:creationId xmlns:a16="http://schemas.microsoft.com/office/drawing/2014/main" id="{8C9FBF37-AC89-4E69-B5D2-D341ADB75401}"/>
              </a:ext>
            </a:extLst>
          </p:cNvPr>
          <p:cNvSpPr/>
          <p:nvPr/>
        </p:nvSpPr>
        <p:spPr>
          <a:xfrm>
            <a:off x="209035" y="4973555"/>
            <a:ext cx="6283293" cy="1145238"/>
          </a:xfrm>
          <a:prstGeom prst="rect">
            <a:avLst/>
          </a:prstGeom>
          <a:ln>
            <a:noFill/>
          </a:ln>
        </p:spPr>
        <p:txBody>
          <a:bodyPr vert="horz" lIns="0" tIns="0" rIns="0" bIns="0" rtlCol="0">
            <a:noAutofit/>
          </a:bodyPr>
          <a:lstStyle/>
          <a:p>
            <a:pPr algn="just">
              <a:lnSpc>
                <a:spcPct val="107000"/>
              </a:lnSpc>
              <a:spcAft>
                <a:spcPts val="800"/>
              </a:spcAft>
            </a:pPr>
            <a:r>
              <a:rPr lang="es-CO" sz="1200" b="1" dirty="0">
                <a:latin typeface="Arial" panose="020B0604020202020204" pitchFamily="34" charset="0"/>
                <a:cs typeface="Arial" panose="020B0604020202020204" pitchFamily="34" charset="0"/>
              </a:rPr>
              <a:t>Webinar</a:t>
            </a:r>
            <a:r>
              <a:rPr lang="es-CO" sz="1100" b="1"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Vigilancia tecnológica para el diseño de productos y tecnología”</a:t>
            </a:r>
            <a:r>
              <a:rPr lang="es-CO" sz="1100" b="1" dirty="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 </a:t>
            </a:r>
            <a:r>
              <a:rPr lang="es-CO" sz="1100" dirty="0">
                <a:latin typeface="Arial" panose="020B0604020202020204" pitchFamily="34" charset="0"/>
                <a:cs typeface="Arial" panose="020B0604020202020204" pitchFamily="34" charset="0"/>
              </a:rPr>
              <a:t>El área de Proyectos e Innovación, el día 11 de Marzo de 2021 realizó el evento:</a:t>
            </a:r>
            <a:r>
              <a:rPr lang="es-CO" sz="1100" b="1" dirty="0">
                <a:latin typeface="Arial" panose="020B0604020202020204" pitchFamily="34" charset="0"/>
                <a:cs typeface="Arial" panose="020B0604020202020204" pitchFamily="34" charset="0"/>
              </a:rPr>
              <a:t> </a:t>
            </a:r>
            <a:r>
              <a:rPr lang="es-CO" sz="1100" dirty="0">
                <a:latin typeface="Arial" panose="020B0604020202020204" pitchFamily="34" charset="0"/>
                <a:cs typeface="Arial" panose="020B0604020202020204" pitchFamily="34" charset="0"/>
              </a:rPr>
              <a:t>“</a:t>
            </a:r>
            <a:r>
              <a:rPr lang="en-US" sz="1100" dirty="0" err="1">
                <a:latin typeface="Arial" panose="020B0604020202020204" pitchFamily="34" charset="0"/>
                <a:cs typeface="Arial" panose="020B0604020202020204" pitchFamily="34" charset="0"/>
              </a:rPr>
              <a:t>Vigilancia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tecnológica</a:t>
            </a:r>
            <a:r>
              <a:rPr lang="en-US" sz="1100" dirty="0">
                <a:latin typeface="Arial" panose="020B0604020202020204" pitchFamily="34" charset="0"/>
                <a:cs typeface="Arial" panose="020B0604020202020204" pitchFamily="34" charset="0"/>
              </a:rPr>
              <a:t> para el </a:t>
            </a:r>
            <a:r>
              <a:rPr lang="en-US" sz="1100" dirty="0" err="1">
                <a:latin typeface="Arial" panose="020B0604020202020204" pitchFamily="34" charset="0"/>
                <a:cs typeface="Arial" panose="020B0604020202020204" pitchFamily="34" charset="0"/>
              </a:rPr>
              <a:t>diseño</a:t>
            </a:r>
            <a:r>
              <a:rPr lang="en-US" sz="1100" dirty="0">
                <a:latin typeface="Arial" panose="020B0604020202020204" pitchFamily="34" charset="0"/>
                <a:cs typeface="Arial" panose="020B0604020202020204" pitchFamily="34" charset="0"/>
              </a:rPr>
              <a:t> de </a:t>
            </a:r>
            <a:r>
              <a:rPr lang="en-US" sz="1100" dirty="0" err="1">
                <a:latin typeface="Arial" panose="020B0604020202020204" pitchFamily="34" charset="0"/>
                <a:cs typeface="Arial" panose="020B0604020202020204" pitchFamily="34" charset="0"/>
              </a:rPr>
              <a:t>productos</a:t>
            </a:r>
            <a:r>
              <a:rPr lang="en-US" sz="1100" dirty="0">
                <a:latin typeface="Arial" panose="020B0604020202020204" pitchFamily="34" charset="0"/>
                <a:cs typeface="Arial" panose="020B0604020202020204" pitchFamily="34" charset="0"/>
              </a:rPr>
              <a:t> y </a:t>
            </a:r>
            <a:r>
              <a:rPr lang="en-US" sz="1100" dirty="0" err="1">
                <a:latin typeface="Arial" panose="020B0604020202020204" pitchFamily="34" charset="0"/>
                <a:cs typeface="Arial" panose="020B0604020202020204" pitchFamily="34" charset="0"/>
              </a:rPr>
              <a:t>tecnología</a:t>
            </a:r>
            <a:r>
              <a:rPr lang="en-US" sz="1100" dirty="0">
                <a:latin typeface="Arial" panose="020B0604020202020204" pitchFamily="34" charset="0"/>
                <a:cs typeface="Arial" panose="020B0604020202020204" pitchFamily="34" charset="0"/>
              </a:rPr>
              <a:t>”</a:t>
            </a:r>
            <a:r>
              <a:rPr lang="es-CO" sz="1100" dirty="0">
                <a:latin typeface="Arial" panose="020B0604020202020204" pitchFamily="34" charset="0"/>
                <a:cs typeface="Arial" panose="020B0604020202020204" pitchFamily="34" charset="0"/>
              </a:rPr>
              <a:t>, s</a:t>
            </a:r>
            <a:r>
              <a:rPr lang="es-ES" sz="1100" dirty="0">
                <a:latin typeface="Arial" panose="020B0604020202020204" pitchFamily="34" charset="0"/>
                <a:cs typeface="Arial" panose="020B0604020202020204" pitchFamily="34" charset="0"/>
              </a:rPr>
              <a:t>e desarrolló para los asistentes como la muestra y aplicación de la herramienta para validar como se desarrollan búsquedas de patentes, artículos científicos y nuevos productos. Se hace énfasis en el uso de esta herramienta para anticiparse a los cambios del mercado y tomar decisiones con menor riesgo. </a:t>
            </a:r>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
        <p:nvSpPr>
          <p:cNvPr id="25" name="CuadroTexto 24">
            <a:extLst>
              <a:ext uri="{FF2B5EF4-FFF2-40B4-BE49-F238E27FC236}">
                <a16:creationId xmlns:a16="http://schemas.microsoft.com/office/drawing/2014/main" id="{C1265F62-A2D8-401F-9B9D-7C0C7B4ECBD0}"/>
              </a:ext>
            </a:extLst>
          </p:cNvPr>
          <p:cNvSpPr txBox="1"/>
          <p:nvPr/>
        </p:nvSpPr>
        <p:spPr>
          <a:xfrm>
            <a:off x="88900" y="6055874"/>
            <a:ext cx="6403428" cy="1107996"/>
          </a:xfrm>
          <a:prstGeom prst="rect">
            <a:avLst/>
          </a:prstGeom>
          <a:noFill/>
        </p:spPr>
        <p:txBody>
          <a:bodyPr wrap="square">
            <a:spAutoFit/>
          </a:bodyPr>
          <a:lstStyle/>
          <a:p>
            <a:r>
              <a:rPr lang="es-ES" sz="1100" dirty="0">
                <a:latin typeface="Arial" panose="020B0604020202020204" pitchFamily="34" charset="0"/>
                <a:cs typeface="Arial" panose="020B0604020202020204" pitchFamily="34" charset="0"/>
              </a:rPr>
              <a:t>Los invitados fueron Ing. Eduardo Pimienta - Prof. Vigilancia Tecnológica en </a:t>
            </a:r>
            <a:r>
              <a:rPr lang="es-ES" sz="1100" dirty="0" err="1">
                <a:latin typeface="Arial" panose="020B0604020202020204" pitchFamily="34" charset="0"/>
                <a:cs typeface="Arial" panose="020B0604020202020204" pitchFamily="34" charset="0"/>
              </a:rPr>
              <a:t>Cientech</a:t>
            </a:r>
            <a:r>
              <a:rPr lang="es-ES" sz="1100" dirty="0">
                <a:latin typeface="Arial" panose="020B0604020202020204" pitchFamily="34" charset="0"/>
                <a:cs typeface="Arial" panose="020B0604020202020204" pitchFamily="34" charset="0"/>
              </a:rPr>
              <a:t> y C. - Consultor en Proyectos de Innovación, Gestor de Nuevos Productos y Servicios en el </a:t>
            </a:r>
            <a:r>
              <a:rPr lang="es-ES" sz="1100" dirty="0" err="1">
                <a:latin typeface="Arial" panose="020B0604020202020204" pitchFamily="34" charset="0"/>
                <a:cs typeface="Arial" panose="020B0604020202020204" pitchFamily="34" charset="0"/>
              </a:rPr>
              <a:t>CGestor</a:t>
            </a:r>
            <a:r>
              <a:rPr lang="es-ES" sz="1100" dirty="0">
                <a:latin typeface="Arial" panose="020B0604020202020204" pitchFamily="34" charset="0"/>
                <a:cs typeface="Arial" panose="020B0604020202020204" pitchFamily="34" charset="0"/>
              </a:rPr>
              <a:t> de Propiedad Intelectual en el Centro de Innovación CREATIO y  </a:t>
            </a:r>
            <a:r>
              <a:rPr lang="es-ES" sz="1100" dirty="0" err="1">
                <a:latin typeface="Arial" panose="020B0604020202020204" pitchFamily="34" charset="0"/>
                <a:cs typeface="Arial" panose="020B0604020202020204" pitchFamily="34" charset="0"/>
              </a:rPr>
              <a:t>MSc</a:t>
            </a:r>
            <a:r>
              <a:rPr lang="es-ES" sz="1100" dirty="0">
                <a:latin typeface="Arial" panose="020B0604020202020204" pitchFamily="34" charset="0"/>
                <a:cs typeface="Arial" panose="020B0604020202020204" pitchFamily="34" charset="0"/>
              </a:rPr>
              <a:t>. Andrés Sánchez entro de Innovación CREATIO.</a:t>
            </a:r>
          </a:p>
          <a:p>
            <a:r>
              <a:rPr lang="es-ES" sz="1100" b="1" dirty="0">
                <a:latin typeface="Arial" panose="020B0604020202020204" pitchFamily="34" charset="0"/>
                <a:cs typeface="Arial" panose="020B0604020202020204" pitchFamily="34" charset="0"/>
              </a:rPr>
              <a:t>Link del evento: </a:t>
            </a:r>
            <a:r>
              <a:rPr lang="es-ES" sz="1100" dirty="0">
                <a:latin typeface="Arial" panose="020B0604020202020204" pitchFamily="34" charset="0"/>
                <a:cs typeface="Arial" panose="020B0604020202020204" pitchFamily="34" charset="0"/>
                <a:hlinkClick r:id="rId6"/>
              </a:rPr>
              <a:t>https://web.microsoftstream.com/video/ac695e14-6f87-4c87-a834523100e7577b</a:t>
            </a: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887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DDD46E2F-006D-4D16-BA16-B7776B0471E8}"/>
              </a:ext>
            </a:extLst>
          </p:cNvPr>
          <p:cNvSpPr txBox="1"/>
          <p:nvPr/>
        </p:nvSpPr>
        <p:spPr>
          <a:xfrm>
            <a:off x="1204790" y="660688"/>
            <a:ext cx="5300650" cy="246221"/>
          </a:xfrm>
          <a:prstGeom prst="rect">
            <a:avLst/>
          </a:prstGeom>
          <a:noFill/>
        </p:spPr>
        <p:txBody>
          <a:bodyPr wrap="square" rtlCol="0">
            <a:spAutoFit/>
          </a:bodyPr>
          <a:lstStyle/>
          <a:p>
            <a:pPr algn="ctr"/>
            <a:r>
              <a:rPr lang="es-CO" sz="1000" b="1" spc="300" dirty="0">
                <a:solidFill>
                  <a:srgbClr val="9D9EA0"/>
                </a:solidFill>
                <a:latin typeface="Arial" panose="020B0604020202020204" pitchFamily="34" charset="0"/>
                <a:cs typeface="Arial" panose="020B0604020202020204" pitchFamily="34" charset="0"/>
              </a:rPr>
              <a:t>Departamento de Productividad e Innovación</a:t>
            </a:r>
          </a:p>
        </p:txBody>
      </p:sp>
      <p:cxnSp>
        <p:nvCxnSpPr>
          <p:cNvPr id="17" name="Conector recto 16">
            <a:extLst>
              <a:ext uri="{FF2B5EF4-FFF2-40B4-BE49-F238E27FC236}">
                <a16:creationId xmlns:a16="http://schemas.microsoft.com/office/drawing/2014/main" id="{908AC09C-F97A-46E7-AA8E-4E0273E0E39B}"/>
              </a:ext>
            </a:extLst>
          </p:cNvPr>
          <p:cNvCxnSpPr>
            <a:cxnSpLocks/>
          </p:cNvCxnSpPr>
          <p:nvPr/>
        </p:nvCxnSpPr>
        <p:spPr>
          <a:xfrm>
            <a:off x="276793" y="1259381"/>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cxnSp>
        <p:nvCxnSpPr>
          <p:cNvPr id="21" name="Conector recto 20">
            <a:extLst>
              <a:ext uri="{FF2B5EF4-FFF2-40B4-BE49-F238E27FC236}">
                <a16:creationId xmlns:a16="http://schemas.microsoft.com/office/drawing/2014/main" id="{7C07D224-FE79-4D98-BA7A-C36D2F198121}"/>
              </a:ext>
            </a:extLst>
          </p:cNvPr>
          <p:cNvCxnSpPr>
            <a:cxnSpLocks/>
          </p:cNvCxnSpPr>
          <p:nvPr/>
        </p:nvCxnSpPr>
        <p:spPr>
          <a:xfrm>
            <a:off x="229358" y="410824"/>
            <a:ext cx="6316777"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 name="Marcador de número de diapositiva 1">
            <a:extLst>
              <a:ext uri="{FF2B5EF4-FFF2-40B4-BE49-F238E27FC236}">
                <a16:creationId xmlns:a16="http://schemas.microsoft.com/office/drawing/2014/main" id="{D2125E20-7528-420B-9FBF-ACA61DE553A8}"/>
              </a:ext>
            </a:extLst>
          </p:cNvPr>
          <p:cNvSpPr>
            <a:spLocks noGrp="1"/>
          </p:cNvSpPr>
          <p:nvPr>
            <p:ph type="sldNum" sz="quarter" idx="12"/>
          </p:nvPr>
        </p:nvSpPr>
        <p:spPr/>
        <p:txBody>
          <a:bodyPr/>
          <a:lstStyle/>
          <a:p>
            <a:fld id="{98E5E5E3-904F-4411-AA53-665CD27B0D08}" type="slidenum">
              <a:rPr lang="es-CO" smtClean="0"/>
              <a:t>2</a:t>
            </a:fld>
            <a:endParaRPr lang="es-CO" dirty="0"/>
          </a:p>
        </p:txBody>
      </p:sp>
      <p:cxnSp>
        <p:nvCxnSpPr>
          <p:cNvPr id="12" name="Conector recto 11">
            <a:extLst>
              <a:ext uri="{FF2B5EF4-FFF2-40B4-BE49-F238E27FC236}">
                <a16:creationId xmlns:a16="http://schemas.microsoft.com/office/drawing/2014/main" id="{7DDAE24E-E345-403C-B976-D3CA7BD91ECA}"/>
              </a:ext>
            </a:extLst>
          </p:cNvPr>
          <p:cNvCxnSpPr>
            <a:cxnSpLocks/>
          </p:cNvCxnSpPr>
          <p:nvPr/>
        </p:nvCxnSpPr>
        <p:spPr>
          <a:xfrm>
            <a:off x="278794" y="8606896"/>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pic>
        <p:nvPicPr>
          <p:cNvPr id="19" name="Imagen 18">
            <a:extLst>
              <a:ext uri="{FF2B5EF4-FFF2-40B4-BE49-F238E27FC236}">
                <a16:creationId xmlns:a16="http://schemas.microsoft.com/office/drawing/2014/main" id="{4C0D64E5-3CED-4350-9D4C-05E2F8FD1C8C}"/>
              </a:ext>
            </a:extLst>
          </p:cNvPr>
          <p:cNvPicPr>
            <a:picLocks noChangeAspect="1"/>
          </p:cNvPicPr>
          <p:nvPr/>
        </p:nvPicPr>
        <p:blipFill>
          <a:blip r:embed="rId2"/>
          <a:stretch>
            <a:fillRect/>
          </a:stretch>
        </p:blipFill>
        <p:spPr>
          <a:xfrm>
            <a:off x="361770" y="445880"/>
            <a:ext cx="829128" cy="755970"/>
          </a:xfrm>
          <a:prstGeom prst="rect">
            <a:avLst/>
          </a:prstGeom>
        </p:spPr>
      </p:pic>
      <p:sp>
        <p:nvSpPr>
          <p:cNvPr id="29" name="Rectángulo 28">
            <a:extLst>
              <a:ext uri="{FF2B5EF4-FFF2-40B4-BE49-F238E27FC236}">
                <a16:creationId xmlns:a16="http://schemas.microsoft.com/office/drawing/2014/main" id="{5066FD7C-E904-4E0A-B65D-54A415D66CF3}"/>
              </a:ext>
            </a:extLst>
          </p:cNvPr>
          <p:cNvSpPr/>
          <p:nvPr/>
        </p:nvSpPr>
        <p:spPr>
          <a:xfrm>
            <a:off x="1532166" y="2061270"/>
            <a:ext cx="1983127" cy="246221"/>
          </a:xfrm>
          <a:prstGeom prst="rect">
            <a:avLst/>
          </a:prstGeom>
        </p:spPr>
        <p:txBody>
          <a:bodyPr wrap="square">
            <a:spAutoFit/>
          </a:bodyPr>
          <a:lstStyle/>
          <a:p>
            <a:pPr algn="just"/>
            <a:endParaRPr lang="es-CO" sz="1000" dirty="0">
              <a:latin typeface="Arial" panose="020B0604020202020204" pitchFamily="34" charset="0"/>
              <a:cs typeface="Arial" panose="020B0604020202020204" pitchFamily="34" charset="0"/>
            </a:endParaRPr>
          </a:p>
        </p:txBody>
      </p:sp>
      <p:sp>
        <p:nvSpPr>
          <p:cNvPr id="18" name="Rectangle 76">
            <a:extLst>
              <a:ext uri="{FF2B5EF4-FFF2-40B4-BE49-F238E27FC236}">
                <a16:creationId xmlns:a16="http://schemas.microsoft.com/office/drawing/2014/main" id="{2FB04CB3-C540-4435-B20A-C7D6D08459FC}"/>
              </a:ext>
            </a:extLst>
          </p:cNvPr>
          <p:cNvSpPr/>
          <p:nvPr/>
        </p:nvSpPr>
        <p:spPr>
          <a:xfrm>
            <a:off x="351831" y="1259381"/>
            <a:ext cx="2830862" cy="484433"/>
          </a:xfrm>
          <a:prstGeom prst="rect">
            <a:avLst/>
          </a:prstGeom>
          <a:ln>
            <a:noFill/>
          </a:ln>
        </p:spPr>
        <p:txBody>
          <a:bodyPr vert="horz" lIns="0" tIns="0" rIns="0" bIns="0" rtlCol="0">
            <a:noAutofit/>
          </a:bodyPr>
          <a:lstStyle/>
          <a:p>
            <a:pPr marL="6350" indent="-6350">
              <a:lnSpc>
                <a:spcPct val="107000"/>
              </a:lnSpc>
              <a:spcAft>
                <a:spcPts val="800"/>
              </a:spcAft>
            </a:pPr>
            <a:endParaRPr lang="es-CO" sz="1100" b="1" dirty="0">
              <a:latin typeface="Calibri" panose="020F0502020204030204" pitchFamily="34" charset="0"/>
            </a:endParaRPr>
          </a:p>
        </p:txBody>
      </p:sp>
      <p:sp>
        <p:nvSpPr>
          <p:cNvPr id="16" name="Rectángulo 15"/>
          <p:cNvSpPr/>
          <p:nvPr/>
        </p:nvSpPr>
        <p:spPr>
          <a:xfrm>
            <a:off x="297237" y="775500"/>
            <a:ext cx="2940050" cy="261610"/>
          </a:xfrm>
          <a:prstGeom prst="rect">
            <a:avLst/>
          </a:prstGeom>
        </p:spPr>
        <p:txBody>
          <a:bodyPr wrap="square">
            <a:spAutoFit/>
          </a:bodyPr>
          <a:lstStyle/>
          <a:p>
            <a:pPr algn="just"/>
            <a:endParaRPr lang="es-CO" sz="1100" dirty="0">
              <a:latin typeface="Arial" panose="020B0604020202020204" pitchFamily="34" charset="0"/>
              <a:cs typeface="Arial" panose="020B0604020202020204" pitchFamily="34" charset="0"/>
            </a:endParaRPr>
          </a:p>
        </p:txBody>
      </p:sp>
      <p:sp>
        <p:nvSpPr>
          <p:cNvPr id="23" name="CuadroTexto 22">
            <a:extLst>
              <a:ext uri="{FF2B5EF4-FFF2-40B4-BE49-F238E27FC236}">
                <a16:creationId xmlns:a16="http://schemas.microsoft.com/office/drawing/2014/main" id="{D36597A7-1DB7-4898-83A2-49B5C4FC5C21}"/>
              </a:ext>
            </a:extLst>
          </p:cNvPr>
          <p:cNvSpPr txBox="1"/>
          <p:nvPr/>
        </p:nvSpPr>
        <p:spPr>
          <a:xfrm>
            <a:off x="2501952" y="129806"/>
            <a:ext cx="1961982" cy="230832"/>
          </a:xfrm>
          <a:prstGeom prst="rect">
            <a:avLst/>
          </a:prstGeom>
          <a:noFill/>
        </p:spPr>
        <p:txBody>
          <a:bodyPr wrap="square" rtlCol="0">
            <a:spAutoFit/>
          </a:bodyPr>
          <a:lstStyle/>
          <a:p>
            <a:r>
              <a:rPr lang="es-CO" sz="900" b="1" dirty="0">
                <a:solidFill>
                  <a:srgbClr val="9D9EA0"/>
                </a:solidFill>
                <a:latin typeface="Arial" panose="020B0604020202020204" pitchFamily="34" charset="0"/>
                <a:cs typeface="Arial" panose="020B0604020202020204" pitchFamily="34" charset="0"/>
              </a:rPr>
              <a:t>Vol. 3 No. 3 – MARZO 2021</a:t>
            </a:r>
          </a:p>
        </p:txBody>
      </p:sp>
      <p:sp>
        <p:nvSpPr>
          <p:cNvPr id="30" name="Rectángulo 29">
            <a:extLst>
              <a:ext uri="{FF2B5EF4-FFF2-40B4-BE49-F238E27FC236}">
                <a16:creationId xmlns:a16="http://schemas.microsoft.com/office/drawing/2014/main" id="{ECB71E32-C294-41B2-A7F6-7C84F472CE12}"/>
              </a:ext>
            </a:extLst>
          </p:cNvPr>
          <p:cNvSpPr/>
          <p:nvPr/>
        </p:nvSpPr>
        <p:spPr>
          <a:xfrm>
            <a:off x="351831" y="8681048"/>
            <a:ext cx="6274388" cy="369332"/>
          </a:xfrm>
          <a:prstGeom prst="rect">
            <a:avLst/>
          </a:prstGeom>
        </p:spPr>
        <p:txBody>
          <a:bodyPr wrap="square">
            <a:spAutoFit/>
          </a:bodyPr>
          <a:lstStyle/>
          <a:p>
            <a:pPr algn="ctr"/>
            <a:r>
              <a:rPr lang="es-CO" sz="1000" b="1" dirty="0">
                <a:solidFill>
                  <a:srgbClr val="9D9EA0"/>
                </a:solidFill>
                <a:latin typeface="Arial" panose="020B0604020202020204" pitchFamily="34" charset="0"/>
                <a:cs typeface="Arial" panose="020B0604020202020204" pitchFamily="34" charset="0"/>
              </a:rPr>
              <a:t>UNIVERSIDAD DE LA COSTA</a:t>
            </a:r>
          </a:p>
          <a:p>
            <a:pPr algn="ctr"/>
            <a:r>
              <a:rPr lang="es-CO" sz="800" b="1" dirty="0">
                <a:solidFill>
                  <a:srgbClr val="9D9EA0"/>
                </a:solidFill>
                <a:latin typeface="Arial" panose="020B0604020202020204" pitchFamily="34" charset="0"/>
                <a:cs typeface="Arial" panose="020B0604020202020204" pitchFamily="34" charset="0"/>
              </a:rPr>
              <a:t>BARRANQUILLA, COLOMBIA</a:t>
            </a:r>
          </a:p>
        </p:txBody>
      </p:sp>
      <p:sp>
        <p:nvSpPr>
          <p:cNvPr id="25" name="Rectángulo 24">
            <a:extLst>
              <a:ext uri="{FF2B5EF4-FFF2-40B4-BE49-F238E27FC236}">
                <a16:creationId xmlns:a16="http://schemas.microsoft.com/office/drawing/2014/main" id="{DFD5CFF8-7700-4216-B3D9-468C75BB86D6}"/>
              </a:ext>
            </a:extLst>
          </p:cNvPr>
          <p:cNvSpPr/>
          <p:nvPr/>
        </p:nvSpPr>
        <p:spPr>
          <a:xfrm>
            <a:off x="181101" y="1371457"/>
            <a:ext cx="6445117" cy="1725729"/>
          </a:xfrm>
          <a:prstGeom prst="rect">
            <a:avLst/>
          </a:prstGeom>
        </p:spPr>
        <p:txBody>
          <a:bodyPr wrap="square">
            <a:spAutoFit/>
          </a:bodyPr>
          <a:lstStyle/>
          <a:p>
            <a:pPr marL="6350" indent="-6350" algn="just">
              <a:lnSpc>
                <a:spcPct val="107000"/>
              </a:lnSpc>
              <a:spcAft>
                <a:spcPts val="800"/>
              </a:spcAft>
            </a:pPr>
            <a:r>
              <a:rPr lang="es-ES" sz="1200" b="1" dirty="0">
                <a:latin typeface="Arial" panose="020B0604020202020204" pitchFamily="34" charset="0"/>
                <a:cs typeface="Arial" panose="020B0604020202020204" pitchFamily="34" charset="0"/>
              </a:rPr>
              <a:t>Webinar</a:t>
            </a:r>
            <a:r>
              <a:rPr lang="es-ES" sz="1100" b="1" dirty="0">
                <a:latin typeface="Arial" panose="020B0604020202020204" pitchFamily="34" charset="0"/>
                <a:cs typeface="Arial" panose="020B0604020202020204" pitchFamily="34" charset="0"/>
              </a:rPr>
              <a:t> “El SAP como herramienta para la toma de decisiones</a:t>
            </a:r>
            <a:r>
              <a:rPr lang="es-CO" sz="1100" b="1" dirty="0">
                <a:latin typeface="Arial" panose="020B0604020202020204" pitchFamily="34" charset="0"/>
                <a:cs typeface="Arial" panose="020B0604020202020204" pitchFamily="34" charset="0"/>
              </a:rPr>
              <a:t>” </a:t>
            </a:r>
            <a:r>
              <a:rPr lang="es-CO" sz="1100" dirty="0">
                <a:latin typeface="Arial" panose="020B0604020202020204" pitchFamily="34" charset="0"/>
                <a:cs typeface="Arial" panose="020B0604020202020204" pitchFamily="34" charset="0"/>
              </a:rPr>
              <a:t>El área de analítica de datos realizo el evento el día 15 de Marzo de 2021.</a:t>
            </a:r>
            <a:r>
              <a:rPr lang="es-CO" sz="1100" dirty="0">
                <a:solidFill>
                  <a:srgbClr val="323130"/>
                </a:solidFill>
                <a:latin typeface="Segoe UI Web (West European)"/>
              </a:rPr>
              <a:t> </a:t>
            </a:r>
            <a:r>
              <a:rPr lang="es-ES" sz="1100" dirty="0">
                <a:latin typeface="Segoe UI Web (West European)"/>
              </a:rPr>
              <a:t>En la actualidad la toma de decisiones estratégicas marca la diferencia entre una empresa exitosa y otra no tan exitosa. Las empresas actualmente cuentan con tecnologías de información que juegan un papel relevante  en sus operaciones ya que permiten recolectar, almacenar y procesar los datos generados. Fue el aporte realizado por los invitados </a:t>
            </a:r>
            <a:r>
              <a:rPr lang="es-ES" sz="1100" dirty="0">
                <a:latin typeface="Arial" panose="020B0604020202020204" pitchFamily="34" charset="0"/>
                <a:cs typeface="Arial" panose="020B0604020202020204" pitchFamily="34" charset="0"/>
              </a:rPr>
              <a:t>Roque Maldonado Insignares y José Alain Figueroa</a:t>
            </a:r>
            <a:r>
              <a:rPr lang="es-ES" sz="1100" b="1"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Concluyendo que </a:t>
            </a:r>
            <a:r>
              <a:rPr lang="es-ES" sz="1100" dirty="0">
                <a:latin typeface="Segoe UI Web (West European)"/>
              </a:rPr>
              <a:t>ayudará a aclarar la importancia del SAP como herramienta analítica y de inteligencia de negocios para la toma de decisiones empresariales. A través de esta herramienta se pueden generar notables ventajas competitivas y sacar provecho a los diferentes flujos de información.</a:t>
            </a:r>
          </a:p>
        </p:txBody>
      </p:sp>
      <p:sp>
        <p:nvSpPr>
          <p:cNvPr id="28" name="Rectangle 76">
            <a:extLst>
              <a:ext uri="{FF2B5EF4-FFF2-40B4-BE49-F238E27FC236}">
                <a16:creationId xmlns:a16="http://schemas.microsoft.com/office/drawing/2014/main" id="{37A9BF8F-47D3-4D41-B3E6-579DE48D7924}"/>
              </a:ext>
            </a:extLst>
          </p:cNvPr>
          <p:cNvSpPr/>
          <p:nvPr/>
        </p:nvSpPr>
        <p:spPr>
          <a:xfrm>
            <a:off x="276793" y="3359258"/>
            <a:ext cx="6208203" cy="5099518"/>
          </a:xfrm>
          <a:prstGeom prst="rect">
            <a:avLst/>
          </a:prstGeom>
          <a:ln>
            <a:noFill/>
          </a:ln>
        </p:spPr>
        <p:txBody>
          <a:bodyPr vert="horz" lIns="0" tIns="0" rIns="0" bIns="0" rtlCol="0">
            <a:noAutofit/>
          </a:bodyPr>
          <a:lstStyle/>
          <a:p>
            <a:pPr algn="just"/>
            <a:r>
              <a:rPr lang="es-CO" sz="1200" b="1" dirty="0">
                <a:latin typeface="Arial" panose="020B0604020202020204" pitchFamily="34" charset="0"/>
                <a:cs typeface="Arial" panose="020B0604020202020204" pitchFamily="34" charset="0"/>
              </a:rPr>
              <a:t>Webinar</a:t>
            </a:r>
            <a:r>
              <a:rPr lang="es-CO" sz="1100" b="1" dirty="0">
                <a:latin typeface="Arial" panose="020B0604020202020204" pitchFamily="34" charset="0"/>
                <a:cs typeface="Arial" panose="020B0604020202020204" pitchFamily="34" charset="0"/>
              </a:rPr>
              <a:t> “</a:t>
            </a:r>
            <a:r>
              <a:rPr lang="en-US" sz="1100" b="1" dirty="0">
                <a:latin typeface="Arial" panose="020B0604020202020204" pitchFamily="34" charset="0"/>
                <a:cs typeface="Arial" panose="020B0604020202020204" pitchFamily="34" charset="0"/>
              </a:rPr>
              <a:t>utilizing Bayesian methods for covid-19 forecast and inference”</a:t>
            </a:r>
            <a:r>
              <a:rPr lang="es-CO" sz="1100" b="1" dirty="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 </a:t>
            </a:r>
            <a:r>
              <a:rPr lang="es-CO" sz="1100" dirty="0">
                <a:latin typeface="Arial" panose="020B0604020202020204" pitchFamily="34" charset="0"/>
                <a:cs typeface="Arial" panose="020B0604020202020204" pitchFamily="34" charset="0"/>
              </a:rPr>
              <a:t>El área de Gestión de Operaciones realizó el evento el día 18 de Marzo de 2021.</a:t>
            </a:r>
            <a:r>
              <a:rPr lang="es-ES" sz="1100" dirty="0">
                <a:latin typeface="Arial" panose="020B0604020202020204" pitchFamily="34" charset="0"/>
                <a:cs typeface="Arial" panose="020B0604020202020204" pitchFamily="34" charset="0"/>
              </a:rPr>
              <a:t> La charla brindó una perspectiva general sobre las aplicaciones de la estadística bayesiana en el modelamiento y simulación de la propagación de epidemias, y sobre el uso de estos modelos para la evaluación de distintos escenarios y el efecto de las medidas de salud pública en la dinámica de propagación.</a:t>
            </a:r>
          </a:p>
          <a:p>
            <a:pPr fontAlgn="base"/>
            <a:r>
              <a:rPr lang="es-ES" sz="1100" b="1" dirty="0">
                <a:latin typeface="Arial" panose="020B0604020202020204" pitchFamily="34" charset="0"/>
                <a:cs typeface="Arial" panose="020B0604020202020204" pitchFamily="34" charset="0"/>
              </a:rPr>
              <a:t>Fue organizado por la Coordinadora de área </a:t>
            </a:r>
            <a:r>
              <a:rPr lang="es-ES" sz="1100" b="1" dirty="0" err="1">
                <a:latin typeface="Arial" panose="020B0604020202020204" pitchFamily="34" charset="0"/>
                <a:cs typeface="Arial" panose="020B0604020202020204" pitchFamily="34" charset="0"/>
              </a:rPr>
              <a:t>Ing</a:t>
            </a:r>
            <a:r>
              <a:rPr lang="es-ES" sz="1100" b="1"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Aida </a:t>
            </a:r>
            <a:r>
              <a:rPr lang="es-ES" sz="1100" dirty="0" err="1">
                <a:latin typeface="Arial" panose="020B0604020202020204" pitchFamily="34" charset="0"/>
                <a:cs typeface="Arial" panose="020B0604020202020204" pitchFamily="34" charset="0"/>
              </a:rPr>
              <a:t>Huyke</a:t>
            </a:r>
            <a:r>
              <a:rPr lang="es-ES" sz="1100" dirty="0">
                <a:latin typeface="Arial" panose="020B0604020202020204" pitchFamily="34" charset="0"/>
                <a:cs typeface="Arial" panose="020B0604020202020204" pitchFamily="34" charset="0"/>
              </a:rPr>
              <a:t> Taboada, teniendo como invitado internacional a </a:t>
            </a:r>
            <a:r>
              <a:rPr lang="en-US" sz="1100" dirty="0">
                <a:latin typeface="Arial" panose="020B0604020202020204" pitchFamily="34" charset="0"/>
                <a:cs typeface="Arial" panose="020B0604020202020204" pitchFamily="34" charset="0"/>
              </a:rPr>
              <a:t>Gary Lin, PhD | Postdoctoral Fellow</a:t>
            </a:r>
            <a:endParaRPr lang="es-CO" sz="1100" dirty="0">
              <a:latin typeface="Arial" panose="020B0604020202020204" pitchFamily="34" charset="0"/>
              <a:cs typeface="Arial" panose="020B0604020202020204" pitchFamily="34" charset="0"/>
            </a:endParaRPr>
          </a:p>
          <a:p>
            <a:pPr fontAlgn="base"/>
            <a:r>
              <a:rPr lang="en-US" sz="1100" dirty="0">
                <a:latin typeface="Arial" panose="020B0604020202020204" pitchFamily="34" charset="0"/>
                <a:cs typeface="Arial" panose="020B0604020202020204" pitchFamily="34" charset="0"/>
              </a:rPr>
              <a:t>The Center for Disease Dynamics, Economics &amp; Policy, Inc  in Silver Spring, Maryland, USA.</a:t>
            </a:r>
            <a:endParaRPr lang="es-CO" sz="1100" dirty="0">
              <a:latin typeface="Arial" panose="020B0604020202020204" pitchFamily="34" charset="0"/>
              <a:cs typeface="Arial" panose="020B0604020202020204" pitchFamily="34" charset="0"/>
            </a:endParaRPr>
          </a:p>
          <a:p>
            <a:r>
              <a:rPr lang="es-ES" sz="1100" b="1" dirty="0">
                <a:latin typeface="Arial" panose="020B0604020202020204" pitchFamily="34" charset="0"/>
                <a:cs typeface="Arial" panose="020B0604020202020204" pitchFamily="34" charset="0"/>
              </a:rPr>
              <a:t>Link del evento: </a:t>
            </a:r>
            <a:r>
              <a:rPr lang="es-ES" sz="1100" dirty="0">
                <a:latin typeface="Arial" panose="020B0604020202020204" pitchFamily="34" charset="0"/>
                <a:cs typeface="Arial" panose="020B0604020202020204" pitchFamily="34" charset="0"/>
                <a:hlinkClick r:id="rId3"/>
              </a:rPr>
              <a:t>https://universidaddelacosta-my.sharepoint.com/:v:/g/personal/ahuyke_cuc_edu_co/EenUFExBltJNvfplSGfhYlsB8UNX-DcKsq5Mo15UZGytqA</a:t>
            </a: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algn="just"/>
            <a:r>
              <a:rPr lang="es-ES" sz="1100" b="1" dirty="0" err="1">
                <a:latin typeface="Arial" panose="020B0604020202020204" pitchFamily="34" charset="0"/>
                <a:cs typeface="Arial" panose="020B0604020202020204" pitchFamily="34" charset="0"/>
              </a:rPr>
              <a:t>Webinar</a:t>
            </a:r>
            <a:r>
              <a:rPr lang="es-ES" sz="1100" b="1" dirty="0">
                <a:latin typeface="Arial" panose="020B0604020202020204" pitchFamily="34" charset="0"/>
                <a:cs typeface="Arial" panose="020B0604020202020204" pitchFamily="34" charset="0"/>
              </a:rPr>
              <a:t>: Gestión de equipos de trabajo para la implementación del sistema de gestión de calidad: </a:t>
            </a:r>
            <a:r>
              <a:rPr lang="es-ES" sz="1100" dirty="0">
                <a:latin typeface="Arial" panose="020B0604020202020204" pitchFamily="34" charset="0"/>
                <a:cs typeface="Arial" panose="020B0604020202020204" pitchFamily="34" charset="0"/>
              </a:rPr>
              <a:t>La especialización en Gestión Integral de la Calidad desarrollaron el pasado 18 de marzo de 2021, el seminario web (abreviado </a:t>
            </a:r>
            <a:r>
              <a:rPr lang="es-ES" sz="1100" dirty="0" err="1">
                <a:latin typeface="Arial" panose="020B0604020202020204" pitchFamily="34" charset="0"/>
                <a:cs typeface="Arial" panose="020B0604020202020204" pitchFamily="34" charset="0"/>
              </a:rPr>
              <a:t>Webinar</a:t>
            </a:r>
            <a:r>
              <a:rPr lang="es-ES" sz="1100" dirty="0">
                <a:latin typeface="Arial" panose="020B0604020202020204" pitchFamily="34" charset="0"/>
                <a:cs typeface="Arial" panose="020B0604020202020204" pitchFamily="34" charset="0"/>
              </a:rPr>
              <a:t>) titulado “Gestión de equipos de trabajo para la implementación del sistema de gestión de calidad”.</a:t>
            </a:r>
          </a:p>
          <a:p>
            <a:pPr algn="just"/>
            <a:r>
              <a:rPr lang="es-ES" sz="1100" dirty="0">
                <a:latin typeface="Arial" panose="020B0604020202020204" pitchFamily="34" charset="0"/>
                <a:cs typeface="Arial" panose="020B0604020202020204" pitchFamily="34" charset="0"/>
              </a:rPr>
              <a:t>La actividad estuvo a cargo del Ing. </a:t>
            </a:r>
            <a:r>
              <a:rPr lang="es-ES" sz="1100" dirty="0" err="1">
                <a:latin typeface="Arial" panose="020B0604020202020204" pitchFamily="34" charset="0"/>
                <a:cs typeface="Arial" panose="020B0604020202020204" pitchFamily="34" charset="0"/>
              </a:rPr>
              <a:t>Loui</a:t>
            </a:r>
            <a:r>
              <a:rPr lang="es-ES" sz="1100" dirty="0">
                <a:latin typeface="Arial" panose="020B0604020202020204" pitchFamily="34" charset="0"/>
                <a:cs typeface="Arial" panose="020B0604020202020204" pitchFamily="34" charset="0"/>
              </a:rPr>
              <a:t> Ahumada Sierra, quien es ingeniero industrial, auditor interno y se encuentra vinculado a la empresa </a:t>
            </a:r>
            <a:r>
              <a:rPr lang="es-ES" sz="1100" dirty="0" err="1">
                <a:latin typeface="Arial" panose="020B0604020202020204" pitchFamily="34" charset="0"/>
                <a:cs typeface="Arial" panose="020B0604020202020204" pitchFamily="34" charset="0"/>
              </a:rPr>
              <a:t>Afinia</a:t>
            </a:r>
            <a:r>
              <a:rPr lang="es-ES" sz="1100" dirty="0">
                <a:latin typeface="Arial" panose="020B0604020202020204" pitchFamily="34" charset="0"/>
                <a:cs typeface="Arial" panose="020B0604020202020204" pitchFamily="34" charset="0"/>
              </a:rPr>
              <a:t>, Filial del Grupo EPM en el Departamento de Telemedida Especial.</a:t>
            </a:r>
          </a:p>
          <a:p>
            <a:pPr algn="just"/>
            <a:endParaRPr lang="es-ES" sz="1100" dirty="0">
              <a:latin typeface="Arial" panose="020B0604020202020204" pitchFamily="34" charset="0"/>
              <a:cs typeface="Arial" panose="020B0604020202020204" pitchFamily="34" charset="0"/>
            </a:endParaRPr>
          </a:p>
          <a:p>
            <a:pPr algn="just"/>
            <a:r>
              <a:rPr lang="es-ES" sz="1100" dirty="0">
                <a:latin typeface="Arial" panose="020B0604020202020204" pitchFamily="34" charset="0"/>
                <a:cs typeface="Arial" panose="020B0604020202020204" pitchFamily="34" charset="0"/>
              </a:rPr>
              <a:t>El </a:t>
            </a:r>
            <a:r>
              <a:rPr lang="es-ES" sz="1100" dirty="0" err="1">
                <a:latin typeface="Arial" panose="020B0604020202020204" pitchFamily="34" charset="0"/>
                <a:cs typeface="Arial" panose="020B0604020202020204" pitchFamily="34" charset="0"/>
              </a:rPr>
              <a:t>webinar</a:t>
            </a:r>
            <a:r>
              <a:rPr lang="es-ES" sz="1100" dirty="0">
                <a:latin typeface="Arial" panose="020B0604020202020204" pitchFamily="34" charset="0"/>
                <a:cs typeface="Arial" panose="020B0604020202020204" pitchFamily="34" charset="0"/>
              </a:rPr>
              <a:t> giró en torno a una serie de principios y enfoques para la gestión efectiva de equipos de trabajo que permitan una implementación eficiente de sistemas de gestión. Lo anterior, desde las dimensiones del ser, involucrando una visión adaptativa, una mirada empática hacia las realidades de los miembros del equipo, así como un liderazgo transformador que permita el cumplimiento de los objetivos propuestos en la organización.</a:t>
            </a:r>
          </a:p>
          <a:p>
            <a:pPr algn="just"/>
            <a:r>
              <a:rPr lang="es-ES" sz="1100" dirty="0">
                <a:latin typeface="Arial" panose="020B0604020202020204" pitchFamily="34" charset="0"/>
                <a:cs typeface="Arial" panose="020B0604020202020204" pitchFamily="34" charset="0"/>
              </a:rPr>
              <a:t>El evento contó con la participación de estudiantes, graduados, e invitados del sector externo que encontraron en la actividad un espacio de intercambio de conocimientos y experiencias sobre uno de los aspectos más relevantes para el éxito de cualquier sistema que se desee implementar.</a:t>
            </a:r>
            <a:endParaRPr lang="es-ES" sz="1100" b="1" dirty="0">
              <a:latin typeface="Arial" panose="020B0604020202020204" pitchFamily="34" charset="0"/>
              <a:cs typeface="Arial" panose="020B0604020202020204" pitchFamily="34" charset="0"/>
            </a:endParaRPr>
          </a:p>
          <a:p>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
        <p:nvSpPr>
          <p:cNvPr id="32" name="Rectangle 76">
            <a:extLst>
              <a:ext uri="{FF2B5EF4-FFF2-40B4-BE49-F238E27FC236}">
                <a16:creationId xmlns:a16="http://schemas.microsoft.com/office/drawing/2014/main" id="{19328237-BC10-4D93-9F58-13D6FE390022}"/>
              </a:ext>
            </a:extLst>
          </p:cNvPr>
          <p:cNvSpPr/>
          <p:nvPr/>
        </p:nvSpPr>
        <p:spPr>
          <a:xfrm>
            <a:off x="607816" y="2897960"/>
            <a:ext cx="5938319" cy="1211573"/>
          </a:xfrm>
          <a:prstGeom prst="rect">
            <a:avLst/>
          </a:prstGeom>
          <a:ln>
            <a:noFill/>
          </a:ln>
        </p:spPr>
        <p:txBody>
          <a:bodyPr vert="horz" lIns="0" tIns="0" rIns="0" bIns="0" rtlCol="0">
            <a:noAutofit/>
          </a:bodyPr>
          <a:lstStyle/>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Tree>
    <p:extLst>
      <p:ext uri="{BB962C8B-B14F-4D97-AF65-F5344CB8AC3E}">
        <p14:creationId xmlns:p14="http://schemas.microsoft.com/office/powerpoint/2010/main" val="184038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DDD46E2F-006D-4D16-BA16-B7776B0471E8}"/>
              </a:ext>
            </a:extLst>
          </p:cNvPr>
          <p:cNvSpPr txBox="1"/>
          <p:nvPr/>
        </p:nvSpPr>
        <p:spPr>
          <a:xfrm>
            <a:off x="1204790" y="660688"/>
            <a:ext cx="5300650" cy="246221"/>
          </a:xfrm>
          <a:prstGeom prst="rect">
            <a:avLst/>
          </a:prstGeom>
          <a:noFill/>
        </p:spPr>
        <p:txBody>
          <a:bodyPr wrap="square" rtlCol="0">
            <a:spAutoFit/>
          </a:bodyPr>
          <a:lstStyle/>
          <a:p>
            <a:pPr algn="ctr"/>
            <a:r>
              <a:rPr lang="es-CO" sz="1000" b="1" spc="300" dirty="0">
                <a:solidFill>
                  <a:srgbClr val="9D9EA0"/>
                </a:solidFill>
                <a:latin typeface="Arial" panose="020B0604020202020204" pitchFamily="34" charset="0"/>
                <a:cs typeface="Arial" panose="020B0604020202020204" pitchFamily="34" charset="0"/>
              </a:rPr>
              <a:t>Departamento de Productividad e Innovación</a:t>
            </a:r>
          </a:p>
        </p:txBody>
      </p:sp>
      <p:cxnSp>
        <p:nvCxnSpPr>
          <p:cNvPr id="17" name="Conector recto 16">
            <a:extLst>
              <a:ext uri="{FF2B5EF4-FFF2-40B4-BE49-F238E27FC236}">
                <a16:creationId xmlns:a16="http://schemas.microsoft.com/office/drawing/2014/main" id="{908AC09C-F97A-46E7-AA8E-4E0273E0E39B}"/>
              </a:ext>
            </a:extLst>
          </p:cNvPr>
          <p:cNvCxnSpPr>
            <a:cxnSpLocks/>
          </p:cNvCxnSpPr>
          <p:nvPr/>
        </p:nvCxnSpPr>
        <p:spPr>
          <a:xfrm>
            <a:off x="276793" y="1259381"/>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cxnSp>
        <p:nvCxnSpPr>
          <p:cNvPr id="21" name="Conector recto 20">
            <a:extLst>
              <a:ext uri="{FF2B5EF4-FFF2-40B4-BE49-F238E27FC236}">
                <a16:creationId xmlns:a16="http://schemas.microsoft.com/office/drawing/2014/main" id="{7C07D224-FE79-4D98-BA7A-C36D2F198121}"/>
              </a:ext>
            </a:extLst>
          </p:cNvPr>
          <p:cNvCxnSpPr>
            <a:cxnSpLocks/>
          </p:cNvCxnSpPr>
          <p:nvPr/>
        </p:nvCxnSpPr>
        <p:spPr>
          <a:xfrm>
            <a:off x="229358" y="410824"/>
            <a:ext cx="6316777"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 name="Marcador de número de diapositiva 1">
            <a:extLst>
              <a:ext uri="{FF2B5EF4-FFF2-40B4-BE49-F238E27FC236}">
                <a16:creationId xmlns:a16="http://schemas.microsoft.com/office/drawing/2014/main" id="{D2125E20-7528-420B-9FBF-ACA61DE553A8}"/>
              </a:ext>
            </a:extLst>
          </p:cNvPr>
          <p:cNvSpPr>
            <a:spLocks noGrp="1"/>
          </p:cNvSpPr>
          <p:nvPr>
            <p:ph type="sldNum" sz="quarter" idx="12"/>
          </p:nvPr>
        </p:nvSpPr>
        <p:spPr/>
        <p:txBody>
          <a:bodyPr/>
          <a:lstStyle/>
          <a:p>
            <a:fld id="{98E5E5E3-904F-4411-AA53-665CD27B0D08}" type="slidenum">
              <a:rPr lang="es-CO" smtClean="0"/>
              <a:t>3</a:t>
            </a:fld>
            <a:endParaRPr lang="es-CO" dirty="0"/>
          </a:p>
        </p:txBody>
      </p:sp>
      <p:cxnSp>
        <p:nvCxnSpPr>
          <p:cNvPr id="12" name="Conector recto 11">
            <a:extLst>
              <a:ext uri="{FF2B5EF4-FFF2-40B4-BE49-F238E27FC236}">
                <a16:creationId xmlns:a16="http://schemas.microsoft.com/office/drawing/2014/main" id="{7DDAE24E-E345-403C-B976-D3CA7BD91ECA}"/>
              </a:ext>
            </a:extLst>
          </p:cNvPr>
          <p:cNvCxnSpPr>
            <a:cxnSpLocks/>
          </p:cNvCxnSpPr>
          <p:nvPr/>
        </p:nvCxnSpPr>
        <p:spPr>
          <a:xfrm>
            <a:off x="278794" y="8606896"/>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pic>
        <p:nvPicPr>
          <p:cNvPr id="19" name="Imagen 18">
            <a:extLst>
              <a:ext uri="{FF2B5EF4-FFF2-40B4-BE49-F238E27FC236}">
                <a16:creationId xmlns:a16="http://schemas.microsoft.com/office/drawing/2014/main" id="{4C0D64E5-3CED-4350-9D4C-05E2F8FD1C8C}"/>
              </a:ext>
            </a:extLst>
          </p:cNvPr>
          <p:cNvPicPr>
            <a:picLocks noChangeAspect="1"/>
          </p:cNvPicPr>
          <p:nvPr/>
        </p:nvPicPr>
        <p:blipFill>
          <a:blip r:embed="rId2"/>
          <a:stretch>
            <a:fillRect/>
          </a:stretch>
        </p:blipFill>
        <p:spPr>
          <a:xfrm>
            <a:off x="361770" y="445880"/>
            <a:ext cx="829128" cy="755970"/>
          </a:xfrm>
          <a:prstGeom prst="rect">
            <a:avLst/>
          </a:prstGeom>
        </p:spPr>
      </p:pic>
      <p:sp>
        <p:nvSpPr>
          <p:cNvPr id="29" name="Rectángulo 28">
            <a:extLst>
              <a:ext uri="{FF2B5EF4-FFF2-40B4-BE49-F238E27FC236}">
                <a16:creationId xmlns:a16="http://schemas.microsoft.com/office/drawing/2014/main" id="{5066FD7C-E904-4E0A-B65D-54A415D66CF3}"/>
              </a:ext>
            </a:extLst>
          </p:cNvPr>
          <p:cNvSpPr/>
          <p:nvPr/>
        </p:nvSpPr>
        <p:spPr>
          <a:xfrm>
            <a:off x="1532166" y="2061270"/>
            <a:ext cx="1983127" cy="246221"/>
          </a:xfrm>
          <a:prstGeom prst="rect">
            <a:avLst/>
          </a:prstGeom>
        </p:spPr>
        <p:txBody>
          <a:bodyPr wrap="square">
            <a:spAutoFit/>
          </a:bodyPr>
          <a:lstStyle/>
          <a:p>
            <a:pPr algn="just"/>
            <a:endParaRPr lang="es-CO" sz="1000" dirty="0">
              <a:latin typeface="Arial" panose="020B0604020202020204" pitchFamily="34" charset="0"/>
              <a:cs typeface="Arial" panose="020B0604020202020204" pitchFamily="34" charset="0"/>
            </a:endParaRPr>
          </a:p>
        </p:txBody>
      </p:sp>
      <p:sp>
        <p:nvSpPr>
          <p:cNvPr id="18" name="Rectangle 76">
            <a:extLst>
              <a:ext uri="{FF2B5EF4-FFF2-40B4-BE49-F238E27FC236}">
                <a16:creationId xmlns:a16="http://schemas.microsoft.com/office/drawing/2014/main" id="{2FB04CB3-C540-4435-B20A-C7D6D08459FC}"/>
              </a:ext>
            </a:extLst>
          </p:cNvPr>
          <p:cNvSpPr/>
          <p:nvPr/>
        </p:nvSpPr>
        <p:spPr>
          <a:xfrm>
            <a:off x="351831" y="1259381"/>
            <a:ext cx="2830862" cy="484433"/>
          </a:xfrm>
          <a:prstGeom prst="rect">
            <a:avLst/>
          </a:prstGeom>
          <a:ln>
            <a:noFill/>
          </a:ln>
        </p:spPr>
        <p:txBody>
          <a:bodyPr vert="horz" lIns="0" tIns="0" rIns="0" bIns="0" rtlCol="0">
            <a:noAutofit/>
          </a:bodyPr>
          <a:lstStyle/>
          <a:p>
            <a:pPr marL="6350" indent="-6350">
              <a:lnSpc>
                <a:spcPct val="107000"/>
              </a:lnSpc>
              <a:spcAft>
                <a:spcPts val="800"/>
              </a:spcAft>
            </a:pPr>
            <a:endParaRPr lang="es-CO" sz="1100" b="1" dirty="0">
              <a:latin typeface="Calibri" panose="020F0502020204030204" pitchFamily="34" charset="0"/>
            </a:endParaRPr>
          </a:p>
        </p:txBody>
      </p:sp>
      <p:sp>
        <p:nvSpPr>
          <p:cNvPr id="16" name="Rectángulo 15"/>
          <p:cNvSpPr/>
          <p:nvPr/>
        </p:nvSpPr>
        <p:spPr>
          <a:xfrm>
            <a:off x="297237" y="775500"/>
            <a:ext cx="2940050" cy="261610"/>
          </a:xfrm>
          <a:prstGeom prst="rect">
            <a:avLst/>
          </a:prstGeom>
        </p:spPr>
        <p:txBody>
          <a:bodyPr wrap="square">
            <a:spAutoFit/>
          </a:bodyPr>
          <a:lstStyle/>
          <a:p>
            <a:pPr algn="just"/>
            <a:endParaRPr lang="es-CO" sz="1100" dirty="0">
              <a:latin typeface="Arial" panose="020B0604020202020204" pitchFamily="34" charset="0"/>
              <a:cs typeface="Arial" panose="020B0604020202020204" pitchFamily="34" charset="0"/>
            </a:endParaRPr>
          </a:p>
        </p:txBody>
      </p:sp>
      <p:sp>
        <p:nvSpPr>
          <p:cNvPr id="23" name="CuadroTexto 22">
            <a:extLst>
              <a:ext uri="{FF2B5EF4-FFF2-40B4-BE49-F238E27FC236}">
                <a16:creationId xmlns:a16="http://schemas.microsoft.com/office/drawing/2014/main" id="{D36597A7-1DB7-4898-83A2-49B5C4FC5C21}"/>
              </a:ext>
            </a:extLst>
          </p:cNvPr>
          <p:cNvSpPr txBox="1"/>
          <p:nvPr/>
        </p:nvSpPr>
        <p:spPr>
          <a:xfrm>
            <a:off x="2501952" y="129806"/>
            <a:ext cx="1961982" cy="230832"/>
          </a:xfrm>
          <a:prstGeom prst="rect">
            <a:avLst/>
          </a:prstGeom>
          <a:noFill/>
        </p:spPr>
        <p:txBody>
          <a:bodyPr wrap="square" rtlCol="0">
            <a:spAutoFit/>
          </a:bodyPr>
          <a:lstStyle/>
          <a:p>
            <a:r>
              <a:rPr lang="es-CO" sz="900" b="1" dirty="0">
                <a:solidFill>
                  <a:srgbClr val="9D9EA0"/>
                </a:solidFill>
                <a:latin typeface="Arial" panose="020B0604020202020204" pitchFamily="34" charset="0"/>
                <a:cs typeface="Arial" panose="020B0604020202020204" pitchFamily="34" charset="0"/>
              </a:rPr>
              <a:t>Vol. 3 No. 4 – MARZO 2021</a:t>
            </a:r>
          </a:p>
        </p:txBody>
      </p:sp>
      <p:sp>
        <p:nvSpPr>
          <p:cNvPr id="30" name="Rectángulo 29">
            <a:extLst>
              <a:ext uri="{FF2B5EF4-FFF2-40B4-BE49-F238E27FC236}">
                <a16:creationId xmlns:a16="http://schemas.microsoft.com/office/drawing/2014/main" id="{ECB71E32-C294-41B2-A7F6-7C84F472CE12}"/>
              </a:ext>
            </a:extLst>
          </p:cNvPr>
          <p:cNvSpPr/>
          <p:nvPr/>
        </p:nvSpPr>
        <p:spPr>
          <a:xfrm>
            <a:off x="351831" y="8681048"/>
            <a:ext cx="6274388" cy="369332"/>
          </a:xfrm>
          <a:prstGeom prst="rect">
            <a:avLst/>
          </a:prstGeom>
        </p:spPr>
        <p:txBody>
          <a:bodyPr wrap="square">
            <a:spAutoFit/>
          </a:bodyPr>
          <a:lstStyle/>
          <a:p>
            <a:pPr algn="ctr"/>
            <a:r>
              <a:rPr lang="es-CO" sz="1000" b="1" dirty="0">
                <a:solidFill>
                  <a:srgbClr val="9D9EA0"/>
                </a:solidFill>
                <a:latin typeface="Arial" panose="020B0604020202020204" pitchFamily="34" charset="0"/>
                <a:cs typeface="Arial" panose="020B0604020202020204" pitchFamily="34" charset="0"/>
              </a:rPr>
              <a:t>UNIVERSIDAD DE LA COSTA</a:t>
            </a:r>
          </a:p>
          <a:p>
            <a:pPr algn="ctr"/>
            <a:r>
              <a:rPr lang="es-CO" sz="800" b="1" dirty="0">
                <a:solidFill>
                  <a:srgbClr val="9D9EA0"/>
                </a:solidFill>
                <a:latin typeface="Arial" panose="020B0604020202020204" pitchFamily="34" charset="0"/>
                <a:cs typeface="Arial" panose="020B0604020202020204" pitchFamily="34" charset="0"/>
              </a:rPr>
              <a:t>BARRANQUILLA, COLOMBIA</a:t>
            </a:r>
          </a:p>
        </p:txBody>
      </p:sp>
      <p:sp>
        <p:nvSpPr>
          <p:cNvPr id="31" name="Rectangle 76">
            <a:extLst>
              <a:ext uri="{FF2B5EF4-FFF2-40B4-BE49-F238E27FC236}">
                <a16:creationId xmlns:a16="http://schemas.microsoft.com/office/drawing/2014/main" id="{400DB93A-7B50-4BBA-902C-5B7F1354749E}"/>
              </a:ext>
            </a:extLst>
          </p:cNvPr>
          <p:cNvSpPr/>
          <p:nvPr/>
        </p:nvSpPr>
        <p:spPr>
          <a:xfrm>
            <a:off x="361770" y="5098124"/>
            <a:ext cx="5938319" cy="3419523"/>
          </a:xfrm>
          <a:prstGeom prst="rect">
            <a:avLst/>
          </a:prstGeom>
          <a:ln>
            <a:noFill/>
          </a:ln>
        </p:spPr>
        <p:txBody>
          <a:bodyPr vert="horz" lIns="0" tIns="0" rIns="0" bIns="0" rtlCol="0">
            <a:noAutofit/>
          </a:bodyPr>
          <a:lstStyle/>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endParaRPr lang="es-CO" sz="1200" dirty="0">
              <a:latin typeface="Arial" panose="020B0604020202020204" pitchFamily="34" charset="0"/>
              <a:cs typeface="Arial" panose="020B0604020202020204" pitchFamily="34" charset="0"/>
            </a:endParaRPr>
          </a:p>
          <a:p>
            <a:pPr algn="just"/>
            <a:r>
              <a:rPr lang="es-ES" sz="1200" dirty="0">
                <a:latin typeface="Arial" panose="020B0604020202020204" pitchFamily="34" charset="0"/>
                <a:cs typeface="Arial" panose="020B0604020202020204" pitchFamily="34" charset="0"/>
              </a:rPr>
              <a:t>.</a:t>
            </a:r>
            <a:r>
              <a:rPr lang="es-CO" sz="1200" b="1" dirty="0">
                <a:latin typeface="Arial" panose="020B0604020202020204" pitchFamily="34" charset="0"/>
                <a:cs typeface="Arial" panose="020B0604020202020204" pitchFamily="34" charset="0"/>
              </a:rPr>
              <a:t> </a:t>
            </a:r>
          </a:p>
          <a:p>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s-CO" sz="1100" b="0" i="0" u="sng" dirty="0">
              <a:solidFill>
                <a:srgbClr val="0563C1"/>
              </a:solidFill>
              <a:effectLst/>
              <a:latin typeface="Calibri" panose="020F050202020403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
        <p:nvSpPr>
          <p:cNvPr id="26" name="Rectangle 76">
            <a:extLst>
              <a:ext uri="{FF2B5EF4-FFF2-40B4-BE49-F238E27FC236}">
                <a16:creationId xmlns:a16="http://schemas.microsoft.com/office/drawing/2014/main" id="{2226CC40-84BE-4939-BA63-A2789BC7CA62}"/>
              </a:ext>
            </a:extLst>
          </p:cNvPr>
          <p:cNvSpPr/>
          <p:nvPr/>
        </p:nvSpPr>
        <p:spPr>
          <a:xfrm>
            <a:off x="276793" y="4890192"/>
            <a:ext cx="6241739" cy="3796605"/>
          </a:xfrm>
          <a:prstGeom prst="rect">
            <a:avLst/>
          </a:prstGeom>
          <a:ln>
            <a:noFill/>
          </a:ln>
        </p:spPr>
        <p:txBody>
          <a:bodyPr vert="horz" lIns="0" tIns="0" rIns="0" bIns="0" rtlCol="0">
            <a:noAutofit/>
          </a:bodyPr>
          <a:lstStyle/>
          <a:p>
            <a:pPr algn="just"/>
            <a:r>
              <a:rPr lang="es-CO" sz="1400" b="1" dirty="0">
                <a:solidFill>
                  <a:srgbClr val="008E96"/>
                </a:solidFill>
                <a:latin typeface="Arial" panose="020B0604020202020204" pitchFamily="34" charset="0"/>
                <a:cs typeface="Arial" panose="020B0604020202020204" pitchFamily="34" charset="0"/>
              </a:rPr>
              <a:t>Graduado al aula:</a:t>
            </a:r>
          </a:p>
          <a:p>
            <a:pPr algn="just"/>
            <a:endParaRPr lang="es-CO" sz="1100" b="1" dirty="0">
              <a:latin typeface="Arial" panose="020B0604020202020204" pitchFamily="34" charset="0"/>
              <a:cs typeface="Arial" panose="020B0604020202020204" pitchFamily="34" charset="0"/>
            </a:endParaRPr>
          </a:p>
          <a:p>
            <a:pPr algn="just"/>
            <a:r>
              <a:rPr lang="es-CO" sz="1100" dirty="0">
                <a:latin typeface="Arial" panose="020B0604020202020204" pitchFamily="34" charset="0"/>
                <a:cs typeface="Arial" panose="020B0604020202020204" pitchFamily="34" charset="0"/>
              </a:rPr>
              <a:t>El área de Gestión organizacional invitó a </a:t>
            </a:r>
            <a:r>
              <a:rPr lang="es-ES" sz="1100" b="1" i="1" dirty="0">
                <a:latin typeface="Arial" panose="020B0604020202020204" pitchFamily="34" charset="0"/>
                <a:cs typeface="Arial" panose="020B0604020202020204" pitchFamily="34" charset="0"/>
              </a:rPr>
              <a:t>Kevin Sepúlveda Henao</a:t>
            </a:r>
            <a:r>
              <a:rPr lang="es-ES" sz="1100" dirty="0">
                <a:latin typeface="Arial" panose="020B0604020202020204" pitchFamily="34" charset="0"/>
                <a:cs typeface="Arial" panose="020B0604020202020204" pitchFamily="34" charset="0"/>
              </a:rPr>
              <a:t>, graduado del Programa de Ingeniería Industrial, asistió al desarrollo de las clases e</a:t>
            </a:r>
            <a:r>
              <a:rPr lang="es-CO" sz="1100" dirty="0">
                <a:latin typeface="Arial" panose="020B0604020202020204" pitchFamily="34" charset="0"/>
                <a:cs typeface="Arial" panose="020B0604020202020204" pitchFamily="34" charset="0"/>
              </a:rPr>
              <a:t>l día 9 de Marzo de 2021, con el objetivo de </a:t>
            </a:r>
            <a:r>
              <a:rPr lang="es-ES" sz="1100" dirty="0">
                <a:latin typeface="Arial" panose="020B0604020202020204" pitchFamily="34" charset="0"/>
                <a:cs typeface="Arial" panose="020B0604020202020204" pitchFamily="34" charset="0"/>
              </a:rPr>
              <a:t>presentar sus experiencias en el área de la Higiene Industrial y los logros obtenidos durante su labor en Cargo como Director de Sistema Integrado de Gestión en la Empresa: INTERPELLI SAS.</a:t>
            </a:r>
          </a:p>
          <a:p>
            <a:pPr algn="just"/>
            <a:endParaRPr lang="es-ES" sz="1100" dirty="0">
              <a:latin typeface="Arial" panose="020B0604020202020204" pitchFamily="34" charset="0"/>
              <a:cs typeface="Arial" panose="020B0604020202020204" pitchFamily="34" charset="0"/>
            </a:endParaRPr>
          </a:p>
          <a:p>
            <a:pPr algn="just"/>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 igual forma el día 20 de marzo fueron invitados en la asignatura de Gestión de Competencias y Compensaciones los graduados </a:t>
            </a:r>
            <a:r>
              <a:rPr kumimoji="0" lang="es-ES" sz="11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Emily Bula</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y </a:t>
            </a:r>
            <a:r>
              <a:rPr kumimoji="0" lang="es-ES" sz="11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Brandon Alemán</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participaron activamente compartiendo su experiencia asociada al aprendizaje en la actividad realizada la Mini serie Recursos Inhumanos, analizamos las habilidades y actitudes del protagonista, las buenas prácticas en gestión humana y la responsabilidad del área en el desarrollo de competencias. Los graduados desde su experiencia participaron en las preguntas propuestas, se generó una conversación significativa y de valor para los estudiantes.</a:t>
            </a:r>
          </a:p>
          <a:p>
            <a:pPr algn="just"/>
            <a:endParaRPr lang="es-ES" sz="1100" dirty="0">
              <a:solidFill>
                <a:prstClr val="black"/>
              </a:solidFill>
              <a:latin typeface="Arial" panose="020B0604020202020204" pitchFamily="34" charset="0"/>
              <a:cs typeface="Arial" panose="020B0604020202020204" pitchFamily="34" charset="0"/>
            </a:endParaRPr>
          </a:p>
          <a:p>
            <a:pPr algn="just"/>
            <a:r>
              <a:rPr lang="es-CO" sz="1100" dirty="0">
                <a:latin typeface="Arial" panose="020B0604020202020204" pitchFamily="34" charset="0"/>
                <a:cs typeface="Arial" panose="020B0604020202020204" pitchFamily="34" charset="0"/>
              </a:rPr>
              <a:t>El graduado </a:t>
            </a:r>
            <a:r>
              <a:rPr lang="es-CO" sz="1100" b="1" i="1" dirty="0">
                <a:latin typeface="Arial" panose="020B0604020202020204" pitchFamily="34" charset="0"/>
                <a:cs typeface="Arial" panose="020B0604020202020204" pitchFamily="34" charset="0"/>
              </a:rPr>
              <a:t>Dickson </a:t>
            </a:r>
            <a:r>
              <a:rPr lang="es-CO" sz="1100" b="1" i="1" dirty="0" err="1">
                <a:latin typeface="Arial" panose="020B0604020202020204" pitchFamily="34" charset="0"/>
                <a:cs typeface="Arial" panose="020B0604020202020204" pitchFamily="34" charset="0"/>
              </a:rPr>
              <a:t>Nigrinis</a:t>
            </a:r>
            <a:r>
              <a:rPr lang="es-CO" sz="1100" b="1" i="1" dirty="0">
                <a:latin typeface="Arial" panose="020B0604020202020204" pitchFamily="34" charset="0"/>
                <a:cs typeface="Arial" panose="020B0604020202020204" pitchFamily="34" charset="0"/>
              </a:rPr>
              <a:t> García </a:t>
            </a:r>
            <a:r>
              <a:rPr lang="es-CO" sz="1100" dirty="0">
                <a:latin typeface="Arial" panose="020B0604020202020204" pitchFamily="34" charset="0"/>
                <a:cs typeface="Arial" panose="020B0604020202020204" pitchFamily="34" charset="0"/>
              </a:rPr>
              <a:t>fue invitado por el área de Gestión de Operaciones para contar su experiencia profesional bajo la charla titulada </a:t>
            </a:r>
            <a:r>
              <a:rPr lang="es-ES" sz="1100" dirty="0">
                <a:latin typeface="Arial" panose="020B0604020202020204" pitchFamily="34" charset="0"/>
                <a:cs typeface="Arial" panose="020B0604020202020204" pitchFamily="34" charset="0"/>
              </a:rPr>
              <a:t>¿Será que soy empresario o soy empleado? Realizada el 24 de marzo donde nos compartió sobre la importancia de ser emprendedor y creer en nuestros proyectos. Nos enseñó </a:t>
            </a:r>
            <a:r>
              <a:rPr lang="es-ES" sz="1100" dirty="0" err="1">
                <a:latin typeface="Arial" panose="020B0604020202020204" pitchFamily="34" charset="0"/>
                <a:cs typeface="Arial" panose="020B0604020202020204" pitchFamily="34" charset="0"/>
              </a:rPr>
              <a:t>tips</a:t>
            </a:r>
            <a:r>
              <a:rPr lang="es-ES" sz="1100" dirty="0">
                <a:latin typeface="Arial" panose="020B0604020202020204" pitchFamily="34" charset="0"/>
                <a:cs typeface="Arial" panose="020B0604020202020204" pitchFamily="34" charset="0"/>
              </a:rPr>
              <a:t> claves para tener en cuenta a la hora de planear y ejecutar un proyecto</a:t>
            </a:r>
            <a:endParaRPr kumimoji="0" lang="es-CO"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
        <p:nvSpPr>
          <p:cNvPr id="27" name="CuadroTexto 26">
            <a:extLst>
              <a:ext uri="{FF2B5EF4-FFF2-40B4-BE49-F238E27FC236}">
                <a16:creationId xmlns:a16="http://schemas.microsoft.com/office/drawing/2014/main" id="{530EF190-6E62-4358-AAA9-DED93D22229C}"/>
              </a:ext>
            </a:extLst>
          </p:cNvPr>
          <p:cNvSpPr txBox="1"/>
          <p:nvPr/>
        </p:nvSpPr>
        <p:spPr>
          <a:xfrm>
            <a:off x="229357" y="1452455"/>
            <a:ext cx="6316777" cy="3139321"/>
          </a:xfrm>
          <a:prstGeom prst="rect">
            <a:avLst/>
          </a:prstGeom>
          <a:noFill/>
        </p:spPr>
        <p:txBody>
          <a:bodyPr wrap="square">
            <a:spAutoFit/>
          </a:bodyPr>
          <a:lstStyle/>
          <a:p>
            <a:pPr algn="just"/>
            <a:r>
              <a:rPr kumimoji="0" lang="es-ES" sz="11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Webinar</a:t>
            </a:r>
            <a:r>
              <a:rPr kumimoji="0" lang="es-ES"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Encuentro de graduados de la Especialización en Gestión Integral de la Calidad: Inteligencia emocional y liderazgo, habilidades de profesionales exitosos. : </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 especialización en Gestión Integral de la Calidad, quién tributa a varias áreas: Gestión organizacional, analítica de datos e innovación y proyectos. y la Unidad de Graduados de la Universidad de la Costa, desarrollaron el pasado 23 de marzo de 2021, el primer encuentro de graduados del programa. </a:t>
            </a:r>
          </a:p>
          <a:p>
            <a:pPr algn="just"/>
            <a:r>
              <a:rPr lang="es-ES" sz="1100" dirty="0">
                <a:solidFill>
                  <a:prstClr val="black"/>
                </a:solidFill>
                <a:latin typeface="Arial" panose="020B0604020202020204" pitchFamily="34" charset="0"/>
                <a:cs typeface="Arial" panose="020B0604020202020204" pitchFamily="34" charset="0"/>
              </a:rPr>
              <a:t>El encuentro tuvo varios propósitos. Uno de ellos fue socializar con la comunidad de graduados de la Especialización, los programas, servicios y beneficios a los que pueden acceder por su condición de graduados, así como las rutas de contacto y el procedimiento para ello. Así mismo, se actualizaron datos personales y de vinculación laboral de los graduados del programa, al tiempo que se desarrolló una charla por parte de la experta </a:t>
            </a:r>
            <a:r>
              <a:rPr lang="es-ES" sz="1100" dirty="0" err="1">
                <a:solidFill>
                  <a:prstClr val="black"/>
                </a:solidFill>
                <a:latin typeface="Arial" panose="020B0604020202020204" pitchFamily="34" charset="0"/>
                <a:cs typeface="Arial" panose="020B0604020202020204" pitchFamily="34" charset="0"/>
              </a:rPr>
              <a:t>Ilsy</a:t>
            </a:r>
            <a:r>
              <a:rPr lang="es-ES" sz="1100" dirty="0">
                <a:solidFill>
                  <a:prstClr val="black"/>
                </a:solidFill>
                <a:latin typeface="Arial" panose="020B0604020202020204" pitchFamily="34" charset="0"/>
                <a:cs typeface="Arial" panose="020B0604020202020204" pitchFamily="34" charset="0"/>
              </a:rPr>
              <a:t> Rodríguez enfocada en cómo potenciar la inteligencia emocional y el liderazgo en los escenarios en que nuestros graduados interactúan.</a:t>
            </a:r>
          </a:p>
          <a:p>
            <a:pPr algn="just"/>
            <a:r>
              <a:rPr lang="es-ES" sz="1100" dirty="0">
                <a:solidFill>
                  <a:prstClr val="black"/>
                </a:solidFill>
                <a:latin typeface="Arial" panose="020B0604020202020204" pitchFamily="34" charset="0"/>
                <a:cs typeface="Arial" panose="020B0604020202020204" pitchFamily="34" charset="0"/>
              </a:rPr>
              <a:t>Debido a la contingencia sanitaria del COVID-19, el encuentro de graduados se desarrolló de manera virtual a través de la plataforma TEAMS. </a:t>
            </a:r>
          </a:p>
          <a:p>
            <a:pPr algn="just"/>
            <a:r>
              <a:rPr lang="es-ES" sz="1100" dirty="0">
                <a:solidFill>
                  <a:prstClr val="black"/>
                </a:solidFill>
                <a:latin typeface="Arial" panose="020B0604020202020204" pitchFamily="34" charset="0"/>
                <a:cs typeface="Arial" panose="020B0604020202020204" pitchFamily="34" charset="0"/>
              </a:rPr>
              <a:t>La actividad contó con la participación de </a:t>
            </a:r>
            <a:r>
              <a:rPr lang="es-ES" sz="1100" dirty="0" err="1">
                <a:solidFill>
                  <a:prstClr val="black"/>
                </a:solidFill>
                <a:latin typeface="Arial" panose="020B0604020202020204" pitchFamily="34" charset="0"/>
                <a:cs typeface="Arial" panose="020B0604020202020204" pitchFamily="34" charset="0"/>
              </a:rPr>
              <a:t>Ilsy</a:t>
            </a:r>
            <a:r>
              <a:rPr lang="es-ES" sz="1100" dirty="0">
                <a:solidFill>
                  <a:prstClr val="black"/>
                </a:solidFill>
                <a:latin typeface="Arial" panose="020B0604020202020204" pitchFamily="34" charset="0"/>
                <a:cs typeface="Arial" panose="020B0604020202020204" pitchFamily="34" charset="0"/>
              </a:rPr>
              <a:t> Rodríguez, psicóloga, especialista en gerencia de proyectos, </a:t>
            </a:r>
            <a:r>
              <a:rPr lang="es-ES" sz="1100" dirty="0" err="1">
                <a:solidFill>
                  <a:prstClr val="black"/>
                </a:solidFill>
                <a:latin typeface="Arial" panose="020B0604020202020204" pitchFamily="34" charset="0"/>
                <a:cs typeface="Arial" panose="020B0604020202020204" pitchFamily="34" charset="0"/>
              </a:rPr>
              <a:t>neurocoach</a:t>
            </a:r>
            <a:r>
              <a:rPr lang="es-ES" sz="1100" dirty="0">
                <a:solidFill>
                  <a:prstClr val="black"/>
                </a:solidFill>
                <a:latin typeface="Arial" panose="020B0604020202020204" pitchFamily="34" charset="0"/>
                <a:cs typeface="Arial" panose="020B0604020202020204" pitchFamily="34" charset="0"/>
              </a:rPr>
              <a:t> certificada internacionalmente, quien además se desempeña como gestora de equipos de mercadería Justo y Bueno.</a:t>
            </a:r>
            <a:endParaRPr lang="es-CO" sz="11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19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DDD46E2F-006D-4D16-BA16-B7776B0471E8}"/>
              </a:ext>
            </a:extLst>
          </p:cNvPr>
          <p:cNvSpPr txBox="1"/>
          <p:nvPr/>
        </p:nvSpPr>
        <p:spPr>
          <a:xfrm>
            <a:off x="1204790" y="660688"/>
            <a:ext cx="5300650" cy="246221"/>
          </a:xfrm>
          <a:prstGeom prst="rect">
            <a:avLst/>
          </a:prstGeom>
          <a:noFill/>
        </p:spPr>
        <p:txBody>
          <a:bodyPr wrap="square" rtlCol="0">
            <a:spAutoFit/>
          </a:bodyPr>
          <a:lstStyle/>
          <a:p>
            <a:pPr algn="ctr"/>
            <a:r>
              <a:rPr lang="es-CO" sz="1000" b="1" spc="300" dirty="0">
                <a:solidFill>
                  <a:srgbClr val="9D9EA0"/>
                </a:solidFill>
                <a:latin typeface="Arial" panose="020B0604020202020204" pitchFamily="34" charset="0"/>
                <a:cs typeface="Arial" panose="020B0604020202020204" pitchFamily="34" charset="0"/>
              </a:rPr>
              <a:t>Departamento de Productividad e Innovación</a:t>
            </a:r>
          </a:p>
        </p:txBody>
      </p:sp>
      <p:cxnSp>
        <p:nvCxnSpPr>
          <p:cNvPr id="17" name="Conector recto 16">
            <a:extLst>
              <a:ext uri="{FF2B5EF4-FFF2-40B4-BE49-F238E27FC236}">
                <a16:creationId xmlns:a16="http://schemas.microsoft.com/office/drawing/2014/main" id="{908AC09C-F97A-46E7-AA8E-4E0273E0E39B}"/>
              </a:ext>
            </a:extLst>
          </p:cNvPr>
          <p:cNvCxnSpPr>
            <a:cxnSpLocks/>
          </p:cNvCxnSpPr>
          <p:nvPr/>
        </p:nvCxnSpPr>
        <p:spPr>
          <a:xfrm>
            <a:off x="276793" y="1259381"/>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cxnSp>
        <p:nvCxnSpPr>
          <p:cNvPr id="21" name="Conector recto 20">
            <a:extLst>
              <a:ext uri="{FF2B5EF4-FFF2-40B4-BE49-F238E27FC236}">
                <a16:creationId xmlns:a16="http://schemas.microsoft.com/office/drawing/2014/main" id="{7C07D224-FE79-4D98-BA7A-C36D2F198121}"/>
              </a:ext>
            </a:extLst>
          </p:cNvPr>
          <p:cNvCxnSpPr>
            <a:cxnSpLocks/>
          </p:cNvCxnSpPr>
          <p:nvPr/>
        </p:nvCxnSpPr>
        <p:spPr>
          <a:xfrm>
            <a:off x="229358" y="410824"/>
            <a:ext cx="6316777"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 name="Marcador de número de diapositiva 1">
            <a:extLst>
              <a:ext uri="{FF2B5EF4-FFF2-40B4-BE49-F238E27FC236}">
                <a16:creationId xmlns:a16="http://schemas.microsoft.com/office/drawing/2014/main" id="{D2125E20-7528-420B-9FBF-ACA61DE553A8}"/>
              </a:ext>
            </a:extLst>
          </p:cNvPr>
          <p:cNvSpPr>
            <a:spLocks noGrp="1"/>
          </p:cNvSpPr>
          <p:nvPr>
            <p:ph type="sldNum" sz="quarter" idx="12"/>
          </p:nvPr>
        </p:nvSpPr>
        <p:spPr/>
        <p:txBody>
          <a:bodyPr/>
          <a:lstStyle/>
          <a:p>
            <a:fld id="{98E5E5E3-904F-4411-AA53-665CD27B0D08}" type="slidenum">
              <a:rPr lang="es-CO" smtClean="0"/>
              <a:t>4</a:t>
            </a:fld>
            <a:endParaRPr lang="es-CO" dirty="0"/>
          </a:p>
        </p:txBody>
      </p:sp>
      <p:cxnSp>
        <p:nvCxnSpPr>
          <p:cNvPr id="12" name="Conector recto 11">
            <a:extLst>
              <a:ext uri="{FF2B5EF4-FFF2-40B4-BE49-F238E27FC236}">
                <a16:creationId xmlns:a16="http://schemas.microsoft.com/office/drawing/2014/main" id="{7DDAE24E-E345-403C-B976-D3CA7BD91ECA}"/>
              </a:ext>
            </a:extLst>
          </p:cNvPr>
          <p:cNvCxnSpPr>
            <a:cxnSpLocks/>
          </p:cNvCxnSpPr>
          <p:nvPr/>
        </p:nvCxnSpPr>
        <p:spPr>
          <a:xfrm>
            <a:off x="278794" y="8606896"/>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pic>
        <p:nvPicPr>
          <p:cNvPr id="19" name="Imagen 18">
            <a:extLst>
              <a:ext uri="{FF2B5EF4-FFF2-40B4-BE49-F238E27FC236}">
                <a16:creationId xmlns:a16="http://schemas.microsoft.com/office/drawing/2014/main" id="{4C0D64E5-3CED-4350-9D4C-05E2F8FD1C8C}"/>
              </a:ext>
            </a:extLst>
          </p:cNvPr>
          <p:cNvPicPr>
            <a:picLocks noChangeAspect="1"/>
          </p:cNvPicPr>
          <p:nvPr/>
        </p:nvPicPr>
        <p:blipFill>
          <a:blip r:embed="rId2"/>
          <a:stretch>
            <a:fillRect/>
          </a:stretch>
        </p:blipFill>
        <p:spPr>
          <a:xfrm>
            <a:off x="361770" y="445880"/>
            <a:ext cx="829128" cy="755970"/>
          </a:xfrm>
          <a:prstGeom prst="rect">
            <a:avLst/>
          </a:prstGeom>
        </p:spPr>
      </p:pic>
      <p:sp>
        <p:nvSpPr>
          <p:cNvPr id="29" name="Rectángulo 28">
            <a:extLst>
              <a:ext uri="{FF2B5EF4-FFF2-40B4-BE49-F238E27FC236}">
                <a16:creationId xmlns:a16="http://schemas.microsoft.com/office/drawing/2014/main" id="{5066FD7C-E904-4E0A-B65D-54A415D66CF3}"/>
              </a:ext>
            </a:extLst>
          </p:cNvPr>
          <p:cNvSpPr/>
          <p:nvPr/>
        </p:nvSpPr>
        <p:spPr>
          <a:xfrm>
            <a:off x="1532166" y="2061270"/>
            <a:ext cx="1983127" cy="246221"/>
          </a:xfrm>
          <a:prstGeom prst="rect">
            <a:avLst/>
          </a:prstGeom>
        </p:spPr>
        <p:txBody>
          <a:bodyPr wrap="square">
            <a:spAutoFit/>
          </a:bodyPr>
          <a:lstStyle/>
          <a:p>
            <a:pPr algn="just"/>
            <a:endParaRPr lang="es-CO" sz="1000" dirty="0">
              <a:latin typeface="Arial" panose="020B0604020202020204" pitchFamily="34" charset="0"/>
              <a:cs typeface="Arial" panose="020B0604020202020204" pitchFamily="34" charset="0"/>
            </a:endParaRPr>
          </a:p>
        </p:txBody>
      </p:sp>
      <p:sp>
        <p:nvSpPr>
          <p:cNvPr id="18" name="Rectangle 76">
            <a:extLst>
              <a:ext uri="{FF2B5EF4-FFF2-40B4-BE49-F238E27FC236}">
                <a16:creationId xmlns:a16="http://schemas.microsoft.com/office/drawing/2014/main" id="{2FB04CB3-C540-4435-B20A-C7D6D08459FC}"/>
              </a:ext>
            </a:extLst>
          </p:cNvPr>
          <p:cNvSpPr/>
          <p:nvPr/>
        </p:nvSpPr>
        <p:spPr>
          <a:xfrm>
            <a:off x="351831" y="1259381"/>
            <a:ext cx="2830862" cy="484433"/>
          </a:xfrm>
          <a:prstGeom prst="rect">
            <a:avLst/>
          </a:prstGeom>
          <a:ln>
            <a:noFill/>
          </a:ln>
        </p:spPr>
        <p:txBody>
          <a:bodyPr vert="horz" lIns="0" tIns="0" rIns="0" bIns="0" rtlCol="0">
            <a:noAutofit/>
          </a:bodyPr>
          <a:lstStyle/>
          <a:p>
            <a:pPr marL="6350" indent="-6350">
              <a:lnSpc>
                <a:spcPct val="107000"/>
              </a:lnSpc>
              <a:spcAft>
                <a:spcPts val="800"/>
              </a:spcAft>
            </a:pPr>
            <a:endParaRPr lang="es-CO" sz="1100" b="1" dirty="0">
              <a:latin typeface="Calibri" panose="020F0502020204030204" pitchFamily="34" charset="0"/>
            </a:endParaRPr>
          </a:p>
        </p:txBody>
      </p:sp>
      <p:sp>
        <p:nvSpPr>
          <p:cNvPr id="16" name="Rectángulo 15"/>
          <p:cNvSpPr/>
          <p:nvPr/>
        </p:nvSpPr>
        <p:spPr>
          <a:xfrm>
            <a:off x="297237" y="775500"/>
            <a:ext cx="2940050" cy="261610"/>
          </a:xfrm>
          <a:prstGeom prst="rect">
            <a:avLst/>
          </a:prstGeom>
        </p:spPr>
        <p:txBody>
          <a:bodyPr wrap="square">
            <a:spAutoFit/>
          </a:bodyPr>
          <a:lstStyle/>
          <a:p>
            <a:pPr algn="just"/>
            <a:endParaRPr lang="es-CO" sz="1100" dirty="0">
              <a:latin typeface="Arial" panose="020B0604020202020204" pitchFamily="34" charset="0"/>
              <a:cs typeface="Arial" panose="020B0604020202020204" pitchFamily="34" charset="0"/>
            </a:endParaRPr>
          </a:p>
        </p:txBody>
      </p:sp>
      <p:sp>
        <p:nvSpPr>
          <p:cNvPr id="23" name="CuadroTexto 22">
            <a:extLst>
              <a:ext uri="{FF2B5EF4-FFF2-40B4-BE49-F238E27FC236}">
                <a16:creationId xmlns:a16="http://schemas.microsoft.com/office/drawing/2014/main" id="{D36597A7-1DB7-4898-83A2-49B5C4FC5C21}"/>
              </a:ext>
            </a:extLst>
          </p:cNvPr>
          <p:cNvSpPr txBox="1"/>
          <p:nvPr/>
        </p:nvSpPr>
        <p:spPr>
          <a:xfrm>
            <a:off x="2501952" y="129806"/>
            <a:ext cx="1961982" cy="230832"/>
          </a:xfrm>
          <a:prstGeom prst="rect">
            <a:avLst/>
          </a:prstGeom>
          <a:noFill/>
        </p:spPr>
        <p:txBody>
          <a:bodyPr wrap="square" rtlCol="0">
            <a:spAutoFit/>
          </a:bodyPr>
          <a:lstStyle/>
          <a:p>
            <a:r>
              <a:rPr lang="es-CO" sz="900" b="1" dirty="0">
                <a:solidFill>
                  <a:srgbClr val="9D9EA0"/>
                </a:solidFill>
                <a:latin typeface="Arial" panose="020B0604020202020204" pitchFamily="34" charset="0"/>
                <a:cs typeface="Arial" panose="020B0604020202020204" pitchFamily="34" charset="0"/>
              </a:rPr>
              <a:t>Vol. 3 No. 4 – MARZO 2021</a:t>
            </a:r>
          </a:p>
        </p:txBody>
      </p:sp>
      <p:sp>
        <p:nvSpPr>
          <p:cNvPr id="30" name="Rectángulo 29">
            <a:extLst>
              <a:ext uri="{FF2B5EF4-FFF2-40B4-BE49-F238E27FC236}">
                <a16:creationId xmlns:a16="http://schemas.microsoft.com/office/drawing/2014/main" id="{ECB71E32-C294-41B2-A7F6-7C84F472CE12}"/>
              </a:ext>
            </a:extLst>
          </p:cNvPr>
          <p:cNvSpPr/>
          <p:nvPr/>
        </p:nvSpPr>
        <p:spPr>
          <a:xfrm>
            <a:off x="351831" y="8681048"/>
            <a:ext cx="6274388" cy="369332"/>
          </a:xfrm>
          <a:prstGeom prst="rect">
            <a:avLst/>
          </a:prstGeom>
        </p:spPr>
        <p:txBody>
          <a:bodyPr wrap="square">
            <a:spAutoFit/>
          </a:bodyPr>
          <a:lstStyle/>
          <a:p>
            <a:pPr algn="ctr"/>
            <a:r>
              <a:rPr lang="es-CO" sz="1000" b="1" dirty="0">
                <a:solidFill>
                  <a:srgbClr val="9D9EA0"/>
                </a:solidFill>
                <a:latin typeface="Arial" panose="020B0604020202020204" pitchFamily="34" charset="0"/>
                <a:cs typeface="Arial" panose="020B0604020202020204" pitchFamily="34" charset="0"/>
              </a:rPr>
              <a:t>UNIVERSIDAD DE LA COSTA</a:t>
            </a:r>
          </a:p>
          <a:p>
            <a:pPr algn="ctr"/>
            <a:r>
              <a:rPr lang="es-CO" sz="800" b="1" dirty="0">
                <a:solidFill>
                  <a:srgbClr val="9D9EA0"/>
                </a:solidFill>
                <a:latin typeface="Arial" panose="020B0604020202020204" pitchFamily="34" charset="0"/>
                <a:cs typeface="Arial" panose="020B0604020202020204" pitchFamily="34" charset="0"/>
              </a:rPr>
              <a:t>BARRANQUILLA, COLOMBIA</a:t>
            </a:r>
          </a:p>
        </p:txBody>
      </p:sp>
      <p:sp>
        <p:nvSpPr>
          <p:cNvPr id="31" name="Rectangle 76">
            <a:extLst>
              <a:ext uri="{FF2B5EF4-FFF2-40B4-BE49-F238E27FC236}">
                <a16:creationId xmlns:a16="http://schemas.microsoft.com/office/drawing/2014/main" id="{400DB93A-7B50-4BBA-902C-5B7F1354749E}"/>
              </a:ext>
            </a:extLst>
          </p:cNvPr>
          <p:cNvSpPr/>
          <p:nvPr/>
        </p:nvSpPr>
        <p:spPr>
          <a:xfrm>
            <a:off x="270611" y="1885836"/>
            <a:ext cx="6316777" cy="2878467"/>
          </a:xfrm>
          <a:prstGeom prst="rect">
            <a:avLst/>
          </a:prstGeom>
          <a:ln>
            <a:noFill/>
          </a:ln>
        </p:spPr>
        <p:txBody>
          <a:bodyPr vert="horz" lIns="0" tIns="0" rIns="0" bIns="0" rtlCol="0">
            <a:noAutofit/>
          </a:bodyPr>
          <a:lstStyle/>
          <a:p>
            <a:pPr algn="just"/>
            <a:r>
              <a:rPr lang="es-CO" sz="1100" b="1" dirty="0">
                <a:latin typeface="Arial" panose="020B0604020202020204" pitchFamily="34" charset="0"/>
                <a:cs typeface="Arial" panose="020B0604020202020204" pitchFamily="34" charset="0"/>
              </a:rPr>
              <a:t>Empresario invitado al aula “</a:t>
            </a:r>
            <a:r>
              <a:rPr lang="es-ES" sz="1100" b="1" dirty="0">
                <a:latin typeface="Arial" panose="020B0604020202020204" pitchFamily="34" charset="0"/>
                <a:cs typeface="Arial" panose="020B0604020202020204" pitchFamily="34" charset="0"/>
              </a:rPr>
              <a:t>Empresario experto al aula </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Gestión</a:t>
            </a:r>
            <a:r>
              <a:rPr lang="en-US" sz="1100" b="1" dirty="0">
                <a:latin typeface="Arial" panose="020B0604020202020204" pitchFamily="34" charset="0"/>
                <a:cs typeface="Arial" panose="020B0604020202020204" pitchFamily="34" charset="0"/>
              </a:rPr>
              <a:t> del </a:t>
            </a:r>
            <a:r>
              <a:rPr lang="en-US" sz="1100" b="1" dirty="0" err="1">
                <a:latin typeface="Arial" panose="020B0604020202020204" pitchFamily="34" charset="0"/>
                <a:cs typeface="Arial" panose="020B0604020202020204" pitchFamily="34" charset="0"/>
              </a:rPr>
              <a:t>Talento</a:t>
            </a:r>
            <a:r>
              <a:rPr lang="en-US" sz="1100" b="1" dirty="0">
                <a:latin typeface="Arial" panose="020B0604020202020204" pitchFamily="34" charset="0"/>
                <a:cs typeface="Arial" panose="020B0604020202020204" pitchFamily="34" charset="0"/>
              </a:rPr>
              <a:t> Humano</a:t>
            </a:r>
            <a:r>
              <a:rPr lang="es-CO" sz="1100" b="1" dirty="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 </a:t>
            </a:r>
          </a:p>
          <a:p>
            <a:pPr algn="just"/>
            <a:r>
              <a:rPr lang="es-ES" sz="1100" dirty="0">
                <a:latin typeface="Arial" panose="020B0604020202020204" pitchFamily="34" charset="0"/>
                <a:cs typeface="Arial" panose="020B0604020202020204" pitchFamily="34" charset="0"/>
              </a:rPr>
              <a:t>En el desarrollo de la clase de Gestión del Talento Humano, asignatura del área de Gestión Organizacional contamos con el empresario </a:t>
            </a:r>
            <a:r>
              <a:rPr lang="es-ES" sz="1100" b="1" i="1" dirty="0" err="1">
                <a:latin typeface="Arial" panose="020B0604020202020204" pitchFamily="34" charset="0"/>
                <a:cs typeface="Arial" panose="020B0604020202020204" pitchFamily="34" charset="0"/>
              </a:rPr>
              <a:t>Ricado</a:t>
            </a:r>
            <a:r>
              <a:rPr lang="es-ES" sz="1100" b="1" i="1" dirty="0">
                <a:latin typeface="Arial" panose="020B0604020202020204" pitchFamily="34" charset="0"/>
                <a:cs typeface="Arial" panose="020B0604020202020204" pitchFamily="34" charset="0"/>
              </a:rPr>
              <a:t> Jaime</a:t>
            </a:r>
            <a:r>
              <a:rPr lang="es-ES" sz="1100" dirty="0">
                <a:latin typeface="Arial" panose="020B0604020202020204" pitchFamily="34" charset="0"/>
                <a:cs typeface="Arial" panose="020B0604020202020204" pitchFamily="34" charset="0"/>
              </a:rPr>
              <a:t>, Gerente de la empresa +Humanos, quién compartió su experiencia en el desarrollo del Capital humano y el liderazgo consciente. Uno de los temas mencionados fue el impacto de los factores humanos en el clima y la cultura empresarial. </a:t>
            </a:r>
          </a:p>
          <a:p>
            <a:r>
              <a:rPr lang="es-ES" sz="1100" b="1" dirty="0">
                <a:latin typeface="Arial" panose="020B0604020202020204" pitchFamily="34" charset="0"/>
                <a:cs typeface="Arial" panose="020B0604020202020204" pitchFamily="34" charset="0"/>
              </a:rPr>
              <a:t>Link del evento: </a:t>
            </a:r>
            <a:r>
              <a:rPr lang="es-ES" sz="1100" dirty="0">
                <a:latin typeface="Arial" panose="020B0604020202020204" pitchFamily="34" charset="0"/>
                <a:cs typeface="Arial" panose="020B0604020202020204" pitchFamily="34" charset="0"/>
                <a:hlinkClick r:id="rId3"/>
              </a:rPr>
              <a:t>https://universidaddelacosta.sharepoint.com/:v:/s/20211_123632/ERNh9O28RntIqLswLCbBFUUBlUYyA1j3x2X_3wbAXV9daw?e=B6ehvu</a:t>
            </a: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algn="just"/>
            <a:r>
              <a:rPr lang="es-ES" sz="1100" dirty="0">
                <a:latin typeface="Arial" panose="020B0604020202020204" pitchFamily="34" charset="0"/>
                <a:cs typeface="Arial" panose="020B0604020202020204" pitchFamily="34" charset="0"/>
              </a:rPr>
              <a:t>En el desarrollo de esta misma asignatura se contó con la visita de expertos en tema actuales en Gestión Humana como Cristian </a:t>
            </a:r>
            <a:r>
              <a:rPr lang="es-ES" sz="1100" dirty="0" err="1">
                <a:latin typeface="Arial" panose="020B0604020202020204" pitchFamily="34" charset="0"/>
                <a:cs typeface="Arial" panose="020B0604020202020204" pitchFamily="34" charset="0"/>
              </a:rPr>
              <a:t>Toani</a:t>
            </a:r>
            <a:r>
              <a:rPr lang="es-ES" sz="1100" dirty="0">
                <a:latin typeface="Arial" panose="020B0604020202020204" pitchFamily="34" charset="0"/>
                <a:cs typeface="Arial" panose="020B0604020202020204" pitchFamily="34" charset="0"/>
              </a:rPr>
              <a:t> invitado internacional, experto en procesos de selección que labora para la empresa Randstad, Servicios globales de RRHH en Argentina y Diana Pérez Cabas – Top 6 en Colombia según </a:t>
            </a:r>
            <a:r>
              <a:rPr lang="en-US" sz="1400" noProof="1"/>
              <a:t>RHinfluencers2020, Ceo de la empresa MYWorky, quienes nos acompañaron </a:t>
            </a:r>
            <a:r>
              <a:rPr lang="es-ES" sz="1100" dirty="0">
                <a:latin typeface="Arial" panose="020B0604020202020204" pitchFamily="34" charset="0"/>
                <a:cs typeface="Arial" panose="020B0604020202020204" pitchFamily="34" charset="0"/>
              </a:rPr>
              <a:t>el día 19 de marzo. En este espacio académico se conversó sobre los procesos en Gestión humana, las buenas prácticas y ética empresarial desde el rol de Gestor de Talento Humano, los temas se desarrollaron con el análisis y reflexión desde cada uno de los personajes y situaciones vistas en la </a:t>
            </a:r>
            <a:r>
              <a:rPr lang="es-ES" sz="1100" dirty="0" err="1">
                <a:latin typeface="Arial" panose="020B0604020202020204" pitchFamily="34" charset="0"/>
                <a:cs typeface="Arial" panose="020B0604020202020204" pitchFamily="34" charset="0"/>
              </a:rPr>
              <a:t>misi</a:t>
            </a:r>
            <a:r>
              <a:rPr lang="es-ES" sz="1100" dirty="0">
                <a:latin typeface="Arial" panose="020B0604020202020204" pitchFamily="34" charset="0"/>
                <a:cs typeface="Arial" panose="020B0604020202020204" pitchFamily="34" charset="0"/>
              </a:rPr>
              <a:t> serie Recursos Inhumanos. </a:t>
            </a:r>
          </a:p>
          <a:p>
            <a:pPr algn="just"/>
            <a:r>
              <a:rPr lang="es-ES" sz="1100" b="1" dirty="0">
                <a:latin typeface="Arial" panose="020B0604020202020204" pitchFamily="34" charset="0"/>
                <a:cs typeface="Arial" panose="020B0604020202020204" pitchFamily="34" charset="0"/>
              </a:rPr>
              <a:t>Link del evento:</a:t>
            </a:r>
          </a:p>
          <a:p>
            <a:pPr algn="just"/>
            <a:r>
              <a:rPr lang="es-ES" sz="1100" dirty="0">
                <a:latin typeface="Arial" panose="020B0604020202020204" pitchFamily="34" charset="0"/>
                <a:cs typeface="Arial" panose="020B0604020202020204" pitchFamily="34" charset="0"/>
                <a:hlinkClick r:id="rId4"/>
              </a:rPr>
              <a:t>https://universidaddelacosta.sharepoint.com/sites/20211_123442/Documentos%20compartidos/General/Recordings/Presentaci%C3%B3n%20Subprocesos%20Gesti%C3%B3n%20del%20Talento%20humano-20210326_184116-Grabaci%C3%B3n%20de%20la%20reuni%C3%B3n.mp4?web=1</a:t>
            </a:r>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pPr algn="just"/>
            <a:r>
              <a:rPr lang="es-CO" sz="1100" b="1" dirty="0">
                <a:latin typeface="Arial" panose="020B0604020202020204" pitchFamily="34" charset="0"/>
                <a:cs typeface="Arial" panose="020B0604020202020204" pitchFamily="34" charset="0"/>
              </a:rPr>
              <a:t>Empresario invitado al aula “</a:t>
            </a:r>
            <a:r>
              <a:rPr lang="es-ES" sz="1100" b="1" dirty="0">
                <a:latin typeface="Arial" panose="020B0604020202020204" pitchFamily="34" charset="0"/>
                <a:cs typeface="Arial" panose="020B0604020202020204" pitchFamily="34" charset="0"/>
              </a:rPr>
              <a:t>Empresario experto al aula </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Seguridad</a:t>
            </a:r>
            <a:r>
              <a:rPr lang="en-US" sz="1100" b="1" dirty="0">
                <a:latin typeface="Arial" panose="020B0604020202020204" pitchFamily="34" charset="0"/>
                <a:cs typeface="Arial" panose="020B0604020202020204" pitchFamily="34" charset="0"/>
              </a:rPr>
              <a:t> y </a:t>
            </a:r>
            <a:r>
              <a:rPr lang="en-US" sz="1100" b="1" dirty="0" err="1">
                <a:latin typeface="Arial" panose="020B0604020202020204" pitchFamily="34" charset="0"/>
                <a:cs typeface="Arial" panose="020B0604020202020204" pitchFamily="34" charset="0"/>
              </a:rPr>
              <a:t>Salud</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en</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el</a:t>
            </a:r>
            <a:r>
              <a:rPr lang="en-US" sz="1100" b="1" dirty="0">
                <a:latin typeface="Arial" panose="020B0604020202020204" pitchFamily="34" charset="0"/>
                <a:cs typeface="Arial" panose="020B0604020202020204" pitchFamily="34" charset="0"/>
              </a:rPr>
              <a:t> </a:t>
            </a:r>
            <a:r>
              <a:rPr lang="en-US" sz="1100" b="1" dirty="0" err="1">
                <a:latin typeface="Arial" panose="020B0604020202020204" pitchFamily="34" charset="0"/>
                <a:cs typeface="Arial" panose="020B0604020202020204" pitchFamily="34" charset="0"/>
              </a:rPr>
              <a:t>Trabajo</a:t>
            </a:r>
            <a:r>
              <a:rPr lang="es-CO" sz="1100" b="1" dirty="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El equipo de clase magistral de seguridad y salud en el Trabajo ha invitado al Ing. Fermín Bertel  Gerente de HM </a:t>
            </a:r>
            <a:r>
              <a:rPr lang="es-ES" sz="1100" dirty="0" err="1">
                <a:latin typeface="Arial" panose="020B0604020202020204" pitchFamily="34" charset="0"/>
                <a:cs typeface="Arial" panose="020B0604020202020204" pitchFamily="34" charset="0"/>
              </a:rPr>
              <a:t>consulting</a:t>
            </a:r>
            <a:r>
              <a:rPr lang="es-ES" sz="1100" dirty="0">
                <a:latin typeface="Arial" panose="020B0604020202020204" pitchFamily="34" charset="0"/>
                <a:cs typeface="Arial" panose="020B0604020202020204" pitchFamily="34" charset="0"/>
              </a:rPr>
              <a:t>, centro de entrenamiento tareas de alto riesgo. Su visita al aula, permitió abordar una temática que compete al módulo de seguridad y salud en el trabajo dentro del desarrollo de la unidad II, el tema presentado permitió identificar lo importante de las tares de alto riesgo las cuales se identifican como  actividades que por su naturaleza o lugar donde se realiza, implica la exposición o intensidad mayor a las normalmente presentes en la actividad rutinaria, las cuales pueden causar accidentes laborales severos y en muchas ocasiones, mortales.</a:t>
            </a:r>
          </a:p>
          <a:p>
            <a:pPr algn="just"/>
            <a:r>
              <a:rPr lang="es-ES" sz="1100" dirty="0">
                <a:latin typeface="Arial" panose="020B0604020202020204" pitchFamily="34" charset="0"/>
                <a:cs typeface="Arial" panose="020B0604020202020204" pitchFamily="34" charset="0"/>
              </a:rPr>
              <a:t>En cuanto a la identificación, evaluación e intervención, así como también valorar el sistema de permisos, como parte integral del plan de ejecución de los trabajos con mayor riesgo. Cuando se combina el buen juicio y un conocimiento apropiado del trabajo que se va a realizar, los permisos se convierten en una herramienta poderosa para mejorar la comunicación en seguridad, la calidad y el impacto de los programas de SST, para la prevención y control de accidente de trabajo. </a:t>
            </a:r>
          </a:p>
          <a:p>
            <a:pPr algn="just"/>
            <a:endParaRPr lang="es-ES" sz="1100" b="1"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pPr algn="just"/>
            <a:endParaRPr lang="es-CO" sz="1200" b="1"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s-CO" sz="1100" b="0" i="0" u="sng" dirty="0">
              <a:solidFill>
                <a:srgbClr val="0563C1"/>
              </a:solidFill>
              <a:effectLst/>
              <a:latin typeface="Calibri" panose="020F050202020403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ES" sz="1100" b="1" dirty="0">
              <a:latin typeface="Arial" panose="020B0604020202020204" pitchFamily="34" charset="0"/>
              <a:cs typeface="Arial" panose="020B0604020202020204" pitchFamily="34" charset="0"/>
            </a:endParaRPr>
          </a:p>
          <a:p>
            <a:pPr algn="just"/>
            <a:endParaRPr lang="es-CO" sz="1100" dirty="0">
              <a:solidFill>
                <a:srgbClr val="323130"/>
              </a:solidFill>
              <a:latin typeface="Segoe UI Web (West European)"/>
            </a:endParaRPr>
          </a:p>
          <a:p>
            <a:pPr marL="6350" indent="-6350">
              <a:lnSpc>
                <a:spcPct val="107000"/>
              </a:lnSpc>
              <a:spcAft>
                <a:spcPts val="800"/>
              </a:spcAft>
            </a:pPr>
            <a:r>
              <a:rPr lang="es-CO" sz="1100" dirty="0">
                <a:solidFill>
                  <a:srgbClr val="323130"/>
                </a:solidFill>
                <a:latin typeface="Segoe UI Web (West European)"/>
              </a:rPr>
              <a:t> </a:t>
            </a:r>
          </a:p>
        </p:txBody>
      </p:sp>
      <p:sp>
        <p:nvSpPr>
          <p:cNvPr id="15" name="CuadroTexto 14">
            <a:extLst>
              <a:ext uri="{FF2B5EF4-FFF2-40B4-BE49-F238E27FC236}">
                <a16:creationId xmlns:a16="http://schemas.microsoft.com/office/drawing/2014/main" id="{D9BA737A-BA1E-4B1A-911A-B04820C4A59F}"/>
              </a:ext>
            </a:extLst>
          </p:cNvPr>
          <p:cNvSpPr txBox="1"/>
          <p:nvPr/>
        </p:nvSpPr>
        <p:spPr>
          <a:xfrm>
            <a:off x="191258" y="1503908"/>
            <a:ext cx="3429000" cy="30777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008E96"/>
                </a:solidFill>
                <a:effectLst/>
                <a:uLnTx/>
                <a:uFillTx/>
                <a:latin typeface="Arial" panose="020B0604020202020204" pitchFamily="34" charset="0"/>
                <a:ea typeface="+mn-ea"/>
                <a:cs typeface="Arial" panose="020B0604020202020204" pitchFamily="34" charset="0"/>
              </a:rPr>
              <a:t>Empresario al aula:</a:t>
            </a:r>
          </a:p>
        </p:txBody>
      </p:sp>
    </p:spTree>
    <p:extLst>
      <p:ext uri="{BB962C8B-B14F-4D97-AF65-F5344CB8AC3E}">
        <p14:creationId xmlns:p14="http://schemas.microsoft.com/office/powerpoint/2010/main" val="242005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DDD46E2F-006D-4D16-BA16-B7776B0471E8}"/>
              </a:ext>
            </a:extLst>
          </p:cNvPr>
          <p:cNvSpPr txBox="1"/>
          <p:nvPr/>
        </p:nvSpPr>
        <p:spPr>
          <a:xfrm>
            <a:off x="1204790" y="660688"/>
            <a:ext cx="5300650" cy="246221"/>
          </a:xfrm>
          <a:prstGeom prst="rect">
            <a:avLst/>
          </a:prstGeom>
          <a:noFill/>
        </p:spPr>
        <p:txBody>
          <a:bodyPr wrap="square" rtlCol="0">
            <a:spAutoFit/>
          </a:bodyPr>
          <a:lstStyle/>
          <a:p>
            <a:pPr algn="ctr"/>
            <a:r>
              <a:rPr lang="es-CO" sz="1000" b="1" spc="300" dirty="0">
                <a:solidFill>
                  <a:srgbClr val="9D9EA0"/>
                </a:solidFill>
                <a:latin typeface="Arial" panose="020B0604020202020204" pitchFamily="34" charset="0"/>
                <a:cs typeface="Arial" panose="020B0604020202020204" pitchFamily="34" charset="0"/>
              </a:rPr>
              <a:t>Departamento de Productividad e Innovación</a:t>
            </a:r>
          </a:p>
        </p:txBody>
      </p:sp>
      <p:cxnSp>
        <p:nvCxnSpPr>
          <p:cNvPr id="17" name="Conector recto 16">
            <a:extLst>
              <a:ext uri="{FF2B5EF4-FFF2-40B4-BE49-F238E27FC236}">
                <a16:creationId xmlns:a16="http://schemas.microsoft.com/office/drawing/2014/main" id="{908AC09C-F97A-46E7-AA8E-4E0273E0E39B}"/>
              </a:ext>
            </a:extLst>
          </p:cNvPr>
          <p:cNvCxnSpPr>
            <a:cxnSpLocks/>
          </p:cNvCxnSpPr>
          <p:nvPr/>
        </p:nvCxnSpPr>
        <p:spPr>
          <a:xfrm>
            <a:off x="276793" y="1259381"/>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cxnSp>
        <p:nvCxnSpPr>
          <p:cNvPr id="21" name="Conector recto 20">
            <a:extLst>
              <a:ext uri="{FF2B5EF4-FFF2-40B4-BE49-F238E27FC236}">
                <a16:creationId xmlns:a16="http://schemas.microsoft.com/office/drawing/2014/main" id="{7C07D224-FE79-4D98-BA7A-C36D2F198121}"/>
              </a:ext>
            </a:extLst>
          </p:cNvPr>
          <p:cNvCxnSpPr>
            <a:cxnSpLocks/>
          </p:cNvCxnSpPr>
          <p:nvPr/>
        </p:nvCxnSpPr>
        <p:spPr>
          <a:xfrm>
            <a:off x="229358" y="410824"/>
            <a:ext cx="6316777"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 name="Marcador de número de diapositiva 1">
            <a:extLst>
              <a:ext uri="{FF2B5EF4-FFF2-40B4-BE49-F238E27FC236}">
                <a16:creationId xmlns:a16="http://schemas.microsoft.com/office/drawing/2014/main" id="{D2125E20-7528-420B-9FBF-ACA61DE553A8}"/>
              </a:ext>
            </a:extLst>
          </p:cNvPr>
          <p:cNvSpPr>
            <a:spLocks noGrp="1"/>
          </p:cNvSpPr>
          <p:nvPr>
            <p:ph type="sldNum" sz="quarter" idx="12"/>
          </p:nvPr>
        </p:nvSpPr>
        <p:spPr/>
        <p:txBody>
          <a:bodyPr/>
          <a:lstStyle/>
          <a:p>
            <a:fld id="{98E5E5E3-904F-4411-AA53-665CD27B0D08}" type="slidenum">
              <a:rPr lang="es-CO" smtClean="0"/>
              <a:t>5</a:t>
            </a:fld>
            <a:endParaRPr lang="es-CO" dirty="0"/>
          </a:p>
        </p:txBody>
      </p:sp>
      <p:cxnSp>
        <p:nvCxnSpPr>
          <p:cNvPr id="12" name="Conector recto 11">
            <a:extLst>
              <a:ext uri="{FF2B5EF4-FFF2-40B4-BE49-F238E27FC236}">
                <a16:creationId xmlns:a16="http://schemas.microsoft.com/office/drawing/2014/main" id="{7DDAE24E-E345-403C-B976-D3CA7BD91ECA}"/>
              </a:ext>
            </a:extLst>
          </p:cNvPr>
          <p:cNvCxnSpPr>
            <a:cxnSpLocks/>
          </p:cNvCxnSpPr>
          <p:nvPr/>
        </p:nvCxnSpPr>
        <p:spPr>
          <a:xfrm>
            <a:off x="276793" y="8020674"/>
            <a:ext cx="6269342" cy="0"/>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pic>
        <p:nvPicPr>
          <p:cNvPr id="19" name="Imagen 18">
            <a:extLst>
              <a:ext uri="{FF2B5EF4-FFF2-40B4-BE49-F238E27FC236}">
                <a16:creationId xmlns:a16="http://schemas.microsoft.com/office/drawing/2014/main" id="{4C0D64E5-3CED-4350-9D4C-05E2F8FD1C8C}"/>
              </a:ext>
            </a:extLst>
          </p:cNvPr>
          <p:cNvPicPr>
            <a:picLocks noChangeAspect="1"/>
          </p:cNvPicPr>
          <p:nvPr/>
        </p:nvPicPr>
        <p:blipFill>
          <a:blip r:embed="rId2"/>
          <a:stretch>
            <a:fillRect/>
          </a:stretch>
        </p:blipFill>
        <p:spPr>
          <a:xfrm>
            <a:off x="361770" y="445880"/>
            <a:ext cx="829128" cy="755970"/>
          </a:xfrm>
          <a:prstGeom prst="rect">
            <a:avLst/>
          </a:prstGeom>
        </p:spPr>
      </p:pic>
      <p:sp>
        <p:nvSpPr>
          <p:cNvPr id="29" name="Rectángulo 28">
            <a:extLst>
              <a:ext uri="{FF2B5EF4-FFF2-40B4-BE49-F238E27FC236}">
                <a16:creationId xmlns:a16="http://schemas.microsoft.com/office/drawing/2014/main" id="{5066FD7C-E904-4E0A-B65D-54A415D66CF3}"/>
              </a:ext>
            </a:extLst>
          </p:cNvPr>
          <p:cNvSpPr/>
          <p:nvPr/>
        </p:nvSpPr>
        <p:spPr>
          <a:xfrm>
            <a:off x="1532166" y="2061270"/>
            <a:ext cx="1983127" cy="246221"/>
          </a:xfrm>
          <a:prstGeom prst="rect">
            <a:avLst/>
          </a:prstGeom>
        </p:spPr>
        <p:txBody>
          <a:bodyPr wrap="square">
            <a:spAutoFit/>
          </a:bodyPr>
          <a:lstStyle/>
          <a:p>
            <a:pPr algn="just"/>
            <a:endParaRPr lang="es-CO" sz="1000" dirty="0">
              <a:latin typeface="Arial" panose="020B0604020202020204" pitchFamily="34" charset="0"/>
              <a:cs typeface="Arial" panose="020B0604020202020204" pitchFamily="34" charset="0"/>
            </a:endParaRPr>
          </a:p>
        </p:txBody>
      </p:sp>
      <p:sp>
        <p:nvSpPr>
          <p:cNvPr id="18" name="Rectangle 76">
            <a:extLst>
              <a:ext uri="{FF2B5EF4-FFF2-40B4-BE49-F238E27FC236}">
                <a16:creationId xmlns:a16="http://schemas.microsoft.com/office/drawing/2014/main" id="{2FB04CB3-C540-4435-B20A-C7D6D08459FC}"/>
              </a:ext>
            </a:extLst>
          </p:cNvPr>
          <p:cNvSpPr/>
          <p:nvPr/>
        </p:nvSpPr>
        <p:spPr>
          <a:xfrm>
            <a:off x="351831" y="1354562"/>
            <a:ext cx="2830862" cy="484433"/>
          </a:xfrm>
          <a:prstGeom prst="rect">
            <a:avLst/>
          </a:prstGeom>
          <a:ln>
            <a:noFill/>
          </a:ln>
        </p:spPr>
        <p:txBody>
          <a:bodyPr vert="horz" lIns="0" tIns="0" rIns="0" bIns="0" rtlCol="0">
            <a:noAutofit/>
          </a:bodyPr>
          <a:lstStyle/>
          <a:p>
            <a:pPr marL="6350" indent="-6350">
              <a:lnSpc>
                <a:spcPct val="107000"/>
              </a:lnSpc>
              <a:spcAft>
                <a:spcPts val="800"/>
              </a:spcAft>
            </a:pPr>
            <a:endParaRPr lang="es-CO" sz="1100" b="1" dirty="0">
              <a:latin typeface="Calibri" panose="020F0502020204030204" pitchFamily="34" charset="0"/>
            </a:endParaRPr>
          </a:p>
        </p:txBody>
      </p:sp>
      <p:sp>
        <p:nvSpPr>
          <p:cNvPr id="16" name="Rectángulo 15"/>
          <p:cNvSpPr/>
          <p:nvPr/>
        </p:nvSpPr>
        <p:spPr>
          <a:xfrm>
            <a:off x="297237" y="775500"/>
            <a:ext cx="2940050" cy="261610"/>
          </a:xfrm>
          <a:prstGeom prst="rect">
            <a:avLst/>
          </a:prstGeom>
        </p:spPr>
        <p:txBody>
          <a:bodyPr wrap="square">
            <a:spAutoFit/>
          </a:bodyPr>
          <a:lstStyle/>
          <a:p>
            <a:pPr algn="just"/>
            <a:endParaRPr lang="es-CO" sz="1100" dirty="0">
              <a:latin typeface="Arial" panose="020B0604020202020204" pitchFamily="34" charset="0"/>
              <a:cs typeface="Arial" panose="020B0604020202020204" pitchFamily="34" charset="0"/>
            </a:endParaRPr>
          </a:p>
        </p:txBody>
      </p:sp>
      <p:sp>
        <p:nvSpPr>
          <p:cNvPr id="23" name="CuadroTexto 22">
            <a:extLst>
              <a:ext uri="{FF2B5EF4-FFF2-40B4-BE49-F238E27FC236}">
                <a16:creationId xmlns:a16="http://schemas.microsoft.com/office/drawing/2014/main" id="{84333D28-F99D-484A-90A2-B10FE15EF004}"/>
              </a:ext>
            </a:extLst>
          </p:cNvPr>
          <p:cNvSpPr txBox="1"/>
          <p:nvPr/>
        </p:nvSpPr>
        <p:spPr>
          <a:xfrm>
            <a:off x="2501952" y="129806"/>
            <a:ext cx="1961982" cy="230832"/>
          </a:xfrm>
          <a:prstGeom prst="rect">
            <a:avLst/>
          </a:prstGeom>
          <a:noFill/>
        </p:spPr>
        <p:txBody>
          <a:bodyPr wrap="square" rtlCol="0">
            <a:spAutoFit/>
          </a:bodyPr>
          <a:lstStyle/>
          <a:p>
            <a:r>
              <a:rPr lang="es-CO" sz="900" b="1" dirty="0">
                <a:solidFill>
                  <a:srgbClr val="9D9EA0"/>
                </a:solidFill>
                <a:latin typeface="Arial" panose="020B0604020202020204" pitchFamily="34" charset="0"/>
                <a:cs typeface="Arial" panose="020B0604020202020204" pitchFamily="34" charset="0"/>
              </a:rPr>
              <a:t>Vol. 3 No. 3 – MARZO 2021</a:t>
            </a:r>
          </a:p>
        </p:txBody>
      </p:sp>
      <p:sp>
        <p:nvSpPr>
          <p:cNvPr id="14" name="CuadroTexto 13">
            <a:extLst>
              <a:ext uri="{FF2B5EF4-FFF2-40B4-BE49-F238E27FC236}">
                <a16:creationId xmlns:a16="http://schemas.microsoft.com/office/drawing/2014/main" id="{FCD5E08A-059B-4ED8-A4B5-AB894ADAE3EA}"/>
              </a:ext>
            </a:extLst>
          </p:cNvPr>
          <p:cNvSpPr txBox="1"/>
          <p:nvPr/>
        </p:nvSpPr>
        <p:spPr>
          <a:xfrm>
            <a:off x="276793" y="5542427"/>
            <a:ext cx="1603324" cy="276999"/>
          </a:xfrm>
          <a:prstGeom prst="rect">
            <a:avLst/>
          </a:prstGeom>
          <a:noFill/>
        </p:spPr>
        <p:txBody>
          <a:bodyPr wrap="none" rtlCol="0">
            <a:spAutoFit/>
          </a:bodyPr>
          <a:lstStyle/>
          <a:p>
            <a:r>
              <a:rPr lang="es-ES" sz="1200" b="1" dirty="0">
                <a:solidFill>
                  <a:srgbClr val="008E96"/>
                </a:solidFill>
                <a:latin typeface="Arial" panose="020B0604020202020204" pitchFamily="34" charset="0"/>
                <a:cs typeface="Arial" panose="020B0604020202020204" pitchFamily="34" charset="0"/>
              </a:rPr>
              <a:t>Próximos eventos: </a:t>
            </a:r>
            <a:endParaRPr lang="es-CO" sz="1200" b="1" dirty="0">
              <a:solidFill>
                <a:srgbClr val="008E96"/>
              </a:solidFill>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306B5BED-3BBC-4903-81C2-59F88DD56BBB}"/>
              </a:ext>
            </a:extLst>
          </p:cNvPr>
          <p:cNvSpPr txBox="1"/>
          <p:nvPr/>
        </p:nvSpPr>
        <p:spPr>
          <a:xfrm>
            <a:off x="210419" y="6041698"/>
            <a:ext cx="6269342" cy="1954381"/>
          </a:xfrm>
          <a:prstGeom prst="rect">
            <a:avLst/>
          </a:prstGeom>
          <a:noFill/>
        </p:spPr>
        <p:txBody>
          <a:bodyPr wrap="square" rtlCol="0">
            <a:spAutoFit/>
          </a:bodyPr>
          <a:lstStyle/>
          <a:p>
            <a:pPr marL="285750" indent="-285750">
              <a:buFont typeface="Arial" panose="020B0604020202020204" pitchFamily="34" charset="0"/>
              <a:buChar char="•"/>
            </a:pPr>
            <a:r>
              <a:rPr lang="es-ES" sz="1100" b="1" dirty="0">
                <a:latin typeface="Arial" panose="020B0604020202020204" pitchFamily="34" charset="0"/>
                <a:cs typeface="Arial" panose="020B0604020202020204" pitchFamily="34" charset="0"/>
              </a:rPr>
              <a:t>Webinar: Cómo ser competitivo en el mundo empresarial de hoy</a:t>
            </a:r>
            <a:r>
              <a:rPr lang="es-ES" sz="1100" dirty="0">
                <a:latin typeface="Arial" panose="020B0604020202020204" pitchFamily="34" charset="0"/>
                <a:cs typeface="Arial" panose="020B0604020202020204" pitchFamily="34" charset="0"/>
              </a:rPr>
              <a:t>, fecha 15 de Abril- Informes: </a:t>
            </a:r>
            <a:r>
              <a:rPr lang="es-ES" sz="1100" dirty="0"/>
              <a:t>Kevin Armando Parra Negrete</a:t>
            </a:r>
            <a:r>
              <a:rPr lang="es-ES" sz="1100"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hlinkClick r:id="rId3"/>
              </a:rPr>
              <a:t>kparra7@cuc.edu.co</a:t>
            </a: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100" b="1" dirty="0">
                <a:latin typeface="Arial" panose="020B0604020202020204" pitchFamily="34" charset="0"/>
                <a:cs typeface="Arial" panose="020B0604020202020204" pitchFamily="34" charset="0"/>
              </a:rPr>
              <a:t>Webinar:</a:t>
            </a:r>
            <a:r>
              <a:rPr lang="es-ES" sz="1100" b="1" dirty="0">
                <a:latin typeface="Arial" panose="020B0604020202020204" pitchFamily="34" charset="0"/>
                <a:cs typeface="Arial" panose="020B0604020202020204" pitchFamily="34" charset="0"/>
              </a:rPr>
              <a:t>El Canal de Panamá: Facilitador del Comercio Marítimo Mundial</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fecha</a:t>
            </a:r>
            <a:r>
              <a:rPr lang="en-US" sz="1100" dirty="0">
                <a:latin typeface="Arial" panose="020B0604020202020204" pitchFamily="34" charset="0"/>
                <a:cs typeface="Arial" panose="020B0604020202020204" pitchFamily="34" charset="0"/>
              </a:rPr>
              <a:t> 18 de Abril- </a:t>
            </a:r>
            <a:r>
              <a:rPr lang="en-US" sz="1100" dirty="0" err="1">
                <a:latin typeface="Arial" panose="020B0604020202020204" pitchFamily="34" charset="0"/>
                <a:cs typeface="Arial" panose="020B0604020202020204" pitchFamily="34" charset="0"/>
              </a:rPr>
              <a:t>Informes</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Ayda</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Huyke</a:t>
            </a:r>
            <a:r>
              <a:rPr lang="en-US" sz="1100" dirty="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hlinkClick r:id="rId4"/>
              </a:rPr>
              <a:t>ahuyke@cuc.edu.co</a:t>
            </a:r>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100" b="1" dirty="0">
                <a:latin typeface="Arial" panose="020B0604020202020204" pitchFamily="34" charset="0"/>
                <a:cs typeface="Arial" panose="020B0604020202020204" pitchFamily="34" charset="0"/>
              </a:rPr>
              <a:t>Webinar: Toma de </a:t>
            </a:r>
            <a:r>
              <a:rPr lang="en-US" sz="1100" b="1" dirty="0" err="1">
                <a:latin typeface="Arial" panose="020B0604020202020204" pitchFamily="34" charset="0"/>
                <a:cs typeface="Arial" panose="020B0604020202020204" pitchFamily="34" charset="0"/>
              </a:rPr>
              <a:t>Decisiones</a:t>
            </a:r>
            <a:r>
              <a:rPr lang="en-US" sz="1100" b="1" dirty="0">
                <a:latin typeface="Arial" panose="020B0604020202020204" pitchFamily="34" charset="0"/>
                <a:cs typeface="Arial" panose="020B0604020202020204" pitchFamily="34" charset="0"/>
              </a:rPr>
              <a:t> </a:t>
            </a:r>
            <a:r>
              <a:rPr lang="en-US" sz="1100" b="1">
                <a:latin typeface="Arial" panose="020B0604020202020204" pitchFamily="34" charset="0"/>
                <a:cs typeface="Arial" panose="020B0604020202020204" pitchFamily="34" charset="0"/>
              </a:rPr>
              <a:t>Multicriterio</a:t>
            </a:r>
            <a:r>
              <a:rPr lang="en-US" sz="110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fecha</a:t>
            </a:r>
            <a:r>
              <a:rPr lang="en-US" sz="1100" dirty="0">
                <a:latin typeface="Arial" panose="020B0604020202020204" pitchFamily="34" charset="0"/>
                <a:cs typeface="Arial" panose="020B0604020202020204" pitchFamily="34" charset="0"/>
              </a:rPr>
              <a:t> 30 de </a:t>
            </a:r>
            <a:r>
              <a:rPr lang="en-US" sz="1100" dirty="0" err="1">
                <a:latin typeface="Arial" panose="020B0604020202020204" pitchFamily="34" charset="0"/>
                <a:cs typeface="Arial" panose="020B0604020202020204" pitchFamily="34" charset="0"/>
              </a:rPr>
              <a:t>abril</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Informes</a:t>
            </a:r>
            <a:r>
              <a:rPr lang="en-US" sz="1100" dirty="0">
                <a:latin typeface="Arial" panose="020B0604020202020204" pitchFamily="34" charset="0"/>
                <a:cs typeface="Arial" panose="020B0604020202020204" pitchFamily="34" charset="0"/>
              </a:rPr>
              <a:t>: Julio Mojica </a:t>
            </a:r>
            <a:r>
              <a:rPr lang="en-US" sz="1100" dirty="0">
                <a:latin typeface="Arial" panose="020B0604020202020204" pitchFamily="34" charset="0"/>
                <a:cs typeface="Arial" panose="020B0604020202020204" pitchFamily="34" charset="0"/>
                <a:hlinkClick r:id="rId5"/>
              </a:rPr>
              <a:t>Jmojica5@cuc.edu.co</a:t>
            </a:r>
            <a:endParaRPr lang="en-US" sz="11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p:txBody>
      </p:sp>
      <p:sp>
        <p:nvSpPr>
          <p:cNvPr id="22" name="Rectángulo 21">
            <a:extLst>
              <a:ext uri="{FF2B5EF4-FFF2-40B4-BE49-F238E27FC236}">
                <a16:creationId xmlns:a16="http://schemas.microsoft.com/office/drawing/2014/main" id="{54954C9D-EF32-4873-9785-DE8DA4B39AD8}"/>
              </a:ext>
            </a:extLst>
          </p:cNvPr>
          <p:cNvSpPr/>
          <p:nvPr/>
        </p:nvSpPr>
        <p:spPr>
          <a:xfrm>
            <a:off x="378099" y="8097380"/>
            <a:ext cx="6274388" cy="1015663"/>
          </a:xfrm>
          <a:prstGeom prst="rect">
            <a:avLst/>
          </a:prstGeom>
        </p:spPr>
        <p:txBody>
          <a:bodyPr wrap="square">
            <a:spAutoFit/>
          </a:bodyPr>
          <a:lstStyle/>
          <a:p>
            <a:pPr algn="ctr"/>
            <a:r>
              <a:rPr lang="es-ES" sz="1000" b="1" i="0" u="none" strike="noStrike" baseline="0" dirty="0">
                <a:solidFill>
                  <a:schemeClr val="bg1">
                    <a:lumMod val="65000"/>
                  </a:schemeClr>
                </a:solidFill>
                <a:latin typeface="Arial" panose="020B0604020202020204" pitchFamily="34" charset="0"/>
              </a:rPr>
              <a:t>Comité Editorial del Boletín semillero GROWING</a:t>
            </a:r>
          </a:p>
          <a:p>
            <a:pPr algn="ctr"/>
            <a:r>
              <a:rPr lang="es-ES" sz="1000" b="1" i="0" u="none" strike="noStrike" baseline="0" dirty="0">
                <a:solidFill>
                  <a:schemeClr val="bg1">
                    <a:lumMod val="65000"/>
                  </a:schemeClr>
                </a:solidFill>
                <a:latin typeface="Arial" panose="020B0604020202020204" pitchFamily="34" charset="0"/>
              </a:rPr>
              <a:t>Dpto. de Productividad  e Innovación – </a:t>
            </a:r>
            <a:r>
              <a:rPr lang="es-ES" sz="1000" b="1" dirty="0">
                <a:solidFill>
                  <a:schemeClr val="bg1">
                    <a:lumMod val="65000"/>
                  </a:schemeClr>
                </a:solidFill>
                <a:latin typeface="Arial" panose="020B0604020202020204" pitchFamily="34" charset="0"/>
              </a:rPr>
              <a:t>Programa de Ingeniería Industrial</a:t>
            </a:r>
            <a:r>
              <a:rPr lang="es-ES" sz="1000" b="1" i="0" u="none" strike="noStrike" baseline="0" dirty="0">
                <a:solidFill>
                  <a:schemeClr val="bg1">
                    <a:lumMod val="65000"/>
                  </a:schemeClr>
                </a:solidFill>
                <a:latin typeface="Arial" panose="020B0604020202020204" pitchFamily="34" charset="0"/>
              </a:rPr>
              <a:t> - Universidad de la Costa</a:t>
            </a:r>
          </a:p>
          <a:p>
            <a:pPr algn="ctr"/>
            <a:r>
              <a:rPr lang="es-CO" sz="1000" b="1" i="0" dirty="0">
                <a:solidFill>
                  <a:schemeClr val="bg1">
                    <a:lumMod val="65000"/>
                  </a:schemeClr>
                </a:solidFill>
                <a:effectLst/>
                <a:latin typeface="Arial" panose="020B0604020202020204" pitchFamily="34" charset="0"/>
              </a:rPr>
              <a:t>Calle 58 #55-66,</a:t>
            </a:r>
            <a:endParaRPr lang="es-ES" sz="1000" b="1" i="0" u="none" strike="noStrike" baseline="0" dirty="0">
              <a:solidFill>
                <a:schemeClr val="bg1">
                  <a:lumMod val="65000"/>
                </a:schemeClr>
              </a:solidFill>
              <a:latin typeface="Arial" panose="020B0604020202020204" pitchFamily="34" charset="0"/>
            </a:endParaRPr>
          </a:p>
          <a:p>
            <a:pPr algn="ctr"/>
            <a:r>
              <a:rPr lang="es-CO" sz="1000" b="1" i="0" u="none" strike="noStrike" baseline="0" dirty="0">
                <a:solidFill>
                  <a:schemeClr val="bg1">
                    <a:lumMod val="65000"/>
                  </a:schemeClr>
                </a:solidFill>
                <a:latin typeface="Arial" panose="020B0604020202020204" pitchFamily="34" charset="0"/>
              </a:rPr>
              <a:t>Barranquilla- Colombia </a:t>
            </a:r>
          </a:p>
          <a:p>
            <a:pPr algn="ctr"/>
            <a:r>
              <a:rPr lang="es-CO" sz="1000" b="1" dirty="0">
                <a:solidFill>
                  <a:schemeClr val="bg1">
                    <a:lumMod val="65000"/>
                  </a:schemeClr>
                </a:solidFill>
                <a:latin typeface="Arial" panose="020B0604020202020204" pitchFamily="34" charset="0"/>
              </a:rPr>
              <a:t>bilo</a:t>
            </a:r>
            <a:r>
              <a:rPr lang="es-CO" sz="1000" b="1" i="0" u="none" strike="noStrike" baseline="0" dirty="0">
                <a:solidFill>
                  <a:schemeClr val="bg1">
                    <a:lumMod val="65000"/>
                  </a:schemeClr>
                </a:solidFill>
                <a:latin typeface="Arial" panose="020B0604020202020204" pitchFamily="34" charset="0"/>
              </a:rPr>
              <a:t>@cuc.edu.co </a:t>
            </a:r>
          </a:p>
          <a:p>
            <a:pPr algn="ctr"/>
            <a:r>
              <a:rPr lang="es-CO" sz="1000" b="1" i="0" u="none" strike="noStrike" baseline="0" dirty="0">
                <a:solidFill>
                  <a:schemeClr val="bg1">
                    <a:lumMod val="65000"/>
                  </a:schemeClr>
                </a:solidFill>
                <a:latin typeface="Arial" panose="020B0604020202020204" pitchFamily="34" charset="0"/>
              </a:rPr>
              <a:t>https://revistascientificas.cuc.edu.co/bilo</a:t>
            </a:r>
          </a:p>
        </p:txBody>
      </p:sp>
      <p:cxnSp>
        <p:nvCxnSpPr>
          <p:cNvPr id="20" name="Conector recto 19">
            <a:extLst>
              <a:ext uri="{FF2B5EF4-FFF2-40B4-BE49-F238E27FC236}">
                <a16:creationId xmlns:a16="http://schemas.microsoft.com/office/drawing/2014/main" id="{2149E94D-D8E9-44D7-8792-5A08BFA4B523}"/>
              </a:ext>
            </a:extLst>
          </p:cNvPr>
          <p:cNvCxnSpPr>
            <a:cxnSpLocks/>
          </p:cNvCxnSpPr>
          <p:nvPr/>
        </p:nvCxnSpPr>
        <p:spPr>
          <a:xfrm>
            <a:off x="295746" y="5936664"/>
            <a:ext cx="6212385" cy="13506"/>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4" name="CuadroTexto 23">
            <a:extLst>
              <a:ext uri="{FF2B5EF4-FFF2-40B4-BE49-F238E27FC236}">
                <a16:creationId xmlns:a16="http://schemas.microsoft.com/office/drawing/2014/main" id="{10677614-4E71-4A32-93AE-898BD5700217}"/>
              </a:ext>
            </a:extLst>
          </p:cNvPr>
          <p:cNvSpPr txBox="1"/>
          <p:nvPr/>
        </p:nvSpPr>
        <p:spPr>
          <a:xfrm>
            <a:off x="229358" y="1479890"/>
            <a:ext cx="6316777" cy="36625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CO"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Sustentación</a:t>
            </a:r>
            <a:r>
              <a:rPr kumimoji="0" lang="es-CO"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s-ES"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Innovación en las micro, pequeñas y medianas empresas familiares del sector manufacturero del Atlántico - Colombia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s-CO"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s-ES" sz="1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Mostró a la comunidad las sustentaciones de opciones a grado realizadas en el Departamento de Productividad e Innovación, felicitamos al estudiante Jairo Hernández Chacín y agradeciendo a los jurados PhD. </a:t>
            </a:r>
            <a:r>
              <a:rPr kumimoji="0" lang="es-ES" sz="11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Liney</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Manjarrez Henríquez – Jurado y </a:t>
            </a:r>
            <a:r>
              <a:rPr kumimoji="0" lang="es-ES" sz="11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MSc</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s-ES" sz="11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Yulineth</a:t>
            </a:r>
            <a:r>
              <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Gómez Charris por su asistencia y aportes.</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1100" dirty="0">
              <a:solidFill>
                <a:prstClr val="black"/>
              </a:solidFill>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E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lang="es-ES" sz="1100" dirty="0">
              <a:solidFill>
                <a:prstClr val="black"/>
              </a:solidFill>
              <a:latin typeface="Arial" panose="020B060402020202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CO"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s-CO"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71450" marR="0" lvl="0" indent="-1714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Performance assessment and economic perspectives of integrated PEM fuel cell and PEM </a:t>
            </a:r>
            <a:r>
              <a:rPr kumimoji="0" lang="en-US"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electrolyzer</a:t>
            </a:r>
            <a:r>
              <a:rPr kumimoji="0" lang="en-US"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for electric power generation, </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Rony Escobar-</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Yonoff</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Daniel Maestre-</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Cambronel</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Sebastián Charry, Adriana Rincón-Montenegro,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Ivan</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Portnoy</a:t>
            </a:r>
            <a:r>
              <a:rPr kumimoji="0" lang="pt-BR"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a:t>
            </a:r>
            <a:r>
              <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hlinkClick r:id="rId6"/>
              </a:rPr>
              <a:t>https://doi.org/10.1016/j.heliyon.2021.e06506</a:t>
            </a:r>
            <a:endPar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endParaRPr>
          </a:p>
          <a:p>
            <a:pPr marL="171450" marR="0" lvl="0" indent="-1714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endParaRPr>
          </a:p>
          <a:p>
            <a:pPr marL="171450" marR="0" lvl="0" indent="-1714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Multi-objective model for the location of distribution </a:t>
            </a:r>
            <a:r>
              <a:rPr kumimoji="0" lang="en-US"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centres</a:t>
            </a:r>
            <a:r>
              <a:rPr kumimoji="0" lang="en-US"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with cost evaluation, road access and insecurity</a:t>
            </a:r>
            <a:r>
              <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rPr>
              <a:t>, </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Thalía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Obredor</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Baldovino,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Katherinne</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Salas-Navarro, Luis López-Andrade, Rafael Ariza-Avendaño,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Shib</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a:t>
            </a:r>
            <a:r>
              <a:rPr kumimoji="0" lang="es-CO" sz="1200" b="0" i="0" u="none" strike="noStrike" kern="1200" cap="none" spc="0" normalizeH="0" baseline="0" noProof="0" dirty="0" err="1">
                <a:ln>
                  <a:noFill/>
                </a:ln>
                <a:solidFill>
                  <a:srgbClr val="000000"/>
                </a:solidFill>
                <a:effectLst/>
                <a:uLnTx/>
                <a:uFillTx/>
                <a:latin typeface="Eras Medium ITC" panose="020B0602030504020804" pitchFamily="34" charset="0"/>
                <a:ea typeface="+mn-ea"/>
                <a:cs typeface="+mn-cs"/>
              </a:rPr>
              <a:t>Sankar</a:t>
            </a:r>
            <a:r>
              <a:rPr kumimoji="0" lang="es-CO" sz="1200" b="0" i="0" u="none" strike="noStrike" kern="1200" cap="none" spc="0" normalizeH="0" baseline="0" noProof="0" dirty="0">
                <a:ln>
                  <a:noFill/>
                </a:ln>
                <a:solidFill>
                  <a:srgbClr val="000000"/>
                </a:solidFill>
                <a:effectLst/>
                <a:uLnTx/>
                <a:uFillTx/>
                <a:latin typeface="Eras Medium ITC" panose="020B0602030504020804" pitchFamily="34" charset="0"/>
                <a:ea typeface="+mn-ea"/>
                <a:cs typeface="+mn-cs"/>
              </a:rPr>
              <a:t> Sana. </a:t>
            </a:r>
            <a:r>
              <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hlinkClick r:id="rId7"/>
              </a:rPr>
              <a:t>https://www.inderscience.com/info/inarticle.php?artid=113670</a:t>
            </a:r>
            <a:endParaRPr kumimoji="0" lang="es-CO" sz="1200" b="0" i="0" u="sng" strike="noStrike" kern="1200" cap="none" spc="0" normalizeH="0" baseline="0" noProof="0" dirty="0">
              <a:ln>
                <a:noFill/>
              </a:ln>
              <a:solidFill>
                <a:srgbClr val="0563C1"/>
              </a:solidFill>
              <a:effectLst/>
              <a:uLnTx/>
              <a:uFillTx/>
              <a:latin typeface="Calibri" panose="020F0502020204030204" pitchFamily="34" charset="0"/>
              <a:ea typeface="+mn-ea"/>
              <a:cs typeface="+mn-cs"/>
            </a:endParaRPr>
          </a:p>
        </p:txBody>
      </p:sp>
      <p:cxnSp>
        <p:nvCxnSpPr>
          <p:cNvPr id="25" name="Conector recto 24">
            <a:extLst>
              <a:ext uri="{FF2B5EF4-FFF2-40B4-BE49-F238E27FC236}">
                <a16:creationId xmlns:a16="http://schemas.microsoft.com/office/drawing/2014/main" id="{0A385659-B025-43D6-BF0B-1CA08E7C48D4}"/>
              </a:ext>
            </a:extLst>
          </p:cNvPr>
          <p:cNvCxnSpPr>
            <a:cxnSpLocks/>
          </p:cNvCxnSpPr>
          <p:nvPr/>
        </p:nvCxnSpPr>
        <p:spPr>
          <a:xfrm>
            <a:off x="293191" y="3277618"/>
            <a:ext cx="6212385" cy="13506"/>
          </a:xfrm>
          <a:prstGeom prst="line">
            <a:avLst/>
          </a:prstGeom>
          <a:ln>
            <a:solidFill>
              <a:srgbClr val="92D050"/>
            </a:solidFill>
          </a:ln>
        </p:spPr>
        <p:style>
          <a:lnRef idx="3">
            <a:schemeClr val="accent2"/>
          </a:lnRef>
          <a:fillRef idx="0">
            <a:schemeClr val="accent2"/>
          </a:fillRef>
          <a:effectRef idx="2">
            <a:schemeClr val="accent2"/>
          </a:effectRef>
          <a:fontRef idx="minor">
            <a:schemeClr val="tx1"/>
          </a:fontRef>
        </p:style>
      </p:cxnSp>
      <p:sp>
        <p:nvSpPr>
          <p:cNvPr id="26" name="CuadroTexto 25">
            <a:extLst>
              <a:ext uri="{FF2B5EF4-FFF2-40B4-BE49-F238E27FC236}">
                <a16:creationId xmlns:a16="http://schemas.microsoft.com/office/drawing/2014/main" id="{7B45F900-A8A5-44D6-B20E-619BEF356597}"/>
              </a:ext>
            </a:extLst>
          </p:cNvPr>
          <p:cNvSpPr txBox="1"/>
          <p:nvPr/>
        </p:nvSpPr>
        <p:spPr>
          <a:xfrm>
            <a:off x="248408" y="2910084"/>
            <a:ext cx="2638864" cy="307777"/>
          </a:xfrm>
          <a:prstGeom prst="rect">
            <a:avLst/>
          </a:prstGeom>
          <a:noFill/>
        </p:spPr>
        <p:txBody>
          <a:bodyPr wrap="none" rtlCol="0">
            <a:spAutoFit/>
          </a:bodyPr>
          <a:lstStyle/>
          <a:p>
            <a:r>
              <a:rPr lang="es-ES" sz="1400" b="1" dirty="0">
                <a:solidFill>
                  <a:srgbClr val="008E96"/>
                </a:solidFill>
                <a:latin typeface="Arial" panose="020B0604020202020204" pitchFamily="34" charset="0"/>
                <a:cs typeface="Arial" panose="020B0604020202020204" pitchFamily="34" charset="0"/>
              </a:rPr>
              <a:t>Artículos de Investigadores:</a:t>
            </a:r>
            <a:endParaRPr lang="es-CO" sz="1200" b="1" dirty="0">
              <a:solidFill>
                <a:srgbClr val="008E9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9661114"/>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5A1869AB6B79E4EB69B0059F57C65DF" ma:contentTypeVersion="4" ma:contentTypeDescription="Crear nuevo documento." ma:contentTypeScope="" ma:versionID="d0db7a75bb08eb72e87f95e6cde63c08">
  <xsd:schema xmlns:xsd="http://www.w3.org/2001/XMLSchema" xmlns:xs="http://www.w3.org/2001/XMLSchema" xmlns:p="http://schemas.microsoft.com/office/2006/metadata/properties" xmlns:ns2="e99310fa-f7a3-4307-bd29-d5908802c52b" targetNamespace="http://schemas.microsoft.com/office/2006/metadata/properties" ma:root="true" ma:fieldsID="02527b2a65f93bb369fb978b593261bc" ns2:_="">
    <xsd:import namespace="e99310fa-f7a3-4307-bd29-d5908802c5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9310fa-f7a3-4307-bd29-d5908802c5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991590-CC6F-4134-9E1A-CDB744B89B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9310fa-f7a3-4307-bd29-d5908802c5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5CBFAE-18A7-426F-9169-48A571AB0186}">
  <ds:schemaRefs>
    <ds:schemaRef ds:uri="http://schemas.microsoft.com/sharepoint/v3/contenttype/forms"/>
  </ds:schemaRefs>
</ds:datastoreItem>
</file>

<file path=customXml/itemProps3.xml><?xml version="1.0" encoding="utf-8"?>
<ds:datastoreItem xmlns:ds="http://schemas.openxmlformats.org/officeDocument/2006/customXml" ds:itemID="{771B34D3-4BDB-4D6F-8599-ACE33A3F9E49}">
  <ds:schemaRefs>
    <ds:schemaRef ds:uri="http://purl.org/dc/terms/"/>
    <ds:schemaRef ds:uri="e99310fa-f7a3-4307-bd29-d5908802c52b"/>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9134</TotalTime>
  <Words>2268</Words>
  <Application>Microsoft Office PowerPoint</Application>
  <PresentationFormat>Carta (216 x 279 mm)</PresentationFormat>
  <Paragraphs>195</Paragraphs>
  <Slides>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Arial</vt:lpstr>
      <vt:lpstr>Calibri</vt:lpstr>
      <vt:lpstr>Calibri Light</vt:lpstr>
      <vt:lpstr>Eras Medium ITC</vt:lpstr>
      <vt:lpstr>Segoe UI Web (West European)</vt: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JAIRO RAFAEL CORONADO HERNANDEZ</dc:creator>
  <cp:lastModifiedBy>ARRIETA BARRIOS TATIANA</cp:lastModifiedBy>
  <cp:revision>336</cp:revision>
  <cp:lastPrinted>2021-04-13T20:11:03Z</cp:lastPrinted>
  <dcterms:created xsi:type="dcterms:W3CDTF">2019-05-22T16:38:34Z</dcterms:created>
  <dcterms:modified xsi:type="dcterms:W3CDTF">2021-06-03T01:26:07Z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0x01010065A1869AB6B79E4EB69B0059F57C65DF</vt:lpwstr>
  </property>
</Properties>
</file>