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32" r:id="rId5"/>
    <p:sldId id="393" r:id="rId6"/>
    <p:sldId id="464" r:id="rId7"/>
    <p:sldId id="436" r:id="rId8"/>
    <p:sldId id="450" r:id="rId9"/>
    <p:sldId id="451" r:id="rId10"/>
    <p:sldId id="458" r:id="rId11"/>
    <p:sldId id="453" r:id="rId12"/>
    <p:sldId id="460" r:id="rId13"/>
    <p:sldId id="455" r:id="rId14"/>
    <p:sldId id="456" r:id="rId15"/>
    <p:sldId id="444"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E0C"/>
    <a:srgbClr val="AB5122"/>
    <a:srgbClr val="F9DBD3"/>
    <a:srgbClr val="F6CCC0"/>
    <a:srgbClr val="F4C0B2"/>
    <a:srgbClr val="F0AD9A"/>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31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ata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ata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DB130-ABA3-4DD1-A480-9A6E3822238B}"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C94393D4-E2A0-4280-B272-701BF1CE439E}">
      <dgm:prSet/>
      <dgm:spPr/>
      <dgm:t>
        <a:bodyPr/>
        <a:lstStyle/>
        <a:p>
          <a:r>
            <a:rPr lang="es-VE"/>
            <a:t>El cumplimiento de esta política de </a:t>
          </a:r>
          <a:r>
            <a:rPr lang="es-VE" b="1"/>
            <a:t>Disponibilidad de Datos</a:t>
          </a:r>
          <a:r>
            <a:rPr lang="es-VE"/>
            <a:t> tiene varios beneficios para la ciencia:</a:t>
          </a:r>
          <a:endParaRPr lang="en-US" dirty="0"/>
        </a:p>
      </dgm:t>
    </dgm:pt>
    <dgm:pt modelId="{EA628E86-DDCF-4871-8EF3-48678C2E672A}" type="parTrans" cxnId="{C8A9B977-5775-48F2-B35A-C84A17C630BE}">
      <dgm:prSet/>
      <dgm:spPr/>
      <dgm:t>
        <a:bodyPr/>
        <a:lstStyle/>
        <a:p>
          <a:endParaRPr lang="en-US"/>
        </a:p>
      </dgm:t>
    </dgm:pt>
    <dgm:pt modelId="{A742D771-71F4-4FD2-B32E-44DCCC308A0E}" type="sibTrans" cxnId="{C8A9B977-5775-48F2-B35A-C84A17C630BE}">
      <dgm:prSet/>
      <dgm:spPr/>
      <dgm:t>
        <a:bodyPr/>
        <a:lstStyle/>
        <a:p>
          <a:endParaRPr lang="en-US"/>
        </a:p>
      </dgm:t>
    </dgm:pt>
    <dgm:pt modelId="{2176C219-F8A9-4427-8567-461518E05413}">
      <dgm:prSet/>
      <dgm:spPr/>
      <dgm:t>
        <a:bodyPr/>
        <a:lstStyle/>
        <a:p>
          <a:r>
            <a:rPr lang="es-VE" b="1" dirty="0"/>
            <a:t>Validación y Reproducción de Resultados</a:t>
          </a:r>
          <a:r>
            <a:rPr lang="es-VE" dirty="0"/>
            <a:t>: Los datos disponibles permiten que otros investigadores validen los resultados y repliquen los experimentos, lo que aumenta la fiabilidad de los estudios.</a:t>
          </a:r>
          <a:endParaRPr lang="en-US" dirty="0"/>
        </a:p>
      </dgm:t>
    </dgm:pt>
    <dgm:pt modelId="{1CA6F17E-49CD-45DD-A954-E1199B34621C}" type="parTrans" cxnId="{4A93C573-F88C-4619-8319-64615DF196A1}">
      <dgm:prSet/>
      <dgm:spPr/>
      <dgm:t>
        <a:bodyPr/>
        <a:lstStyle/>
        <a:p>
          <a:endParaRPr lang="en-US"/>
        </a:p>
      </dgm:t>
    </dgm:pt>
    <dgm:pt modelId="{03BFC18B-9A0B-4E59-819E-FB9B30260FC8}" type="sibTrans" cxnId="{4A93C573-F88C-4619-8319-64615DF196A1}">
      <dgm:prSet/>
      <dgm:spPr/>
      <dgm:t>
        <a:bodyPr/>
        <a:lstStyle/>
        <a:p>
          <a:endParaRPr lang="en-US"/>
        </a:p>
      </dgm:t>
    </dgm:pt>
    <dgm:pt modelId="{A5104346-5DF2-4E71-A368-0CE3DA67AD94}">
      <dgm:prSet/>
      <dgm:spPr/>
      <dgm:t>
        <a:bodyPr/>
        <a:lstStyle/>
        <a:p>
          <a:r>
            <a:rPr lang="es-VE" b="1" dirty="0"/>
            <a:t>Facilitar Metaanálisis</a:t>
          </a:r>
          <a:r>
            <a:rPr lang="es-VE" dirty="0"/>
            <a:t>: Los conjuntos de datos pueden ser reutilizados en </a:t>
          </a:r>
          <a:r>
            <a:rPr lang="es-VE" b="1" dirty="0"/>
            <a:t>metaanálisis</a:t>
          </a:r>
          <a:r>
            <a:rPr lang="es-VE" dirty="0"/>
            <a:t> para obtener conclusiones más amplias y robustas.</a:t>
          </a:r>
          <a:endParaRPr lang="en-US" dirty="0"/>
        </a:p>
      </dgm:t>
    </dgm:pt>
    <dgm:pt modelId="{98F67EC9-9AEE-4D53-90BC-8B1452842645}" type="parTrans" cxnId="{A88A2CD5-DDA8-48DE-8E79-0A0DE08D5084}">
      <dgm:prSet/>
      <dgm:spPr/>
      <dgm:t>
        <a:bodyPr/>
        <a:lstStyle/>
        <a:p>
          <a:endParaRPr lang="en-US"/>
        </a:p>
      </dgm:t>
    </dgm:pt>
    <dgm:pt modelId="{9726CDDB-428D-41A9-8666-C7834664BFCF}" type="sibTrans" cxnId="{A88A2CD5-DDA8-48DE-8E79-0A0DE08D5084}">
      <dgm:prSet/>
      <dgm:spPr/>
      <dgm:t>
        <a:bodyPr/>
        <a:lstStyle/>
        <a:p>
          <a:endParaRPr lang="en-US"/>
        </a:p>
      </dgm:t>
    </dgm:pt>
    <dgm:pt modelId="{773B3302-ED9D-4A1E-B27D-A261623BC6F7}">
      <dgm:prSet/>
      <dgm:spPr/>
      <dgm:t>
        <a:bodyPr/>
        <a:lstStyle/>
        <a:p>
          <a:r>
            <a:rPr lang="es-VE" b="1" dirty="0"/>
            <a:t>Mayor Visibilidad y Citación</a:t>
          </a:r>
          <a:r>
            <a:rPr lang="es-VE" dirty="0"/>
            <a:t>: Los datos que están disponibles públicamente pueden ser citados, lo que aumenta la </a:t>
          </a:r>
          <a:r>
            <a:rPr lang="es-VE" b="1" dirty="0"/>
            <a:t>visibilidad</a:t>
          </a:r>
          <a:r>
            <a:rPr lang="es-VE" dirty="0"/>
            <a:t> de la investigación y garantiza el </a:t>
          </a:r>
          <a:r>
            <a:rPr lang="es-VE" b="1" dirty="0"/>
            <a:t>reconocimiento de los autores</a:t>
          </a:r>
          <a:r>
            <a:rPr lang="es-VE" dirty="0"/>
            <a:t>.</a:t>
          </a:r>
          <a:endParaRPr lang="en-US" dirty="0"/>
        </a:p>
      </dgm:t>
    </dgm:pt>
    <dgm:pt modelId="{DC99B6BA-1458-4FA0-90D9-2ED38F688908}" type="parTrans" cxnId="{97FA1D9B-C1DC-485F-897B-8CA471A50A96}">
      <dgm:prSet/>
      <dgm:spPr/>
      <dgm:t>
        <a:bodyPr/>
        <a:lstStyle/>
        <a:p>
          <a:endParaRPr lang="en-US"/>
        </a:p>
      </dgm:t>
    </dgm:pt>
    <dgm:pt modelId="{F0E019E7-9B7C-419D-80CF-228AA47299FD}" type="sibTrans" cxnId="{97FA1D9B-C1DC-485F-897B-8CA471A50A96}">
      <dgm:prSet/>
      <dgm:spPr/>
      <dgm:t>
        <a:bodyPr/>
        <a:lstStyle/>
        <a:p>
          <a:endParaRPr lang="en-US"/>
        </a:p>
      </dgm:t>
    </dgm:pt>
    <dgm:pt modelId="{41E64AB1-7157-4C3D-BCED-9B524C8AFA90}">
      <dgm:prSet/>
      <dgm:spPr/>
      <dgm:t>
        <a:bodyPr/>
        <a:lstStyle/>
        <a:p>
          <a:r>
            <a:rPr lang="es-VE" b="1" dirty="0"/>
            <a:t>Preservación de los Datos</a:t>
          </a:r>
          <a:r>
            <a:rPr lang="es-VE" dirty="0"/>
            <a:t>: Los repositorios aseguran que los datos sean </a:t>
          </a:r>
          <a:r>
            <a:rPr lang="es-VE" b="1" dirty="0"/>
            <a:t>preservados a largo plazo</a:t>
          </a:r>
          <a:r>
            <a:rPr lang="es-VE" dirty="0"/>
            <a:t>, reduciendo la carga sobre los autores para gestionar datos antiguos.</a:t>
          </a:r>
          <a:endParaRPr lang="en-US" dirty="0"/>
        </a:p>
      </dgm:t>
    </dgm:pt>
    <dgm:pt modelId="{11AB6BF9-0796-4DE5-BF76-8E8E9CBFEE81}" type="parTrans" cxnId="{9E9C067B-A9BE-4215-8A53-288BA17C8A66}">
      <dgm:prSet/>
      <dgm:spPr/>
      <dgm:t>
        <a:bodyPr/>
        <a:lstStyle/>
        <a:p>
          <a:endParaRPr lang="en-US"/>
        </a:p>
      </dgm:t>
    </dgm:pt>
    <dgm:pt modelId="{A3F0A3A1-EE96-4EE2-9498-DE27CE9DB8A3}" type="sibTrans" cxnId="{9E9C067B-A9BE-4215-8A53-288BA17C8A66}">
      <dgm:prSet/>
      <dgm:spPr/>
      <dgm:t>
        <a:bodyPr/>
        <a:lstStyle/>
        <a:p>
          <a:endParaRPr lang="en-US"/>
        </a:p>
      </dgm:t>
    </dgm:pt>
    <dgm:pt modelId="{CF98373D-8D09-40FC-B4ED-8E8F6123A5E3}" type="pres">
      <dgm:prSet presAssocID="{D61DB130-ABA3-4DD1-A480-9A6E3822238B}" presName="linear" presStyleCnt="0">
        <dgm:presLayoutVars>
          <dgm:animLvl val="lvl"/>
          <dgm:resizeHandles val="exact"/>
        </dgm:presLayoutVars>
      </dgm:prSet>
      <dgm:spPr/>
    </dgm:pt>
    <dgm:pt modelId="{768BAFEE-1269-4225-8A81-B751F217438C}" type="pres">
      <dgm:prSet presAssocID="{C94393D4-E2A0-4280-B272-701BF1CE439E}" presName="parentText" presStyleLbl="node1" presStyleIdx="0" presStyleCnt="1" custLinFactNeighborX="54566" custLinFactNeighborY="-9687">
        <dgm:presLayoutVars>
          <dgm:chMax val="0"/>
          <dgm:bulletEnabled val="1"/>
        </dgm:presLayoutVars>
      </dgm:prSet>
      <dgm:spPr/>
    </dgm:pt>
    <dgm:pt modelId="{DEA17E2A-969E-40AC-A997-EB4324A5B8F5}" type="pres">
      <dgm:prSet presAssocID="{C94393D4-E2A0-4280-B272-701BF1CE439E}" presName="childText" presStyleLbl="revTx" presStyleIdx="0" presStyleCnt="1">
        <dgm:presLayoutVars>
          <dgm:bulletEnabled val="1"/>
        </dgm:presLayoutVars>
      </dgm:prSet>
      <dgm:spPr/>
    </dgm:pt>
  </dgm:ptLst>
  <dgm:cxnLst>
    <dgm:cxn modelId="{5F7EA311-486A-40F2-8186-9E38862EEF48}" type="presOf" srcId="{D61DB130-ABA3-4DD1-A480-9A6E3822238B}" destId="{CF98373D-8D09-40FC-B4ED-8E8F6123A5E3}" srcOrd="0" destOrd="0" presId="urn:microsoft.com/office/officeart/2005/8/layout/vList2"/>
    <dgm:cxn modelId="{479F2724-7A24-4EF4-90F7-3DD9B7FD0EE4}" type="presOf" srcId="{41E64AB1-7157-4C3D-BCED-9B524C8AFA90}" destId="{DEA17E2A-969E-40AC-A997-EB4324A5B8F5}" srcOrd="0" destOrd="3" presId="urn:microsoft.com/office/officeart/2005/8/layout/vList2"/>
    <dgm:cxn modelId="{E189926C-D827-4D38-813E-D2BF5DAD74D6}" type="presOf" srcId="{A5104346-5DF2-4E71-A368-0CE3DA67AD94}" destId="{DEA17E2A-969E-40AC-A997-EB4324A5B8F5}" srcOrd="0" destOrd="1" presId="urn:microsoft.com/office/officeart/2005/8/layout/vList2"/>
    <dgm:cxn modelId="{4A93C573-F88C-4619-8319-64615DF196A1}" srcId="{C94393D4-E2A0-4280-B272-701BF1CE439E}" destId="{2176C219-F8A9-4427-8567-461518E05413}" srcOrd="0" destOrd="0" parTransId="{1CA6F17E-49CD-45DD-A954-E1199B34621C}" sibTransId="{03BFC18B-9A0B-4E59-819E-FB9B30260FC8}"/>
    <dgm:cxn modelId="{C8A9B977-5775-48F2-B35A-C84A17C630BE}" srcId="{D61DB130-ABA3-4DD1-A480-9A6E3822238B}" destId="{C94393D4-E2A0-4280-B272-701BF1CE439E}" srcOrd="0" destOrd="0" parTransId="{EA628E86-DDCF-4871-8EF3-48678C2E672A}" sibTransId="{A742D771-71F4-4FD2-B32E-44DCCC308A0E}"/>
    <dgm:cxn modelId="{9E9C067B-A9BE-4215-8A53-288BA17C8A66}" srcId="{C94393D4-E2A0-4280-B272-701BF1CE439E}" destId="{41E64AB1-7157-4C3D-BCED-9B524C8AFA90}" srcOrd="3" destOrd="0" parTransId="{11AB6BF9-0796-4DE5-BF76-8E8E9CBFEE81}" sibTransId="{A3F0A3A1-EE96-4EE2-9498-DE27CE9DB8A3}"/>
    <dgm:cxn modelId="{087ADE7D-C1F2-49CE-8DD6-1236C824773F}" type="presOf" srcId="{773B3302-ED9D-4A1E-B27D-A261623BC6F7}" destId="{DEA17E2A-969E-40AC-A997-EB4324A5B8F5}" srcOrd="0" destOrd="2" presId="urn:microsoft.com/office/officeart/2005/8/layout/vList2"/>
    <dgm:cxn modelId="{97FA1D9B-C1DC-485F-897B-8CA471A50A96}" srcId="{C94393D4-E2A0-4280-B272-701BF1CE439E}" destId="{773B3302-ED9D-4A1E-B27D-A261623BC6F7}" srcOrd="2" destOrd="0" parTransId="{DC99B6BA-1458-4FA0-90D9-2ED38F688908}" sibTransId="{F0E019E7-9B7C-419D-80CF-228AA47299FD}"/>
    <dgm:cxn modelId="{A88A2CD5-DDA8-48DE-8E79-0A0DE08D5084}" srcId="{C94393D4-E2A0-4280-B272-701BF1CE439E}" destId="{A5104346-5DF2-4E71-A368-0CE3DA67AD94}" srcOrd="1" destOrd="0" parTransId="{98F67EC9-9AEE-4D53-90BC-8B1452842645}" sibTransId="{9726CDDB-428D-41A9-8666-C7834664BFCF}"/>
    <dgm:cxn modelId="{A866DFE0-581B-40E7-9D83-DB0E0C1975F8}" type="presOf" srcId="{2176C219-F8A9-4427-8567-461518E05413}" destId="{DEA17E2A-969E-40AC-A997-EB4324A5B8F5}" srcOrd="0" destOrd="0" presId="urn:microsoft.com/office/officeart/2005/8/layout/vList2"/>
    <dgm:cxn modelId="{9F1A86ED-1B1B-4DB5-87B8-9A2945F06C6A}" type="presOf" srcId="{C94393D4-E2A0-4280-B272-701BF1CE439E}" destId="{768BAFEE-1269-4225-8A81-B751F217438C}" srcOrd="0" destOrd="0" presId="urn:microsoft.com/office/officeart/2005/8/layout/vList2"/>
    <dgm:cxn modelId="{11B7368C-83D3-4C7B-B427-BA5E9D0BF23E}" type="presParOf" srcId="{CF98373D-8D09-40FC-B4ED-8E8F6123A5E3}" destId="{768BAFEE-1269-4225-8A81-B751F217438C}" srcOrd="0" destOrd="0" presId="urn:microsoft.com/office/officeart/2005/8/layout/vList2"/>
    <dgm:cxn modelId="{644C5975-FD69-4482-A6D9-758F04E1D616}" type="presParOf" srcId="{CF98373D-8D09-40FC-B4ED-8E8F6123A5E3}" destId="{DEA17E2A-969E-40AC-A997-EB4324A5B8F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4C9B2-93AC-485D-A812-D2CDBB528F92}" type="doc">
      <dgm:prSet loTypeId="urn:microsoft.com/office/officeart/2018/2/layout/IconVerticalSolidList" loCatId="icon" qsTypeId="urn:microsoft.com/office/officeart/2005/8/quickstyle/simple1" qsCatId="simple" csTypeId="urn:microsoft.com/office/officeart/2005/8/colors/accent2_4" csCatId="accent2" phldr="1"/>
      <dgm:spPr/>
      <dgm:t>
        <a:bodyPr/>
        <a:lstStyle/>
        <a:p>
          <a:endParaRPr lang="en-US"/>
        </a:p>
      </dgm:t>
    </dgm:pt>
    <dgm:pt modelId="{F3801D68-C4A0-40E8-9424-2E27A15645F0}">
      <dgm:prSet/>
      <dgm:spPr/>
      <dgm:t>
        <a:bodyPr/>
        <a:lstStyle/>
        <a:p>
          <a:pPr>
            <a:lnSpc>
              <a:spcPct val="100000"/>
            </a:lnSpc>
          </a:pPr>
          <a:r>
            <a:rPr lang="es-VE" dirty="0">
              <a:latin typeface="Agency FB" panose="020B0503020202020204" pitchFamily="34" charset="0"/>
            </a:rPr>
            <a:t>Las agencias de financiación pueden requerir que los autores preparen un Plan de Gestión de Datos (PGD) antes de llevar a cabo la investigación. </a:t>
          </a:r>
          <a:r>
            <a:rPr lang="es-VE" i="1" dirty="0">
              <a:latin typeface="Agency FB" panose="020B0503020202020204" pitchFamily="34" charset="0"/>
            </a:rPr>
            <a:t>Económicas CUC</a:t>
          </a:r>
          <a:r>
            <a:rPr lang="es-VE" dirty="0">
              <a:latin typeface="Agency FB" panose="020B0503020202020204" pitchFamily="34" charset="0"/>
            </a:rPr>
            <a:t>:</a:t>
          </a:r>
          <a:endParaRPr lang="en-US" dirty="0">
            <a:latin typeface="Agency FB" panose="020B0503020202020204" pitchFamily="34" charset="0"/>
          </a:endParaRPr>
        </a:p>
      </dgm:t>
    </dgm:pt>
    <dgm:pt modelId="{AF1D3011-2284-43A9-8BC4-43093B2E69A2}" type="parTrans" cxnId="{A6A5FC38-4038-4268-92DF-0552961986B8}">
      <dgm:prSet/>
      <dgm:spPr/>
      <dgm:t>
        <a:bodyPr/>
        <a:lstStyle/>
        <a:p>
          <a:endParaRPr lang="en-US"/>
        </a:p>
      </dgm:t>
    </dgm:pt>
    <dgm:pt modelId="{9936911F-FD08-4484-A238-63BFAD651683}" type="sibTrans" cxnId="{A6A5FC38-4038-4268-92DF-0552961986B8}">
      <dgm:prSet/>
      <dgm:spPr/>
      <dgm:t>
        <a:bodyPr/>
        <a:lstStyle/>
        <a:p>
          <a:endParaRPr lang="en-US"/>
        </a:p>
      </dgm:t>
    </dgm:pt>
    <dgm:pt modelId="{5232E591-AD86-4615-A2E6-214EE8396EFA}">
      <dgm:prSet/>
      <dgm:spPr/>
      <dgm:t>
        <a:bodyPr/>
        <a:lstStyle/>
        <a:p>
          <a:pPr>
            <a:lnSpc>
              <a:spcPct val="100000"/>
            </a:lnSpc>
          </a:pPr>
          <a:r>
            <a:rPr lang="es-VE" dirty="0">
              <a:latin typeface="Agency FB" panose="020B0503020202020204" pitchFamily="34" charset="0"/>
            </a:rPr>
            <a:t>Los autores pueden consultar recursos como el </a:t>
          </a:r>
          <a:r>
            <a:rPr lang="es-VE" dirty="0" err="1">
              <a:latin typeface="Agency FB" panose="020B0503020202020204" pitchFamily="34" charset="0"/>
            </a:rPr>
            <a:t>DMPTool</a:t>
          </a:r>
          <a:r>
            <a:rPr lang="es-VE" dirty="0">
              <a:latin typeface="Agency FB" panose="020B0503020202020204" pitchFamily="34" charset="0"/>
            </a:rPr>
            <a:t>, Data </a:t>
          </a:r>
          <a:r>
            <a:rPr lang="es-VE" dirty="0" err="1">
              <a:latin typeface="Agency FB" panose="020B0503020202020204" pitchFamily="34" charset="0"/>
            </a:rPr>
            <a:t>Stewardship</a:t>
          </a:r>
          <a:r>
            <a:rPr lang="es-VE" dirty="0">
              <a:latin typeface="Agency FB" panose="020B0503020202020204" pitchFamily="34" charset="0"/>
            </a:rPr>
            <a:t> </a:t>
          </a:r>
          <a:r>
            <a:rPr lang="es-VE" dirty="0" err="1">
              <a:latin typeface="Agency FB" panose="020B0503020202020204" pitchFamily="34" charset="0"/>
            </a:rPr>
            <a:t>Wizard</a:t>
          </a:r>
          <a:r>
            <a:rPr lang="es-VE" dirty="0">
              <a:latin typeface="Agency FB" panose="020B0503020202020204" pitchFamily="34" charset="0"/>
            </a:rPr>
            <a:t>, o las políticas de sus financiadores e instituciones para orientación adicional.</a:t>
          </a:r>
          <a:endParaRPr lang="en-US" dirty="0">
            <a:latin typeface="Agency FB" panose="020B0503020202020204" pitchFamily="34" charset="0"/>
          </a:endParaRPr>
        </a:p>
      </dgm:t>
    </dgm:pt>
    <dgm:pt modelId="{98B56285-C62F-496C-A1CB-28CF4CFC1DEB}" type="parTrans" cxnId="{1C66AF42-6402-4345-8770-B18DF108FBF8}">
      <dgm:prSet/>
      <dgm:spPr/>
      <dgm:t>
        <a:bodyPr/>
        <a:lstStyle/>
        <a:p>
          <a:endParaRPr lang="en-US"/>
        </a:p>
      </dgm:t>
    </dgm:pt>
    <dgm:pt modelId="{39020F23-5221-4751-9539-5146075F11C1}" type="sibTrans" cxnId="{1C66AF42-6402-4345-8770-B18DF108FBF8}">
      <dgm:prSet/>
      <dgm:spPr/>
      <dgm:t>
        <a:bodyPr/>
        <a:lstStyle/>
        <a:p>
          <a:endParaRPr lang="en-US"/>
        </a:p>
      </dgm:t>
    </dgm:pt>
    <dgm:pt modelId="{FAED82BC-E83A-45BC-9B8B-0CD843360E1A}">
      <dgm:prSet custT="1"/>
      <dgm:spPr/>
      <dgm:t>
        <a:bodyPr/>
        <a:lstStyle/>
        <a:p>
          <a:pPr>
            <a:lnSpc>
              <a:spcPct val="100000"/>
            </a:lnSpc>
            <a:buFont typeface="Arial" panose="020B0604020202020204" pitchFamily="34" charset="0"/>
            <a:buNone/>
          </a:pPr>
          <a:r>
            <a:rPr lang="es-VE" sz="1400" dirty="0"/>
            <a:t>- Anima a los autores a desarrollar un PGD antes de comenzar la investigación.</a:t>
          </a:r>
          <a:endParaRPr lang="en-US" sz="1400" dirty="0"/>
        </a:p>
      </dgm:t>
    </dgm:pt>
    <dgm:pt modelId="{71766FD6-9043-4366-9E2E-701C242DEE45}" type="parTrans" cxnId="{AB53A789-2BA1-46ED-BB69-AC32D410ABA3}">
      <dgm:prSet/>
      <dgm:spPr/>
      <dgm:t>
        <a:bodyPr/>
        <a:lstStyle/>
        <a:p>
          <a:endParaRPr lang="es-CO"/>
        </a:p>
      </dgm:t>
    </dgm:pt>
    <dgm:pt modelId="{9092E276-1795-4967-A7E7-3236CE6EA51E}" type="sibTrans" cxnId="{AB53A789-2BA1-46ED-BB69-AC32D410ABA3}">
      <dgm:prSet/>
      <dgm:spPr/>
      <dgm:t>
        <a:bodyPr/>
        <a:lstStyle/>
        <a:p>
          <a:endParaRPr lang="es-CO"/>
        </a:p>
      </dgm:t>
    </dgm:pt>
    <dgm:pt modelId="{67A9D1C1-0D6D-4CC3-B7A1-ED37AC14E6E9}">
      <dgm:prSet custT="1"/>
      <dgm:spPr/>
      <dgm:t>
        <a:bodyPr/>
        <a:lstStyle/>
        <a:p>
          <a:pPr>
            <a:lnSpc>
              <a:spcPct val="100000"/>
            </a:lnSpc>
            <a:buFont typeface="Arial" panose="020B0604020202020204" pitchFamily="34" charset="0"/>
            <a:buNone/>
          </a:pPr>
          <a:r>
            <a:rPr lang="es-VE" sz="1400" dirty="0"/>
            <a:t>- Sugiere que los </a:t>
          </a:r>
          <a:r>
            <a:rPr lang="es-VE" sz="1400" dirty="0" err="1"/>
            <a:t>PGDs</a:t>
          </a:r>
          <a:r>
            <a:rPr lang="es-VE" sz="1400" dirty="0"/>
            <a:t> estén disponibles para los editores, revisores y lectores interesados en evaluarlos.</a:t>
          </a:r>
          <a:endParaRPr lang="es-CO" sz="1400" dirty="0"/>
        </a:p>
      </dgm:t>
    </dgm:pt>
    <dgm:pt modelId="{41A8D903-2066-42AC-99DC-760F7319F068}" type="parTrans" cxnId="{7BE4B9A2-CE85-46A4-9682-AED9EDD0D729}">
      <dgm:prSet/>
      <dgm:spPr/>
      <dgm:t>
        <a:bodyPr/>
        <a:lstStyle/>
        <a:p>
          <a:endParaRPr lang="es-CO"/>
        </a:p>
      </dgm:t>
    </dgm:pt>
    <dgm:pt modelId="{A8B66805-5058-4CEF-A000-587FCFBBA4A5}" type="sibTrans" cxnId="{7BE4B9A2-CE85-46A4-9682-AED9EDD0D729}">
      <dgm:prSet/>
      <dgm:spPr/>
      <dgm:t>
        <a:bodyPr/>
        <a:lstStyle/>
        <a:p>
          <a:endParaRPr lang="es-CO"/>
        </a:p>
      </dgm:t>
    </dgm:pt>
    <dgm:pt modelId="{2117D658-AED3-4768-AD7B-DDD97EAD5DA7}" type="pres">
      <dgm:prSet presAssocID="{3A14C9B2-93AC-485D-A812-D2CDBB528F92}" presName="root" presStyleCnt="0">
        <dgm:presLayoutVars>
          <dgm:dir/>
          <dgm:resizeHandles val="exact"/>
        </dgm:presLayoutVars>
      </dgm:prSet>
      <dgm:spPr/>
    </dgm:pt>
    <dgm:pt modelId="{69713FFD-467A-4A9B-9727-861F1AE603FF}" type="pres">
      <dgm:prSet presAssocID="{F3801D68-C4A0-40E8-9424-2E27A15645F0}" presName="compNode" presStyleCnt="0"/>
      <dgm:spPr/>
    </dgm:pt>
    <dgm:pt modelId="{1E061E08-F0B5-477E-8B01-50E991C337FA}" type="pres">
      <dgm:prSet presAssocID="{F3801D68-C4A0-40E8-9424-2E27A15645F0}" presName="bgRect" presStyleLbl="bgShp" presStyleIdx="0" presStyleCnt="2"/>
      <dgm:spPr/>
    </dgm:pt>
    <dgm:pt modelId="{EF4F0083-AB73-4257-B2D7-6841E067F21C}" type="pres">
      <dgm:prSet presAssocID="{F3801D68-C4A0-40E8-9424-2E27A15645F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6DFED055-F625-4AC5-A299-A2676F00F140}" type="pres">
      <dgm:prSet presAssocID="{F3801D68-C4A0-40E8-9424-2E27A15645F0}" presName="spaceRect" presStyleCnt="0"/>
      <dgm:spPr/>
    </dgm:pt>
    <dgm:pt modelId="{25747FD1-E234-4C49-8502-9C51F101738D}" type="pres">
      <dgm:prSet presAssocID="{F3801D68-C4A0-40E8-9424-2E27A15645F0}" presName="parTx" presStyleLbl="revTx" presStyleIdx="0" presStyleCnt="3">
        <dgm:presLayoutVars>
          <dgm:chMax val="0"/>
          <dgm:chPref val="0"/>
        </dgm:presLayoutVars>
      </dgm:prSet>
      <dgm:spPr/>
    </dgm:pt>
    <dgm:pt modelId="{37BEAB34-F082-41D7-83F7-36B239275D8A}" type="pres">
      <dgm:prSet presAssocID="{F3801D68-C4A0-40E8-9424-2E27A15645F0}" presName="desTx" presStyleLbl="revTx" presStyleIdx="1" presStyleCnt="3">
        <dgm:presLayoutVars/>
      </dgm:prSet>
      <dgm:spPr/>
    </dgm:pt>
    <dgm:pt modelId="{D6C7B736-8AB1-4C1F-82CF-C0904B66CE88}" type="pres">
      <dgm:prSet presAssocID="{9936911F-FD08-4484-A238-63BFAD651683}" presName="sibTrans" presStyleCnt="0"/>
      <dgm:spPr/>
    </dgm:pt>
    <dgm:pt modelId="{81095148-0155-4E9A-BE94-6FF804AFCF83}" type="pres">
      <dgm:prSet presAssocID="{5232E591-AD86-4615-A2E6-214EE8396EFA}" presName="compNode" presStyleCnt="0"/>
      <dgm:spPr/>
    </dgm:pt>
    <dgm:pt modelId="{DD3EA2D9-4C89-4F94-BFAA-2F5DACD866C0}" type="pres">
      <dgm:prSet presAssocID="{5232E591-AD86-4615-A2E6-214EE8396EFA}" presName="bgRect" presStyleLbl="bgShp" presStyleIdx="1" presStyleCnt="2"/>
      <dgm:spPr/>
    </dgm:pt>
    <dgm:pt modelId="{4D8FDA4A-C144-48C3-A572-5226C7A6AEAB}" type="pres">
      <dgm:prSet presAssocID="{5232E591-AD86-4615-A2E6-214EE8396E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bros"/>
        </a:ext>
      </dgm:extLst>
    </dgm:pt>
    <dgm:pt modelId="{2CA4FF27-A1EC-4BE7-8932-DF947AD02882}" type="pres">
      <dgm:prSet presAssocID="{5232E591-AD86-4615-A2E6-214EE8396EFA}" presName="spaceRect" presStyleCnt="0"/>
      <dgm:spPr/>
    </dgm:pt>
    <dgm:pt modelId="{6E3D3923-D995-423A-B126-480EB75D3BA8}" type="pres">
      <dgm:prSet presAssocID="{5232E591-AD86-4615-A2E6-214EE8396EFA}" presName="parTx" presStyleLbl="revTx" presStyleIdx="2" presStyleCnt="3">
        <dgm:presLayoutVars>
          <dgm:chMax val="0"/>
          <dgm:chPref val="0"/>
        </dgm:presLayoutVars>
      </dgm:prSet>
      <dgm:spPr/>
    </dgm:pt>
  </dgm:ptLst>
  <dgm:cxnLst>
    <dgm:cxn modelId="{89F05D1C-9CBD-4380-A76B-83B9109F3EE8}" type="presOf" srcId="{3A14C9B2-93AC-485D-A812-D2CDBB528F92}" destId="{2117D658-AED3-4768-AD7B-DDD97EAD5DA7}" srcOrd="0" destOrd="0" presId="urn:microsoft.com/office/officeart/2018/2/layout/IconVerticalSolidList"/>
    <dgm:cxn modelId="{A6A5FC38-4038-4268-92DF-0552961986B8}" srcId="{3A14C9B2-93AC-485D-A812-D2CDBB528F92}" destId="{F3801D68-C4A0-40E8-9424-2E27A15645F0}" srcOrd="0" destOrd="0" parTransId="{AF1D3011-2284-43A9-8BC4-43093B2E69A2}" sibTransId="{9936911F-FD08-4484-A238-63BFAD651683}"/>
    <dgm:cxn modelId="{1C66AF42-6402-4345-8770-B18DF108FBF8}" srcId="{3A14C9B2-93AC-485D-A812-D2CDBB528F92}" destId="{5232E591-AD86-4615-A2E6-214EE8396EFA}" srcOrd="1" destOrd="0" parTransId="{98B56285-C62F-496C-A1CB-28CF4CFC1DEB}" sibTransId="{39020F23-5221-4751-9539-5146075F11C1}"/>
    <dgm:cxn modelId="{A9318445-68EB-4987-A626-5DA621321D85}" type="presOf" srcId="{FAED82BC-E83A-45BC-9B8B-0CD843360E1A}" destId="{37BEAB34-F082-41D7-83F7-36B239275D8A}" srcOrd="0" destOrd="0" presId="urn:microsoft.com/office/officeart/2018/2/layout/IconVerticalSolidList"/>
    <dgm:cxn modelId="{AB53A789-2BA1-46ED-BB69-AC32D410ABA3}" srcId="{F3801D68-C4A0-40E8-9424-2E27A15645F0}" destId="{FAED82BC-E83A-45BC-9B8B-0CD843360E1A}" srcOrd="0" destOrd="0" parTransId="{71766FD6-9043-4366-9E2E-701C242DEE45}" sibTransId="{9092E276-1795-4967-A7E7-3236CE6EA51E}"/>
    <dgm:cxn modelId="{DA0F3893-1E64-4F3F-BF11-4721DB9A0AB8}" type="presOf" srcId="{F3801D68-C4A0-40E8-9424-2E27A15645F0}" destId="{25747FD1-E234-4C49-8502-9C51F101738D}" srcOrd="0" destOrd="0" presId="urn:microsoft.com/office/officeart/2018/2/layout/IconVerticalSolidList"/>
    <dgm:cxn modelId="{7BE4B9A2-CE85-46A4-9682-AED9EDD0D729}" srcId="{F3801D68-C4A0-40E8-9424-2E27A15645F0}" destId="{67A9D1C1-0D6D-4CC3-B7A1-ED37AC14E6E9}" srcOrd="1" destOrd="0" parTransId="{41A8D903-2066-42AC-99DC-760F7319F068}" sibTransId="{A8B66805-5058-4CEF-A000-587FCFBBA4A5}"/>
    <dgm:cxn modelId="{20D7FFA5-76D4-49DA-8668-AD870BDB3C74}" type="presOf" srcId="{67A9D1C1-0D6D-4CC3-B7A1-ED37AC14E6E9}" destId="{37BEAB34-F082-41D7-83F7-36B239275D8A}" srcOrd="0" destOrd="1" presId="urn:microsoft.com/office/officeart/2018/2/layout/IconVerticalSolidList"/>
    <dgm:cxn modelId="{38A182E1-FB3C-4EB3-9B15-308E97812A47}" type="presOf" srcId="{5232E591-AD86-4615-A2E6-214EE8396EFA}" destId="{6E3D3923-D995-423A-B126-480EB75D3BA8}" srcOrd="0" destOrd="0" presId="urn:microsoft.com/office/officeart/2018/2/layout/IconVerticalSolidList"/>
    <dgm:cxn modelId="{E0A492B9-6833-4D5C-AA54-20B16BDD8800}" type="presParOf" srcId="{2117D658-AED3-4768-AD7B-DDD97EAD5DA7}" destId="{69713FFD-467A-4A9B-9727-861F1AE603FF}" srcOrd="0" destOrd="0" presId="urn:microsoft.com/office/officeart/2018/2/layout/IconVerticalSolidList"/>
    <dgm:cxn modelId="{06953D85-CEBB-4EC4-9FCD-1C571A8D448C}" type="presParOf" srcId="{69713FFD-467A-4A9B-9727-861F1AE603FF}" destId="{1E061E08-F0B5-477E-8B01-50E991C337FA}" srcOrd="0" destOrd="0" presId="urn:microsoft.com/office/officeart/2018/2/layout/IconVerticalSolidList"/>
    <dgm:cxn modelId="{635FAD57-601C-4EF2-92D1-205C6376915A}" type="presParOf" srcId="{69713FFD-467A-4A9B-9727-861F1AE603FF}" destId="{EF4F0083-AB73-4257-B2D7-6841E067F21C}" srcOrd="1" destOrd="0" presId="urn:microsoft.com/office/officeart/2018/2/layout/IconVerticalSolidList"/>
    <dgm:cxn modelId="{105F5FC7-3A94-4B5B-B8B1-7A7CFE71B243}" type="presParOf" srcId="{69713FFD-467A-4A9B-9727-861F1AE603FF}" destId="{6DFED055-F625-4AC5-A299-A2676F00F140}" srcOrd="2" destOrd="0" presId="urn:microsoft.com/office/officeart/2018/2/layout/IconVerticalSolidList"/>
    <dgm:cxn modelId="{C8F0E49B-37BE-410D-9674-A88A404E2169}" type="presParOf" srcId="{69713FFD-467A-4A9B-9727-861F1AE603FF}" destId="{25747FD1-E234-4C49-8502-9C51F101738D}" srcOrd="3" destOrd="0" presId="urn:microsoft.com/office/officeart/2018/2/layout/IconVerticalSolidList"/>
    <dgm:cxn modelId="{CF93E25C-79A6-4D52-B4C1-F68A94DDEF93}" type="presParOf" srcId="{69713FFD-467A-4A9B-9727-861F1AE603FF}" destId="{37BEAB34-F082-41D7-83F7-36B239275D8A}" srcOrd="4" destOrd="0" presId="urn:microsoft.com/office/officeart/2018/2/layout/IconVerticalSolidList"/>
    <dgm:cxn modelId="{76C4E112-9CC8-4395-8525-6D570F719C0A}" type="presParOf" srcId="{2117D658-AED3-4768-AD7B-DDD97EAD5DA7}" destId="{D6C7B736-8AB1-4C1F-82CF-C0904B66CE88}" srcOrd="1" destOrd="0" presId="urn:microsoft.com/office/officeart/2018/2/layout/IconVerticalSolidList"/>
    <dgm:cxn modelId="{B2BA1033-DF6D-4AEE-ADBB-4BE80BE1F351}" type="presParOf" srcId="{2117D658-AED3-4768-AD7B-DDD97EAD5DA7}" destId="{81095148-0155-4E9A-BE94-6FF804AFCF83}" srcOrd="2" destOrd="0" presId="urn:microsoft.com/office/officeart/2018/2/layout/IconVerticalSolidList"/>
    <dgm:cxn modelId="{709B2645-0F92-4F85-AB72-D3999F8302A8}" type="presParOf" srcId="{81095148-0155-4E9A-BE94-6FF804AFCF83}" destId="{DD3EA2D9-4C89-4F94-BFAA-2F5DACD866C0}" srcOrd="0" destOrd="0" presId="urn:microsoft.com/office/officeart/2018/2/layout/IconVerticalSolidList"/>
    <dgm:cxn modelId="{E699E32E-522D-46E2-ABF5-4F633647701A}" type="presParOf" srcId="{81095148-0155-4E9A-BE94-6FF804AFCF83}" destId="{4D8FDA4A-C144-48C3-A572-5226C7A6AEAB}" srcOrd="1" destOrd="0" presId="urn:microsoft.com/office/officeart/2018/2/layout/IconVerticalSolidList"/>
    <dgm:cxn modelId="{FF0972DE-1F39-4702-A474-D67CEE345EFB}" type="presParOf" srcId="{81095148-0155-4E9A-BE94-6FF804AFCF83}" destId="{2CA4FF27-A1EC-4BE7-8932-DF947AD02882}" srcOrd="2" destOrd="0" presId="urn:microsoft.com/office/officeart/2018/2/layout/IconVerticalSolidList"/>
    <dgm:cxn modelId="{2D0CDEDA-B0E2-49FF-B376-9C4501586DD1}" type="presParOf" srcId="{81095148-0155-4E9A-BE94-6FF804AFCF83}" destId="{6E3D3923-D995-423A-B126-480EB75D3BA8}" srcOrd="3" destOrd="0" presId="urn:microsoft.com/office/officeart/2018/2/layout/IconVerticalSoli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DDD1F7-2F44-42B8-8843-4E07E7C85879}" type="doc">
      <dgm:prSet loTypeId="urn:microsoft.com/office/officeart/2018/5/layout/CenteredIconLabelDescriptionList" loCatId="icon" qsTypeId="urn:microsoft.com/office/officeart/2005/8/quickstyle/simple1" qsCatId="simple" csTypeId="urn:microsoft.com/office/officeart/2005/8/colors/accent2_3" csCatId="accent2" phldr="1"/>
      <dgm:spPr/>
      <dgm:t>
        <a:bodyPr/>
        <a:lstStyle/>
        <a:p>
          <a:endParaRPr lang="en-US"/>
        </a:p>
      </dgm:t>
    </dgm:pt>
    <dgm:pt modelId="{89CD0492-8D89-41B9-B048-43AAFC8F222A}">
      <dgm:prSet custT="1"/>
      <dgm:spPr/>
      <dgm:t>
        <a:bodyPr/>
        <a:lstStyle/>
        <a:p>
          <a:pPr>
            <a:lnSpc>
              <a:spcPct val="100000"/>
            </a:lnSpc>
            <a:defRPr b="1"/>
          </a:pPr>
          <a:r>
            <a:rPr lang="es-VE" sz="1400" dirty="0">
              <a:latin typeface="Agency FB" panose="020B0503020202020204" pitchFamily="34" charset="0"/>
            </a:rPr>
            <a:t>Datos de Terceros</a:t>
          </a:r>
          <a:endParaRPr lang="en-US" sz="1400" dirty="0">
            <a:latin typeface="Agency FB" panose="020B0503020202020204" pitchFamily="34" charset="0"/>
          </a:endParaRPr>
        </a:p>
      </dgm:t>
    </dgm:pt>
    <dgm:pt modelId="{FDB690BC-DB33-4578-913E-FFD9569295E5}" type="parTrans" cxnId="{942040ED-F2D6-4B47-A459-6880B82F8FD9}">
      <dgm:prSet/>
      <dgm:spPr/>
      <dgm:t>
        <a:bodyPr/>
        <a:lstStyle/>
        <a:p>
          <a:endParaRPr lang="en-US" sz="1600">
            <a:latin typeface="Agency FB" panose="020B0503020202020204" pitchFamily="34" charset="0"/>
          </a:endParaRPr>
        </a:p>
      </dgm:t>
    </dgm:pt>
    <dgm:pt modelId="{62471AAF-28FB-4926-86B2-62220B603C61}" type="sibTrans" cxnId="{942040ED-F2D6-4B47-A459-6880B82F8FD9}">
      <dgm:prSet/>
      <dgm:spPr/>
      <dgm:t>
        <a:bodyPr/>
        <a:lstStyle/>
        <a:p>
          <a:endParaRPr lang="en-US" sz="1600">
            <a:latin typeface="Agency FB" panose="020B0503020202020204" pitchFamily="34" charset="0"/>
          </a:endParaRPr>
        </a:p>
      </dgm:t>
    </dgm:pt>
    <dgm:pt modelId="{4DAC6633-C01A-4F16-B6C9-CBAD6CBFFF84}">
      <dgm:prSet custT="1"/>
      <dgm:spPr/>
      <dgm:t>
        <a:bodyPr/>
        <a:lstStyle/>
        <a:p>
          <a:pPr>
            <a:lnSpc>
              <a:spcPct val="100000"/>
            </a:lnSpc>
          </a:pPr>
          <a:r>
            <a:rPr lang="es-VE" sz="1200">
              <a:latin typeface="Agency FB" panose="020B0503020202020204" pitchFamily="34" charset="0"/>
            </a:rPr>
            <a:t>Cuando se utilicen datos de terceros, los autores deben:</a:t>
          </a:r>
          <a:endParaRPr lang="en-US" sz="1200">
            <a:latin typeface="Agency FB" panose="020B0503020202020204" pitchFamily="34" charset="0"/>
          </a:endParaRPr>
        </a:p>
      </dgm:t>
    </dgm:pt>
    <dgm:pt modelId="{69AC4887-872B-4639-BCEF-16C8C55C5643}" type="parTrans" cxnId="{46B3A029-FD1E-4DD6-B0AF-1D815D4FA661}">
      <dgm:prSet/>
      <dgm:spPr/>
      <dgm:t>
        <a:bodyPr/>
        <a:lstStyle/>
        <a:p>
          <a:endParaRPr lang="en-US" sz="1600">
            <a:latin typeface="Agency FB" panose="020B0503020202020204" pitchFamily="34" charset="0"/>
          </a:endParaRPr>
        </a:p>
      </dgm:t>
    </dgm:pt>
    <dgm:pt modelId="{98FFC23E-A8BE-484C-8F1E-D39DFD813FAE}" type="sibTrans" cxnId="{46B3A029-FD1E-4DD6-B0AF-1D815D4FA661}">
      <dgm:prSet/>
      <dgm:spPr/>
      <dgm:t>
        <a:bodyPr/>
        <a:lstStyle/>
        <a:p>
          <a:endParaRPr lang="en-US" sz="1600">
            <a:latin typeface="Agency FB" panose="020B0503020202020204" pitchFamily="34" charset="0"/>
          </a:endParaRPr>
        </a:p>
      </dgm:t>
    </dgm:pt>
    <dgm:pt modelId="{E4C55707-B631-4FFB-956E-6693EB9340BC}">
      <dgm:prSet custT="1"/>
      <dgm:spPr/>
      <dgm:t>
        <a:bodyPr/>
        <a:lstStyle/>
        <a:p>
          <a:r>
            <a:rPr lang="es-VE" sz="1200">
              <a:latin typeface="Agency FB" panose="020B0503020202020204" pitchFamily="34" charset="0"/>
            </a:rPr>
            <a:t>Describir el conjunto de datos y la fuente externa.</a:t>
          </a:r>
          <a:endParaRPr lang="en-US" sz="1200">
            <a:latin typeface="Agency FB" panose="020B0503020202020204" pitchFamily="34" charset="0"/>
          </a:endParaRPr>
        </a:p>
      </dgm:t>
    </dgm:pt>
    <dgm:pt modelId="{2D17D1EE-99BE-4A64-910F-147B0ABB7D5E}" type="parTrans" cxnId="{DAE5F2A6-3AF4-4D22-9233-3027C7AE6E2B}">
      <dgm:prSet/>
      <dgm:spPr/>
      <dgm:t>
        <a:bodyPr/>
        <a:lstStyle/>
        <a:p>
          <a:endParaRPr lang="en-US" sz="1600">
            <a:latin typeface="Agency FB" panose="020B0503020202020204" pitchFamily="34" charset="0"/>
          </a:endParaRPr>
        </a:p>
      </dgm:t>
    </dgm:pt>
    <dgm:pt modelId="{20F27AEB-CC58-4126-892B-3C62F094D9F3}" type="sibTrans" cxnId="{DAE5F2A6-3AF4-4D22-9233-3027C7AE6E2B}">
      <dgm:prSet/>
      <dgm:spPr/>
      <dgm:t>
        <a:bodyPr/>
        <a:lstStyle/>
        <a:p>
          <a:endParaRPr lang="en-US" sz="1600">
            <a:latin typeface="Agency FB" panose="020B0503020202020204" pitchFamily="34" charset="0"/>
          </a:endParaRPr>
        </a:p>
      </dgm:t>
    </dgm:pt>
    <dgm:pt modelId="{2A47C283-A117-4CD9-B676-3490D3FE668C}">
      <dgm:prSet custT="1"/>
      <dgm:spPr/>
      <dgm:t>
        <a:bodyPr/>
        <a:lstStyle/>
        <a:p>
          <a:r>
            <a:rPr lang="es-VE" sz="1200" dirty="0">
              <a:latin typeface="Agency FB" panose="020B0503020202020204" pitchFamily="34" charset="0"/>
            </a:rPr>
            <a:t>Incluir permisos de uso si se requieren.</a:t>
          </a:r>
          <a:endParaRPr lang="en-US" sz="1200" dirty="0">
            <a:latin typeface="Agency FB" panose="020B0503020202020204" pitchFamily="34" charset="0"/>
          </a:endParaRPr>
        </a:p>
      </dgm:t>
    </dgm:pt>
    <dgm:pt modelId="{099434D0-9994-4B13-8B05-A90BE877D82F}" type="parTrans" cxnId="{94D484BA-3AB8-421E-ABCA-92E9B0D99496}">
      <dgm:prSet/>
      <dgm:spPr/>
      <dgm:t>
        <a:bodyPr/>
        <a:lstStyle/>
        <a:p>
          <a:endParaRPr lang="en-US" sz="1600">
            <a:latin typeface="Agency FB" panose="020B0503020202020204" pitchFamily="34" charset="0"/>
          </a:endParaRPr>
        </a:p>
      </dgm:t>
    </dgm:pt>
    <dgm:pt modelId="{D41474C2-D441-4BE3-A198-7EAA5EB7B3BB}" type="sibTrans" cxnId="{94D484BA-3AB8-421E-ABCA-92E9B0D99496}">
      <dgm:prSet/>
      <dgm:spPr/>
      <dgm:t>
        <a:bodyPr/>
        <a:lstStyle/>
        <a:p>
          <a:endParaRPr lang="en-US" sz="1600">
            <a:latin typeface="Agency FB" panose="020B0503020202020204" pitchFamily="34" charset="0"/>
          </a:endParaRPr>
        </a:p>
      </dgm:t>
    </dgm:pt>
    <dgm:pt modelId="{4DA713E6-E23F-4215-B66F-ACD34BE41D7F}">
      <dgm:prSet custT="1"/>
      <dgm:spPr/>
      <dgm:t>
        <a:bodyPr/>
        <a:lstStyle/>
        <a:p>
          <a:r>
            <a:rPr lang="es-VE" sz="1200">
              <a:latin typeface="Agency FB" panose="020B0503020202020204" pitchFamily="34" charset="0"/>
            </a:rPr>
            <a:t>Proporcionar información de contacto para obtener acceso a esos datos.</a:t>
          </a:r>
          <a:endParaRPr lang="en-US" sz="1200">
            <a:latin typeface="Agency FB" panose="020B0503020202020204" pitchFamily="34" charset="0"/>
          </a:endParaRPr>
        </a:p>
      </dgm:t>
    </dgm:pt>
    <dgm:pt modelId="{080E3293-D3AE-4BE3-895E-9427D923D16B}" type="parTrans" cxnId="{CE0C3301-39E3-474F-94D7-B19A3E213ADB}">
      <dgm:prSet/>
      <dgm:spPr/>
      <dgm:t>
        <a:bodyPr/>
        <a:lstStyle/>
        <a:p>
          <a:endParaRPr lang="en-US" sz="1600">
            <a:latin typeface="Agency FB" panose="020B0503020202020204" pitchFamily="34" charset="0"/>
          </a:endParaRPr>
        </a:p>
      </dgm:t>
    </dgm:pt>
    <dgm:pt modelId="{0CB05576-30D6-46D7-9902-A28B985B69EB}" type="sibTrans" cxnId="{CE0C3301-39E3-474F-94D7-B19A3E213ADB}">
      <dgm:prSet/>
      <dgm:spPr/>
      <dgm:t>
        <a:bodyPr/>
        <a:lstStyle/>
        <a:p>
          <a:endParaRPr lang="en-US" sz="1600">
            <a:latin typeface="Agency FB" panose="020B0503020202020204" pitchFamily="34" charset="0"/>
          </a:endParaRPr>
        </a:p>
      </dgm:t>
    </dgm:pt>
    <dgm:pt modelId="{07F5232D-0006-40AF-A99E-6B11B8934104}">
      <dgm:prSet custT="1"/>
      <dgm:spPr/>
      <dgm:t>
        <a:bodyPr/>
        <a:lstStyle/>
        <a:p>
          <a:pPr>
            <a:lnSpc>
              <a:spcPct val="100000"/>
            </a:lnSpc>
            <a:defRPr b="1"/>
          </a:pPr>
          <a:r>
            <a:rPr lang="es-VE" sz="1400">
              <a:latin typeface="Agency FB" panose="020B0503020202020204" pitchFamily="34" charset="0"/>
            </a:rPr>
            <a:t>Datos de Participantes en Investigaciones con Seres Humanos</a:t>
          </a:r>
          <a:endParaRPr lang="en-US" sz="1400">
            <a:latin typeface="Agency FB" panose="020B0503020202020204" pitchFamily="34" charset="0"/>
          </a:endParaRPr>
        </a:p>
      </dgm:t>
    </dgm:pt>
    <dgm:pt modelId="{000CEE1D-62BE-4B0D-8F9C-148B3A251364}" type="parTrans" cxnId="{CB2B9F94-AC43-4AB5-B890-05BC77E246A2}">
      <dgm:prSet/>
      <dgm:spPr/>
      <dgm:t>
        <a:bodyPr/>
        <a:lstStyle/>
        <a:p>
          <a:endParaRPr lang="en-US" sz="1600">
            <a:latin typeface="Agency FB" panose="020B0503020202020204" pitchFamily="34" charset="0"/>
          </a:endParaRPr>
        </a:p>
      </dgm:t>
    </dgm:pt>
    <dgm:pt modelId="{7D102CE1-E93F-4B40-99DC-09063FC6F96A}" type="sibTrans" cxnId="{CB2B9F94-AC43-4AB5-B890-05BC77E246A2}">
      <dgm:prSet/>
      <dgm:spPr/>
      <dgm:t>
        <a:bodyPr/>
        <a:lstStyle/>
        <a:p>
          <a:endParaRPr lang="en-US" sz="1600">
            <a:latin typeface="Agency FB" panose="020B0503020202020204" pitchFamily="34" charset="0"/>
          </a:endParaRPr>
        </a:p>
      </dgm:t>
    </dgm:pt>
    <dgm:pt modelId="{6055FBF9-E8B2-4678-842F-356B7B75487F}">
      <dgm:prSet custT="1"/>
      <dgm:spPr/>
      <dgm:t>
        <a:bodyPr/>
        <a:lstStyle/>
        <a:p>
          <a:pPr>
            <a:lnSpc>
              <a:spcPct val="100000"/>
            </a:lnSpc>
          </a:pPr>
          <a:r>
            <a:rPr lang="es-VE" sz="1200">
              <a:latin typeface="Agency FB" panose="020B0503020202020204" pitchFamily="34" charset="0"/>
            </a:rPr>
            <a:t>Para estudios con datos sensibles, como investigaciones en humanos:</a:t>
          </a:r>
          <a:endParaRPr lang="en-US" sz="1200">
            <a:latin typeface="Agency FB" panose="020B0503020202020204" pitchFamily="34" charset="0"/>
          </a:endParaRPr>
        </a:p>
      </dgm:t>
    </dgm:pt>
    <dgm:pt modelId="{F0A34706-4AC1-4315-A3DF-D2CE33F77A93}" type="parTrans" cxnId="{324152A5-3148-4F58-96AB-62D795BDC43B}">
      <dgm:prSet/>
      <dgm:spPr/>
      <dgm:t>
        <a:bodyPr/>
        <a:lstStyle/>
        <a:p>
          <a:endParaRPr lang="en-US" sz="1600">
            <a:latin typeface="Agency FB" panose="020B0503020202020204" pitchFamily="34" charset="0"/>
          </a:endParaRPr>
        </a:p>
      </dgm:t>
    </dgm:pt>
    <dgm:pt modelId="{5EFD1FBE-B946-4519-A1D3-DE71EB07D83D}" type="sibTrans" cxnId="{324152A5-3148-4F58-96AB-62D795BDC43B}">
      <dgm:prSet/>
      <dgm:spPr/>
      <dgm:t>
        <a:bodyPr/>
        <a:lstStyle/>
        <a:p>
          <a:endParaRPr lang="en-US" sz="1600">
            <a:latin typeface="Agency FB" panose="020B0503020202020204" pitchFamily="34" charset="0"/>
          </a:endParaRPr>
        </a:p>
      </dgm:t>
    </dgm:pt>
    <dgm:pt modelId="{BD3BC02F-41CA-445F-BEEB-03D407328CA0}">
      <dgm:prSet custT="1"/>
      <dgm:spPr/>
      <dgm:t>
        <a:bodyPr/>
        <a:lstStyle/>
        <a:p>
          <a:r>
            <a:rPr lang="es-VE" sz="1200">
              <a:latin typeface="Agency FB" panose="020B0503020202020204" pitchFamily="34" charset="0"/>
            </a:rPr>
            <a:t>Se anima a los autores a compartir datos anonimizados o encriptados.</a:t>
          </a:r>
          <a:endParaRPr lang="en-US" sz="1200">
            <a:latin typeface="Agency FB" panose="020B0503020202020204" pitchFamily="34" charset="0"/>
          </a:endParaRPr>
        </a:p>
      </dgm:t>
    </dgm:pt>
    <dgm:pt modelId="{8CC06276-E850-4A95-A38C-9F1283AF6110}" type="parTrans" cxnId="{A2B91583-7F57-4A90-9FD8-56D095139E2A}">
      <dgm:prSet/>
      <dgm:spPr/>
      <dgm:t>
        <a:bodyPr/>
        <a:lstStyle/>
        <a:p>
          <a:endParaRPr lang="en-US" sz="1600">
            <a:latin typeface="Agency FB" panose="020B0503020202020204" pitchFamily="34" charset="0"/>
          </a:endParaRPr>
        </a:p>
      </dgm:t>
    </dgm:pt>
    <dgm:pt modelId="{C8AB4B42-ECED-47A9-922D-440FF8C66419}" type="sibTrans" cxnId="{A2B91583-7F57-4A90-9FD8-56D095139E2A}">
      <dgm:prSet/>
      <dgm:spPr/>
      <dgm:t>
        <a:bodyPr/>
        <a:lstStyle/>
        <a:p>
          <a:endParaRPr lang="en-US" sz="1600">
            <a:latin typeface="Agency FB" panose="020B0503020202020204" pitchFamily="34" charset="0"/>
          </a:endParaRPr>
        </a:p>
      </dgm:t>
    </dgm:pt>
    <dgm:pt modelId="{8EB9F441-9E8F-42B5-A8CB-F9285AEEC249}">
      <dgm:prSet custT="1"/>
      <dgm:spPr/>
      <dgm:t>
        <a:bodyPr/>
        <a:lstStyle/>
        <a:p>
          <a:r>
            <a:rPr lang="es-VE" sz="1200">
              <a:latin typeface="Agency FB" panose="020B0503020202020204" pitchFamily="34" charset="0"/>
            </a:rPr>
            <a:t>Si los datos no pueden ser compartidos públicamente, deben ofrecerse bajo solicitud y proporcionar información de contacto para obtener acceso.</a:t>
          </a:r>
          <a:endParaRPr lang="en-US" sz="1200">
            <a:latin typeface="Agency FB" panose="020B0503020202020204" pitchFamily="34" charset="0"/>
          </a:endParaRPr>
        </a:p>
      </dgm:t>
    </dgm:pt>
    <dgm:pt modelId="{CAAF5EBD-2F1B-4010-91A8-8E84EBA2B15A}" type="parTrans" cxnId="{56A5D878-98A5-419D-BEB7-7F8ED314F569}">
      <dgm:prSet/>
      <dgm:spPr/>
      <dgm:t>
        <a:bodyPr/>
        <a:lstStyle/>
        <a:p>
          <a:endParaRPr lang="en-US" sz="1600">
            <a:latin typeface="Agency FB" panose="020B0503020202020204" pitchFamily="34" charset="0"/>
          </a:endParaRPr>
        </a:p>
      </dgm:t>
    </dgm:pt>
    <dgm:pt modelId="{4B6A9127-2523-48D3-8038-2328C1DD48CD}" type="sibTrans" cxnId="{56A5D878-98A5-419D-BEB7-7F8ED314F569}">
      <dgm:prSet/>
      <dgm:spPr/>
      <dgm:t>
        <a:bodyPr/>
        <a:lstStyle/>
        <a:p>
          <a:endParaRPr lang="en-US" sz="1600">
            <a:latin typeface="Agency FB" panose="020B0503020202020204" pitchFamily="34" charset="0"/>
          </a:endParaRPr>
        </a:p>
      </dgm:t>
    </dgm:pt>
    <dgm:pt modelId="{C1D2AB8D-13A5-4F84-B2F7-18FD69D65863}">
      <dgm:prSet custT="1"/>
      <dgm:spPr/>
      <dgm:t>
        <a:bodyPr/>
        <a:lstStyle/>
        <a:p>
          <a:r>
            <a:rPr lang="es-VE" sz="1200">
              <a:latin typeface="Agency FB" panose="020B0503020202020204" pitchFamily="34" charset="0"/>
            </a:rPr>
            <a:t>Es necesario consultar con un comité ético para asegurarse de que el intercambio de datos cumpla con las normativas y el consentimiento informado.</a:t>
          </a:r>
          <a:endParaRPr lang="en-US" sz="1200">
            <a:latin typeface="Agency FB" panose="020B0503020202020204" pitchFamily="34" charset="0"/>
          </a:endParaRPr>
        </a:p>
      </dgm:t>
    </dgm:pt>
    <dgm:pt modelId="{2770D777-1484-44E2-9FFC-F5C84D5CB9F9}" type="parTrans" cxnId="{5651C42C-0D54-4A3B-9512-A48EC0E18BBA}">
      <dgm:prSet/>
      <dgm:spPr/>
      <dgm:t>
        <a:bodyPr/>
        <a:lstStyle/>
        <a:p>
          <a:endParaRPr lang="en-US" sz="1600">
            <a:latin typeface="Agency FB" panose="020B0503020202020204" pitchFamily="34" charset="0"/>
          </a:endParaRPr>
        </a:p>
      </dgm:t>
    </dgm:pt>
    <dgm:pt modelId="{9715A8F9-4F8E-4758-A790-07F9C97FF2E8}" type="sibTrans" cxnId="{5651C42C-0D54-4A3B-9512-A48EC0E18BBA}">
      <dgm:prSet/>
      <dgm:spPr/>
      <dgm:t>
        <a:bodyPr/>
        <a:lstStyle/>
        <a:p>
          <a:endParaRPr lang="en-US" sz="1600">
            <a:latin typeface="Agency FB" panose="020B0503020202020204" pitchFamily="34" charset="0"/>
          </a:endParaRPr>
        </a:p>
      </dgm:t>
    </dgm:pt>
    <dgm:pt modelId="{8BA89D22-7647-4E1C-A2EC-B79E366ADC4D}">
      <dgm:prSet custT="1"/>
      <dgm:spPr/>
      <dgm:t>
        <a:bodyPr/>
        <a:lstStyle/>
        <a:p>
          <a:pPr>
            <a:lnSpc>
              <a:spcPct val="100000"/>
            </a:lnSpc>
            <a:defRPr b="1"/>
          </a:pPr>
          <a:r>
            <a:rPr lang="es-VE" sz="1400" dirty="0">
              <a:latin typeface="Agency FB" panose="020B0503020202020204" pitchFamily="34" charset="0"/>
            </a:rPr>
            <a:t>Directrices Generales para Datos de Participantes Humanos</a:t>
          </a:r>
          <a:endParaRPr lang="en-US" sz="1400" dirty="0">
            <a:latin typeface="Agency FB" panose="020B0503020202020204" pitchFamily="34" charset="0"/>
          </a:endParaRPr>
        </a:p>
      </dgm:t>
    </dgm:pt>
    <dgm:pt modelId="{7521D61D-B323-4B84-936E-8B0799B3345F}" type="parTrans" cxnId="{2F9A0452-DC7E-434F-80AC-B0195240C4FB}">
      <dgm:prSet/>
      <dgm:spPr/>
      <dgm:t>
        <a:bodyPr/>
        <a:lstStyle/>
        <a:p>
          <a:endParaRPr lang="en-US" sz="1600">
            <a:latin typeface="Agency FB" panose="020B0503020202020204" pitchFamily="34" charset="0"/>
          </a:endParaRPr>
        </a:p>
      </dgm:t>
    </dgm:pt>
    <dgm:pt modelId="{BF56DAC5-90AE-4331-A55C-47C628546DF0}" type="sibTrans" cxnId="{2F9A0452-DC7E-434F-80AC-B0195240C4FB}">
      <dgm:prSet/>
      <dgm:spPr/>
      <dgm:t>
        <a:bodyPr/>
        <a:lstStyle/>
        <a:p>
          <a:endParaRPr lang="en-US" sz="1600">
            <a:latin typeface="Agency FB" panose="020B0503020202020204" pitchFamily="34" charset="0"/>
          </a:endParaRPr>
        </a:p>
      </dgm:t>
    </dgm:pt>
    <dgm:pt modelId="{7089E94B-533F-4BC2-A9BD-A2BFDDF61C4D}">
      <dgm:prSet custT="1"/>
      <dgm:spPr/>
      <dgm:t>
        <a:bodyPr/>
        <a:lstStyle/>
        <a:p>
          <a:pPr>
            <a:lnSpc>
              <a:spcPct val="100000"/>
            </a:lnSpc>
          </a:pPr>
          <a:r>
            <a:rPr lang="es-VE" sz="1200" dirty="0">
              <a:latin typeface="Agency FB" panose="020B0503020202020204" pitchFamily="34" charset="0"/>
            </a:rPr>
            <a:t>Los datos de identificación personal nunca deben ser compartidos públicamente (por ejemplo, nombre, dirección, fecha de nacimiento).</a:t>
          </a:r>
          <a:endParaRPr lang="en-US" sz="1200" dirty="0">
            <a:latin typeface="Agency FB" panose="020B0503020202020204" pitchFamily="34" charset="0"/>
          </a:endParaRPr>
        </a:p>
      </dgm:t>
    </dgm:pt>
    <dgm:pt modelId="{FA28C4ED-CB3E-4136-873A-AD718756F0AC}" type="parTrans" cxnId="{E2D329EC-BA82-4845-B75E-0F24154C8C90}">
      <dgm:prSet/>
      <dgm:spPr/>
      <dgm:t>
        <a:bodyPr/>
        <a:lstStyle/>
        <a:p>
          <a:endParaRPr lang="en-US" sz="1600">
            <a:latin typeface="Agency FB" panose="020B0503020202020204" pitchFamily="34" charset="0"/>
          </a:endParaRPr>
        </a:p>
      </dgm:t>
    </dgm:pt>
    <dgm:pt modelId="{01FF1B24-17EC-4A50-A69A-A22FD1EC0069}" type="sibTrans" cxnId="{E2D329EC-BA82-4845-B75E-0F24154C8C90}">
      <dgm:prSet/>
      <dgm:spPr/>
      <dgm:t>
        <a:bodyPr/>
        <a:lstStyle/>
        <a:p>
          <a:endParaRPr lang="en-US" sz="1600">
            <a:latin typeface="Agency FB" panose="020B0503020202020204" pitchFamily="34" charset="0"/>
          </a:endParaRPr>
        </a:p>
      </dgm:t>
    </dgm:pt>
    <dgm:pt modelId="{DCCFACA9-655C-44F8-8ED6-92EA52264750}">
      <dgm:prSet custT="1"/>
      <dgm:spPr/>
      <dgm:t>
        <a:bodyPr/>
        <a:lstStyle/>
        <a:p>
          <a:pPr>
            <a:lnSpc>
              <a:spcPct val="100000"/>
            </a:lnSpc>
          </a:pPr>
          <a:r>
            <a:rPr lang="es-VE" sz="1200">
              <a:latin typeface="Agency FB" panose="020B0503020202020204" pitchFamily="34" charset="0"/>
            </a:rPr>
            <a:t>Los datos no identificativos también pueden ser inapropiados si pueden combinarse para identificar a los participantes (por ejemplo, sexo, etnia, ubicación).</a:t>
          </a:r>
          <a:endParaRPr lang="en-US" sz="1200">
            <a:latin typeface="Agency FB" panose="020B0503020202020204" pitchFamily="34" charset="0"/>
          </a:endParaRPr>
        </a:p>
      </dgm:t>
    </dgm:pt>
    <dgm:pt modelId="{586AF3DB-12AA-474F-94B7-8B425F28A63A}" type="parTrans" cxnId="{B1E20A8E-20EF-4B33-9F16-9E53C5E67EDA}">
      <dgm:prSet/>
      <dgm:spPr/>
      <dgm:t>
        <a:bodyPr/>
        <a:lstStyle/>
        <a:p>
          <a:endParaRPr lang="en-US" sz="1600">
            <a:latin typeface="Agency FB" panose="020B0503020202020204" pitchFamily="34" charset="0"/>
          </a:endParaRPr>
        </a:p>
      </dgm:t>
    </dgm:pt>
    <dgm:pt modelId="{C043C376-7310-4224-9D8A-37EE39A7A2C2}" type="sibTrans" cxnId="{B1E20A8E-20EF-4B33-9F16-9E53C5E67EDA}">
      <dgm:prSet/>
      <dgm:spPr/>
      <dgm:t>
        <a:bodyPr/>
        <a:lstStyle/>
        <a:p>
          <a:endParaRPr lang="en-US" sz="1600">
            <a:latin typeface="Agency FB" panose="020B0503020202020204" pitchFamily="34" charset="0"/>
          </a:endParaRPr>
        </a:p>
      </dgm:t>
    </dgm:pt>
    <dgm:pt modelId="{9B84F587-2D3E-469E-B676-DBBA7424A4AA}">
      <dgm:prSet custT="1"/>
      <dgm:spPr/>
      <dgm:t>
        <a:bodyPr/>
        <a:lstStyle/>
        <a:p>
          <a:pPr>
            <a:lnSpc>
              <a:spcPct val="100000"/>
            </a:lnSpc>
            <a:defRPr b="1"/>
          </a:pPr>
          <a:r>
            <a:rPr lang="es-VE" sz="1400" dirty="0">
              <a:latin typeface="Agency FB" panose="020B0503020202020204" pitchFamily="34" charset="0"/>
            </a:rPr>
            <a:t>Directrices para Datos Cualitativos</a:t>
          </a:r>
          <a:endParaRPr lang="en-US" sz="1400" dirty="0">
            <a:latin typeface="Agency FB" panose="020B0503020202020204" pitchFamily="34" charset="0"/>
          </a:endParaRPr>
        </a:p>
      </dgm:t>
    </dgm:pt>
    <dgm:pt modelId="{337FE3B2-C2D2-49B4-8770-24437D15D6FD}" type="parTrans" cxnId="{CE3F2534-26B3-4B2B-B216-4D18CB495998}">
      <dgm:prSet/>
      <dgm:spPr/>
      <dgm:t>
        <a:bodyPr/>
        <a:lstStyle/>
        <a:p>
          <a:endParaRPr lang="en-US" sz="1600">
            <a:latin typeface="Agency FB" panose="020B0503020202020204" pitchFamily="34" charset="0"/>
          </a:endParaRPr>
        </a:p>
      </dgm:t>
    </dgm:pt>
    <dgm:pt modelId="{D80C26F6-9FC7-477C-B424-F85DE0AC38AE}" type="sibTrans" cxnId="{CE3F2534-26B3-4B2B-B216-4D18CB495998}">
      <dgm:prSet/>
      <dgm:spPr/>
      <dgm:t>
        <a:bodyPr/>
        <a:lstStyle/>
        <a:p>
          <a:endParaRPr lang="en-US" sz="1600">
            <a:latin typeface="Agency FB" panose="020B0503020202020204" pitchFamily="34" charset="0"/>
          </a:endParaRPr>
        </a:p>
      </dgm:t>
    </dgm:pt>
    <dgm:pt modelId="{BFEAD8BB-6D7D-458D-B693-3E0831D2BE75}">
      <dgm:prSet custT="1"/>
      <dgm:spPr/>
      <dgm:t>
        <a:bodyPr/>
        <a:lstStyle/>
        <a:p>
          <a:pPr>
            <a:lnSpc>
              <a:spcPct val="100000"/>
            </a:lnSpc>
          </a:pPr>
          <a:r>
            <a:rPr lang="es-VE" sz="1200">
              <a:latin typeface="Agency FB" panose="020B0503020202020204" pitchFamily="34" charset="0"/>
            </a:rPr>
            <a:t>Para los estudios cualitativos, los autores deben:</a:t>
          </a:r>
          <a:endParaRPr lang="en-US" sz="1200">
            <a:latin typeface="Agency FB" panose="020B0503020202020204" pitchFamily="34" charset="0"/>
          </a:endParaRPr>
        </a:p>
      </dgm:t>
    </dgm:pt>
    <dgm:pt modelId="{DFFC71A4-8666-4267-B71F-4235689BA875}" type="parTrans" cxnId="{F920159C-A573-40AB-B812-AFBACEE6F933}">
      <dgm:prSet/>
      <dgm:spPr/>
      <dgm:t>
        <a:bodyPr/>
        <a:lstStyle/>
        <a:p>
          <a:endParaRPr lang="en-US" sz="1600">
            <a:latin typeface="Agency FB" panose="020B0503020202020204" pitchFamily="34" charset="0"/>
          </a:endParaRPr>
        </a:p>
      </dgm:t>
    </dgm:pt>
    <dgm:pt modelId="{FFF860C1-7CE7-4AAE-B5E2-7284E8EEED58}" type="sibTrans" cxnId="{F920159C-A573-40AB-B812-AFBACEE6F933}">
      <dgm:prSet/>
      <dgm:spPr/>
      <dgm:t>
        <a:bodyPr/>
        <a:lstStyle/>
        <a:p>
          <a:endParaRPr lang="en-US" sz="1600">
            <a:latin typeface="Agency FB" panose="020B0503020202020204" pitchFamily="34" charset="0"/>
          </a:endParaRPr>
        </a:p>
      </dgm:t>
    </dgm:pt>
    <dgm:pt modelId="{E239C5A7-65D7-4F0C-BF4A-8190A5E54775}">
      <dgm:prSet custT="1"/>
      <dgm:spPr/>
      <dgm:t>
        <a:bodyPr/>
        <a:lstStyle/>
        <a:p>
          <a:r>
            <a:rPr lang="es-VE" sz="1200" dirty="0">
              <a:latin typeface="Agency FB" panose="020B0503020202020204" pitchFamily="34" charset="0"/>
            </a:rPr>
            <a:t>Compartir extractos relevantes de transcripciones de entrevistas o grupos focales en repositorios apropiados.</a:t>
          </a:r>
          <a:endParaRPr lang="en-US" sz="1200" dirty="0">
            <a:latin typeface="Agency FB" panose="020B0503020202020204" pitchFamily="34" charset="0"/>
          </a:endParaRPr>
        </a:p>
      </dgm:t>
    </dgm:pt>
    <dgm:pt modelId="{4F2CFFBF-DA50-4252-B983-9DC263C7D879}" type="parTrans" cxnId="{CB745802-C7AC-4448-98A9-45BE9E3C0A70}">
      <dgm:prSet/>
      <dgm:spPr/>
      <dgm:t>
        <a:bodyPr/>
        <a:lstStyle/>
        <a:p>
          <a:endParaRPr lang="en-US" sz="1600">
            <a:latin typeface="Agency FB" panose="020B0503020202020204" pitchFamily="34" charset="0"/>
          </a:endParaRPr>
        </a:p>
      </dgm:t>
    </dgm:pt>
    <dgm:pt modelId="{AB55C3D0-28F1-41E4-B5CD-5693FE631EBB}" type="sibTrans" cxnId="{CB745802-C7AC-4448-98A9-45BE9E3C0A70}">
      <dgm:prSet/>
      <dgm:spPr/>
      <dgm:t>
        <a:bodyPr/>
        <a:lstStyle/>
        <a:p>
          <a:endParaRPr lang="en-US" sz="1600">
            <a:latin typeface="Agency FB" panose="020B0503020202020204" pitchFamily="34" charset="0"/>
          </a:endParaRPr>
        </a:p>
      </dgm:t>
    </dgm:pt>
    <dgm:pt modelId="{BB25608C-02DC-46F5-A70D-7F2C16D3306E}">
      <dgm:prSet custT="1"/>
      <dgm:spPr/>
      <dgm:t>
        <a:bodyPr/>
        <a:lstStyle/>
        <a:p>
          <a:r>
            <a:rPr lang="es-VE" sz="1200" dirty="0">
              <a:latin typeface="Agency FB" panose="020B0503020202020204" pitchFamily="34" charset="0"/>
            </a:rPr>
            <a:t>Si compartir extractos infringe acuerdos de consentimiento, deben explicar estas restricciones y proporcionar información de acceso.</a:t>
          </a:r>
          <a:endParaRPr lang="en-US" sz="1200" dirty="0">
            <a:latin typeface="Agency FB" panose="020B0503020202020204" pitchFamily="34" charset="0"/>
          </a:endParaRPr>
        </a:p>
      </dgm:t>
    </dgm:pt>
    <dgm:pt modelId="{7C0E8AFD-7251-46D6-B835-16E3E27B43CC}" type="parTrans" cxnId="{966D931F-042D-40B4-A902-41C2540C9FB1}">
      <dgm:prSet/>
      <dgm:spPr/>
      <dgm:t>
        <a:bodyPr/>
        <a:lstStyle/>
        <a:p>
          <a:endParaRPr lang="en-US" sz="1600">
            <a:latin typeface="Agency FB" panose="020B0503020202020204" pitchFamily="34" charset="0"/>
          </a:endParaRPr>
        </a:p>
      </dgm:t>
    </dgm:pt>
    <dgm:pt modelId="{DE12386D-E4E1-434D-916B-87AF10458F37}" type="sibTrans" cxnId="{966D931F-042D-40B4-A902-41C2540C9FB1}">
      <dgm:prSet/>
      <dgm:spPr/>
      <dgm:t>
        <a:bodyPr/>
        <a:lstStyle/>
        <a:p>
          <a:endParaRPr lang="en-US" sz="1600">
            <a:latin typeface="Agency FB" panose="020B0503020202020204" pitchFamily="34" charset="0"/>
          </a:endParaRPr>
        </a:p>
      </dgm:t>
    </dgm:pt>
    <dgm:pt modelId="{2E061ED6-983D-4061-81D5-35A0CF463CEA}">
      <dgm:prSet custT="1"/>
      <dgm:spPr/>
      <dgm:t>
        <a:bodyPr/>
        <a:lstStyle/>
        <a:p>
          <a:pPr>
            <a:lnSpc>
              <a:spcPct val="100000"/>
            </a:lnSpc>
            <a:defRPr b="1"/>
          </a:pPr>
          <a:r>
            <a:rPr lang="es-VE" sz="1400">
              <a:latin typeface="Agency FB" panose="020B0503020202020204" pitchFamily="34" charset="0"/>
            </a:rPr>
            <a:t>Otros Datos Sensibles</a:t>
          </a:r>
          <a:endParaRPr lang="en-US" sz="1400">
            <a:latin typeface="Agency FB" panose="020B0503020202020204" pitchFamily="34" charset="0"/>
          </a:endParaRPr>
        </a:p>
      </dgm:t>
    </dgm:pt>
    <dgm:pt modelId="{36F70087-117E-4C0D-AA8C-38B34B794CA3}" type="parTrans" cxnId="{79DAF117-E6E1-4F1C-B21B-FB18BF9105D8}">
      <dgm:prSet/>
      <dgm:spPr/>
      <dgm:t>
        <a:bodyPr/>
        <a:lstStyle/>
        <a:p>
          <a:endParaRPr lang="en-US" sz="1600">
            <a:latin typeface="Agency FB" panose="020B0503020202020204" pitchFamily="34" charset="0"/>
          </a:endParaRPr>
        </a:p>
      </dgm:t>
    </dgm:pt>
    <dgm:pt modelId="{529C59BC-706A-4EBA-A72A-DCDA9BB7DA68}" type="sibTrans" cxnId="{79DAF117-E6E1-4F1C-B21B-FB18BF9105D8}">
      <dgm:prSet/>
      <dgm:spPr/>
      <dgm:t>
        <a:bodyPr/>
        <a:lstStyle/>
        <a:p>
          <a:endParaRPr lang="en-US" sz="1600">
            <a:latin typeface="Agency FB" panose="020B0503020202020204" pitchFamily="34" charset="0"/>
          </a:endParaRPr>
        </a:p>
      </dgm:t>
    </dgm:pt>
    <dgm:pt modelId="{A883EC0B-EF5F-4141-A610-D1A699E32A1C}">
      <dgm:prSet custT="1"/>
      <dgm:spPr/>
      <dgm:t>
        <a:bodyPr/>
        <a:lstStyle/>
        <a:p>
          <a:pPr>
            <a:lnSpc>
              <a:spcPct val="100000"/>
            </a:lnSpc>
          </a:pPr>
          <a:r>
            <a:rPr lang="es-VE" sz="1200">
              <a:latin typeface="Agency FB" panose="020B0503020202020204" pitchFamily="34" charset="0"/>
            </a:rPr>
            <a:t>Algunos datos no relacionados con seres humanos también pueden estar sujetos a restricciones (por ejemplo, datos de campos protegidos o especies en peligro de extinción).</a:t>
          </a:r>
          <a:endParaRPr lang="en-US" sz="1200">
            <a:latin typeface="Agency FB" panose="020B0503020202020204" pitchFamily="34" charset="0"/>
          </a:endParaRPr>
        </a:p>
      </dgm:t>
    </dgm:pt>
    <dgm:pt modelId="{2389B460-4029-489B-8975-891ACBC9BB00}" type="parTrans" cxnId="{F7F87BCE-FE57-41DB-B855-AD0EADFF5EBD}">
      <dgm:prSet/>
      <dgm:spPr/>
      <dgm:t>
        <a:bodyPr/>
        <a:lstStyle/>
        <a:p>
          <a:endParaRPr lang="en-US" sz="1600">
            <a:latin typeface="Agency FB" panose="020B0503020202020204" pitchFamily="34" charset="0"/>
          </a:endParaRPr>
        </a:p>
      </dgm:t>
    </dgm:pt>
    <dgm:pt modelId="{04CD43CC-7A5A-4519-ABFC-B8FE30F7F861}" type="sibTrans" cxnId="{F7F87BCE-FE57-41DB-B855-AD0EADFF5EBD}">
      <dgm:prSet/>
      <dgm:spPr/>
      <dgm:t>
        <a:bodyPr/>
        <a:lstStyle/>
        <a:p>
          <a:endParaRPr lang="en-US" sz="1600">
            <a:latin typeface="Agency FB" panose="020B0503020202020204" pitchFamily="34" charset="0"/>
          </a:endParaRPr>
        </a:p>
      </dgm:t>
    </dgm:pt>
    <dgm:pt modelId="{6B07F849-DDC4-4B77-AF91-A05168024FBF}">
      <dgm:prSet custT="1"/>
      <dgm:spPr/>
      <dgm:t>
        <a:bodyPr/>
        <a:lstStyle/>
        <a:p>
          <a:pPr>
            <a:lnSpc>
              <a:spcPct val="100000"/>
            </a:lnSpc>
          </a:pPr>
          <a:r>
            <a:rPr lang="es-VE" sz="1200">
              <a:latin typeface="Agency FB" panose="020B0503020202020204" pitchFamily="34" charset="0"/>
            </a:rPr>
            <a:t>Los autores deben consultar las leyes locales para determinar las restricciones aplicables.</a:t>
          </a:r>
          <a:endParaRPr lang="en-US" sz="1200">
            <a:latin typeface="Agency FB" panose="020B0503020202020204" pitchFamily="34" charset="0"/>
          </a:endParaRPr>
        </a:p>
      </dgm:t>
    </dgm:pt>
    <dgm:pt modelId="{B81BD548-9EEE-4B60-B658-00C3D3EBD503}" type="parTrans" cxnId="{89395D3A-868C-4E3E-9DFE-1991B19C8B1D}">
      <dgm:prSet/>
      <dgm:spPr/>
      <dgm:t>
        <a:bodyPr/>
        <a:lstStyle/>
        <a:p>
          <a:endParaRPr lang="en-US" sz="1600">
            <a:latin typeface="Agency FB" panose="020B0503020202020204" pitchFamily="34" charset="0"/>
          </a:endParaRPr>
        </a:p>
      </dgm:t>
    </dgm:pt>
    <dgm:pt modelId="{916066C2-0F72-4B23-8406-7F7C23637029}" type="sibTrans" cxnId="{89395D3A-868C-4E3E-9DFE-1991B19C8B1D}">
      <dgm:prSet/>
      <dgm:spPr/>
      <dgm:t>
        <a:bodyPr/>
        <a:lstStyle/>
        <a:p>
          <a:endParaRPr lang="en-US" sz="1600">
            <a:latin typeface="Agency FB" panose="020B0503020202020204" pitchFamily="34" charset="0"/>
          </a:endParaRPr>
        </a:p>
      </dgm:t>
    </dgm:pt>
    <dgm:pt modelId="{6E093FAF-5615-4348-B6D7-212196A4823A}" type="pres">
      <dgm:prSet presAssocID="{E0DDD1F7-2F44-42B8-8843-4E07E7C85879}" presName="root" presStyleCnt="0">
        <dgm:presLayoutVars>
          <dgm:dir/>
          <dgm:resizeHandles val="exact"/>
        </dgm:presLayoutVars>
      </dgm:prSet>
      <dgm:spPr/>
    </dgm:pt>
    <dgm:pt modelId="{02B4730E-01EC-4557-8D1F-1440C61EF280}" type="pres">
      <dgm:prSet presAssocID="{89CD0492-8D89-41B9-B048-43AAFC8F222A}" presName="compNode" presStyleCnt="0"/>
      <dgm:spPr/>
    </dgm:pt>
    <dgm:pt modelId="{6D2378C1-5279-43F3-BC46-2EA17C068063}" type="pres">
      <dgm:prSet presAssocID="{89CD0492-8D89-41B9-B048-43AAFC8F222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stadísticas"/>
        </a:ext>
      </dgm:extLst>
    </dgm:pt>
    <dgm:pt modelId="{2F0D53F7-C88D-4A7D-8549-B7C8CAD00E5B}" type="pres">
      <dgm:prSet presAssocID="{89CD0492-8D89-41B9-B048-43AAFC8F222A}" presName="iconSpace" presStyleCnt="0"/>
      <dgm:spPr/>
    </dgm:pt>
    <dgm:pt modelId="{542BE21D-F3EB-4187-A24A-A9567ADBF73C}" type="pres">
      <dgm:prSet presAssocID="{89CD0492-8D89-41B9-B048-43AAFC8F222A}" presName="parTx" presStyleLbl="revTx" presStyleIdx="0" presStyleCnt="10">
        <dgm:presLayoutVars>
          <dgm:chMax val="0"/>
          <dgm:chPref val="0"/>
        </dgm:presLayoutVars>
      </dgm:prSet>
      <dgm:spPr/>
    </dgm:pt>
    <dgm:pt modelId="{266BF561-5CC8-413C-8324-2DD8E66BAF37}" type="pres">
      <dgm:prSet presAssocID="{89CD0492-8D89-41B9-B048-43AAFC8F222A}" presName="txSpace" presStyleCnt="0"/>
      <dgm:spPr/>
    </dgm:pt>
    <dgm:pt modelId="{BD6B9D04-BB3F-484F-B78D-9DCDAF9B9651}" type="pres">
      <dgm:prSet presAssocID="{89CD0492-8D89-41B9-B048-43AAFC8F222A}" presName="desTx" presStyleLbl="revTx" presStyleIdx="1" presStyleCnt="10">
        <dgm:presLayoutVars/>
      </dgm:prSet>
      <dgm:spPr/>
    </dgm:pt>
    <dgm:pt modelId="{6E894E07-14B0-40E9-970F-66E7AE8F5E53}" type="pres">
      <dgm:prSet presAssocID="{62471AAF-28FB-4926-86B2-62220B603C61}" presName="sibTrans" presStyleCnt="0"/>
      <dgm:spPr/>
    </dgm:pt>
    <dgm:pt modelId="{42B2D5C9-79CD-4835-8718-0A69C9102D3E}" type="pres">
      <dgm:prSet presAssocID="{07F5232D-0006-40AF-A99E-6B11B8934104}" presName="compNode" presStyleCnt="0"/>
      <dgm:spPr/>
    </dgm:pt>
    <dgm:pt modelId="{3699AB85-FEAC-4984-AED2-F277E073F6DF}" type="pres">
      <dgm:prSet presAssocID="{07F5232D-0006-40AF-A99E-6B11B893410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upo"/>
        </a:ext>
      </dgm:extLst>
    </dgm:pt>
    <dgm:pt modelId="{D9D2C30C-C9FB-4F08-885D-2A1E46B0A7C4}" type="pres">
      <dgm:prSet presAssocID="{07F5232D-0006-40AF-A99E-6B11B8934104}" presName="iconSpace" presStyleCnt="0"/>
      <dgm:spPr/>
    </dgm:pt>
    <dgm:pt modelId="{21D218BA-6B2A-4D38-85FD-4098574A0CFC}" type="pres">
      <dgm:prSet presAssocID="{07F5232D-0006-40AF-A99E-6B11B8934104}" presName="parTx" presStyleLbl="revTx" presStyleIdx="2" presStyleCnt="10">
        <dgm:presLayoutVars>
          <dgm:chMax val="0"/>
          <dgm:chPref val="0"/>
        </dgm:presLayoutVars>
      </dgm:prSet>
      <dgm:spPr/>
    </dgm:pt>
    <dgm:pt modelId="{F67FBEA7-0261-4876-9EA5-7D5EA474EFBE}" type="pres">
      <dgm:prSet presAssocID="{07F5232D-0006-40AF-A99E-6B11B8934104}" presName="txSpace" presStyleCnt="0"/>
      <dgm:spPr/>
    </dgm:pt>
    <dgm:pt modelId="{2912964C-B09C-4B76-A62D-19897B12048B}" type="pres">
      <dgm:prSet presAssocID="{07F5232D-0006-40AF-A99E-6B11B8934104}" presName="desTx" presStyleLbl="revTx" presStyleIdx="3" presStyleCnt="10">
        <dgm:presLayoutVars/>
      </dgm:prSet>
      <dgm:spPr/>
    </dgm:pt>
    <dgm:pt modelId="{73343146-4737-4569-9446-B0885A0EBE1F}" type="pres">
      <dgm:prSet presAssocID="{7D102CE1-E93F-4B40-99DC-09063FC6F96A}" presName="sibTrans" presStyleCnt="0"/>
      <dgm:spPr/>
    </dgm:pt>
    <dgm:pt modelId="{DFE1DC77-2397-4D38-ABFD-9DADF62D56DD}" type="pres">
      <dgm:prSet presAssocID="{8BA89D22-7647-4E1C-A2EC-B79E366ADC4D}" presName="compNode" presStyleCnt="0"/>
      <dgm:spPr/>
    </dgm:pt>
    <dgm:pt modelId="{BDFD8B5F-D8AD-466C-8DC6-37195389C3E1}" type="pres">
      <dgm:prSet presAssocID="{8BA89D22-7647-4E1C-A2EC-B79E366ADC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uarios"/>
        </a:ext>
      </dgm:extLst>
    </dgm:pt>
    <dgm:pt modelId="{ADF3B011-AED5-4EB7-A6D5-9C4A3182C8DD}" type="pres">
      <dgm:prSet presAssocID="{8BA89D22-7647-4E1C-A2EC-B79E366ADC4D}" presName="iconSpace" presStyleCnt="0"/>
      <dgm:spPr/>
    </dgm:pt>
    <dgm:pt modelId="{02152561-97AD-4FCA-A6FF-F93B623E0602}" type="pres">
      <dgm:prSet presAssocID="{8BA89D22-7647-4E1C-A2EC-B79E366ADC4D}" presName="parTx" presStyleLbl="revTx" presStyleIdx="4" presStyleCnt="10">
        <dgm:presLayoutVars>
          <dgm:chMax val="0"/>
          <dgm:chPref val="0"/>
        </dgm:presLayoutVars>
      </dgm:prSet>
      <dgm:spPr/>
    </dgm:pt>
    <dgm:pt modelId="{C5D40811-E893-4BBA-A62E-EEDDBB9899D7}" type="pres">
      <dgm:prSet presAssocID="{8BA89D22-7647-4E1C-A2EC-B79E366ADC4D}" presName="txSpace" presStyleCnt="0"/>
      <dgm:spPr/>
    </dgm:pt>
    <dgm:pt modelId="{7909B5E8-2C73-4C30-A5C3-BDB21B13E8E0}" type="pres">
      <dgm:prSet presAssocID="{8BA89D22-7647-4E1C-A2EC-B79E366ADC4D}" presName="desTx" presStyleLbl="revTx" presStyleIdx="5" presStyleCnt="10">
        <dgm:presLayoutVars/>
      </dgm:prSet>
      <dgm:spPr/>
    </dgm:pt>
    <dgm:pt modelId="{E8E25994-48BE-4183-9B15-54FECF33CE50}" type="pres">
      <dgm:prSet presAssocID="{BF56DAC5-90AE-4331-A55C-47C628546DF0}" presName="sibTrans" presStyleCnt="0"/>
      <dgm:spPr/>
    </dgm:pt>
    <dgm:pt modelId="{E9A986E9-44AD-43C0-A055-1A884C2B5691}" type="pres">
      <dgm:prSet presAssocID="{9B84F587-2D3E-469E-B676-DBBA7424A4AA}" presName="compNode" presStyleCnt="0"/>
      <dgm:spPr/>
    </dgm:pt>
    <dgm:pt modelId="{E33A71FC-A984-4750-A69A-352D7787E771}" type="pres">
      <dgm:prSet presAssocID="{9B84F587-2D3E-469E-B676-DBBA7424A4A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odcast"/>
        </a:ext>
      </dgm:extLst>
    </dgm:pt>
    <dgm:pt modelId="{A8BEB089-5AB7-448F-9F18-BE2E64032BB3}" type="pres">
      <dgm:prSet presAssocID="{9B84F587-2D3E-469E-B676-DBBA7424A4AA}" presName="iconSpace" presStyleCnt="0"/>
      <dgm:spPr/>
    </dgm:pt>
    <dgm:pt modelId="{42EE5292-A67F-4BD8-80DA-A2C4B5CCFB83}" type="pres">
      <dgm:prSet presAssocID="{9B84F587-2D3E-469E-B676-DBBA7424A4AA}" presName="parTx" presStyleLbl="revTx" presStyleIdx="6" presStyleCnt="10">
        <dgm:presLayoutVars>
          <dgm:chMax val="0"/>
          <dgm:chPref val="0"/>
        </dgm:presLayoutVars>
      </dgm:prSet>
      <dgm:spPr/>
    </dgm:pt>
    <dgm:pt modelId="{1AE0D484-6F76-4503-B142-A83C4DF1616F}" type="pres">
      <dgm:prSet presAssocID="{9B84F587-2D3E-469E-B676-DBBA7424A4AA}" presName="txSpace" presStyleCnt="0"/>
      <dgm:spPr/>
    </dgm:pt>
    <dgm:pt modelId="{F04D998B-8CE2-4424-BAE6-0D5D3EE9571B}" type="pres">
      <dgm:prSet presAssocID="{9B84F587-2D3E-469E-B676-DBBA7424A4AA}" presName="desTx" presStyleLbl="revTx" presStyleIdx="7" presStyleCnt="10">
        <dgm:presLayoutVars/>
      </dgm:prSet>
      <dgm:spPr/>
    </dgm:pt>
    <dgm:pt modelId="{F7F57D7E-076E-4463-A587-F6DF5C7F011C}" type="pres">
      <dgm:prSet presAssocID="{D80C26F6-9FC7-477C-B424-F85DE0AC38AE}" presName="sibTrans" presStyleCnt="0"/>
      <dgm:spPr/>
    </dgm:pt>
    <dgm:pt modelId="{70854A2B-A6F5-43AE-82D4-FDECB7C033C1}" type="pres">
      <dgm:prSet presAssocID="{2E061ED6-983D-4061-81D5-35A0CF463CEA}" presName="compNode" presStyleCnt="0"/>
      <dgm:spPr/>
    </dgm:pt>
    <dgm:pt modelId="{AD51ADBA-4930-4FD0-AAD9-BC9D4974E087}" type="pres">
      <dgm:prSet presAssocID="{2E061ED6-983D-4061-81D5-35A0CF463CE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e"/>
        </a:ext>
      </dgm:extLst>
    </dgm:pt>
    <dgm:pt modelId="{036ED8D6-A371-4E55-931B-37F02FAA7388}" type="pres">
      <dgm:prSet presAssocID="{2E061ED6-983D-4061-81D5-35A0CF463CEA}" presName="iconSpace" presStyleCnt="0"/>
      <dgm:spPr/>
    </dgm:pt>
    <dgm:pt modelId="{39164034-DB29-4D7A-8D59-11B5B427801B}" type="pres">
      <dgm:prSet presAssocID="{2E061ED6-983D-4061-81D5-35A0CF463CEA}" presName="parTx" presStyleLbl="revTx" presStyleIdx="8" presStyleCnt="10">
        <dgm:presLayoutVars>
          <dgm:chMax val="0"/>
          <dgm:chPref val="0"/>
        </dgm:presLayoutVars>
      </dgm:prSet>
      <dgm:spPr/>
    </dgm:pt>
    <dgm:pt modelId="{CB38B8F4-0AF9-4334-8F7F-ADF8824953F9}" type="pres">
      <dgm:prSet presAssocID="{2E061ED6-983D-4061-81D5-35A0CF463CEA}" presName="txSpace" presStyleCnt="0"/>
      <dgm:spPr/>
    </dgm:pt>
    <dgm:pt modelId="{C1F4FD13-9133-4BAD-BE48-79C1DEFDF2DE}" type="pres">
      <dgm:prSet presAssocID="{2E061ED6-983D-4061-81D5-35A0CF463CEA}" presName="desTx" presStyleLbl="revTx" presStyleIdx="9" presStyleCnt="10">
        <dgm:presLayoutVars/>
      </dgm:prSet>
      <dgm:spPr/>
    </dgm:pt>
  </dgm:ptLst>
  <dgm:cxnLst>
    <dgm:cxn modelId="{CE0C3301-39E3-474F-94D7-B19A3E213ADB}" srcId="{4DAC6633-C01A-4F16-B6C9-CBAD6CBFFF84}" destId="{4DA713E6-E23F-4215-B66F-ACD34BE41D7F}" srcOrd="2" destOrd="0" parTransId="{080E3293-D3AE-4BE3-895E-9427D923D16B}" sibTransId="{0CB05576-30D6-46D7-9902-A28B985B69EB}"/>
    <dgm:cxn modelId="{CB745802-C7AC-4448-98A9-45BE9E3C0A70}" srcId="{BFEAD8BB-6D7D-458D-B693-3E0831D2BE75}" destId="{E239C5A7-65D7-4F0C-BF4A-8190A5E54775}" srcOrd="0" destOrd="0" parTransId="{4F2CFFBF-DA50-4252-B983-9DC263C7D879}" sibTransId="{AB55C3D0-28F1-41E4-B5CD-5693FE631EBB}"/>
    <dgm:cxn modelId="{14E01706-3C95-4697-9901-FB5796E5C4DC}" type="presOf" srcId="{C1D2AB8D-13A5-4F84-B2F7-18FD69D65863}" destId="{2912964C-B09C-4B76-A62D-19897B12048B}" srcOrd="0" destOrd="3" presId="urn:microsoft.com/office/officeart/2018/5/layout/CenteredIconLabelDescriptionList"/>
    <dgm:cxn modelId="{79DAF117-E6E1-4F1C-B21B-FB18BF9105D8}" srcId="{E0DDD1F7-2F44-42B8-8843-4E07E7C85879}" destId="{2E061ED6-983D-4061-81D5-35A0CF463CEA}" srcOrd="4" destOrd="0" parTransId="{36F70087-117E-4C0D-AA8C-38B34B794CA3}" sibTransId="{529C59BC-706A-4EBA-A72A-DCDA9BB7DA68}"/>
    <dgm:cxn modelId="{966D931F-042D-40B4-A902-41C2540C9FB1}" srcId="{BFEAD8BB-6D7D-458D-B693-3E0831D2BE75}" destId="{BB25608C-02DC-46F5-A70D-7F2C16D3306E}" srcOrd="1" destOrd="0" parTransId="{7C0E8AFD-7251-46D6-B835-16E3E27B43CC}" sibTransId="{DE12386D-E4E1-434D-916B-87AF10458F37}"/>
    <dgm:cxn modelId="{46B3A029-FD1E-4DD6-B0AF-1D815D4FA661}" srcId="{89CD0492-8D89-41B9-B048-43AAFC8F222A}" destId="{4DAC6633-C01A-4F16-B6C9-CBAD6CBFFF84}" srcOrd="0" destOrd="0" parTransId="{69AC4887-872B-4639-BCEF-16C8C55C5643}" sibTransId="{98FFC23E-A8BE-484C-8F1E-D39DFD813FAE}"/>
    <dgm:cxn modelId="{5651C42C-0D54-4A3B-9512-A48EC0E18BBA}" srcId="{6055FBF9-E8B2-4678-842F-356B7B75487F}" destId="{C1D2AB8D-13A5-4F84-B2F7-18FD69D65863}" srcOrd="2" destOrd="0" parTransId="{2770D777-1484-44E2-9FFC-F5C84D5CB9F9}" sibTransId="{9715A8F9-4F8E-4758-A790-07F9C97FF2E8}"/>
    <dgm:cxn modelId="{CE3F2534-26B3-4B2B-B216-4D18CB495998}" srcId="{E0DDD1F7-2F44-42B8-8843-4E07E7C85879}" destId="{9B84F587-2D3E-469E-B676-DBBA7424A4AA}" srcOrd="3" destOrd="0" parTransId="{337FE3B2-C2D2-49B4-8770-24437D15D6FD}" sibTransId="{D80C26F6-9FC7-477C-B424-F85DE0AC38AE}"/>
    <dgm:cxn modelId="{89395D3A-868C-4E3E-9DFE-1991B19C8B1D}" srcId="{2E061ED6-983D-4061-81D5-35A0CF463CEA}" destId="{6B07F849-DDC4-4B77-AF91-A05168024FBF}" srcOrd="1" destOrd="0" parTransId="{B81BD548-9EEE-4B60-B658-00C3D3EBD503}" sibTransId="{916066C2-0F72-4B23-8406-7F7C23637029}"/>
    <dgm:cxn modelId="{099C3C61-E311-4082-A205-EED5EAF502DB}" type="presOf" srcId="{DCCFACA9-655C-44F8-8ED6-92EA52264750}" destId="{7909B5E8-2C73-4C30-A5C3-BDB21B13E8E0}" srcOrd="0" destOrd="1" presId="urn:microsoft.com/office/officeart/2018/5/layout/CenteredIconLabelDescriptionList"/>
    <dgm:cxn modelId="{4876F761-F2C7-40B5-9A19-D9C711E6F672}" type="presOf" srcId="{8BA89D22-7647-4E1C-A2EC-B79E366ADC4D}" destId="{02152561-97AD-4FCA-A6FF-F93B623E0602}" srcOrd="0" destOrd="0" presId="urn:microsoft.com/office/officeart/2018/5/layout/CenteredIconLabelDescriptionList"/>
    <dgm:cxn modelId="{433FC264-E4F4-4394-A4EA-C22F2819788C}" type="presOf" srcId="{2A47C283-A117-4CD9-B676-3490D3FE668C}" destId="{BD6B9D04-BB3F-484F-B78D-9DCDAF9B9651}" srcOrd="0" destOrd="2" presId="urn:microsoft.com/office/officeart/2018/5/layout/CenteredIconLabelDescriptionList"/>
    <dgm:cxn modelId="{07422246-327A-4CD1-B670-14B326B90298}" type="presOf" srcId="{BD3BC02F-41CA-445F-BEEB-03D407328CA0}" destId="{2912964C-B09C-4B76-A62D-19897B12048B}" srcOrd="0" destOrd="1" presId="urn:microsoft.com/office/officeart/2018/5/layout/CenteredIconLabelDescriptionList"/>
    <dgm:cxn modelId="{2F9A0452-DC7E-434F-80AC-B0195240C4FB}" srcId="{E0DDD1F7-2F44-42B8-8843-4E07E7C85879}" destId="{8BA89D22-7647-4E1C-A2EC-B79E366ADC4D}" srcOrd="2" destOrd="0" parTransId="{7521D61D-B323-4B84-936E-8B0799B3345F}" sibTransId="{BF56DAC5-90AE-4331-A55C-47C628546DF0}"/>
    <dgm:cxn modelId="{A7698C53-32F0-42D4-8FDF-327BD8AFB8B4}" type="presOf" srcId="{9B84F587-2D3E-469E-B676-DBBA7424A4AA}" destId="{42EE5292-A67F-4BD8-80DA-A2C4B5CCFB83}" srcOrd="0" destOrd="0" presId="urn:microsoft.com/office/officeart/2018/5/layout/CenteredIconLabelDescriptionList"/>
    <dgm:cxn modelId="{33B3D255-FE32-4A6D-A7AB-EC8E7401AF91}" type="presOf" srcId="{4DAC6633-C01A-4F16-B6C9-CBAD6CBFFF84}" destId="{BD6B9D04-BB3F-484F-B78D-9DCDAF9B9651}" srcOrd="0" destOrd="0" presId="urn:microsoft.com/office/officeart/2018/5/layout/CenteredIconLabelDescriptionList"/>
    <dgm:cxn modelId="{56A5D878-98A5-419D-BEB7-7F8ED314F569}" srcId="{6055FBF9-E8B2-4678-842F-356B7B75487F}" destId="{8EB9F441-9E8F-42B5-A8CB-F9285AEEC249}" srcOrd="1" destOrd="0" parTransId="{CAAF5EBD-2F1B-4010-91A8-8E84EBA2B15A}" sibTransId="{4B6A9127-2523-48D3-8038-2328C1DD48CD}"/>
    <dgm:cxn modelId="{2F07F47F-0794-4A34-9EAF-4C95A8B9F558}" type="presOf" srcId="{89CD0492-8D89-41B9-B048-43AAFC8F222A}" destId="{542BE21D-F3EB-4187-A24A-A9567ADBF73C}" srcOrd="0" destOrd="0" presId="urn:microsoft.com/office/officeart/2018/5/layout/CenteredIconLabelDescriptionList"/>
    <dgm:cxn modelId="{A2B91583-7F57-4A90-9FD8-56D095139E2A}" srcId="{6055FBF9-E8B2-4678-842F-356B7B75487F}" destId="{BD3BC02F-41CA-445F-BEEB-03D407328CA0}" srcOrd="0" destOrd="0" parTransId="{8CC06276-E850-4A95-A38C-9F1283AF6110}" sibTransId="{C8AB4B42-ECED-47A9-922D-440FF8C66419}"/>
    <dgm:cxn modelId="{B1E20A8E-20EF-4B33-9F16-9E53C5E67EDA}" srcId="{8BA89D22-7647-4E1C-A2EC-B79E366ADC4D}" destId="{DCCFACA9-655C-44F8-8ED6-92EA52264750}" srcOrd="1" destOrd="0" parTransId="{586AF3DB-12AA-474F-94B7-8B425F28A63A}" sibTransId="{C043C376-7310-4224-9D8A-37EE39A7A2C2}"/>
    <dgm:cxn modelId="{CB2B9F94-AC43-4AB5-B890-05BC77E246A2}" srcId="{E0DDD1F7-2F44-42B8-8843-4E07E7C85879}" destId="{07F5232D-0006-40AF-A99E-6B11B8934104}" srcOrd="1" destOrd="0" parTransId="{000CEE1D-62BE-4B0D-8F9C-148B3A251364}" sibTransId="{7D102CE1-E93F-4B40-99DC-09063FC6F96A}"/>
    <dgm:cxn modelId="{E6170597-EE56-4CAE-B83E-A159FE938547}" type="presOf" srcId="{07F5232D-0006-40AF-A99E-6B11B8934104}" destId="{21D218BA-6B2A-4D38-85FD-4098574A0CFC}" srcOrd="0" destOrd="0" presId="urn:microsoft.com/office/officeart/2018/5/layout/CenteredIconLabelDescriptionList"/>
    <dgm:cxn modelId="{F920159C-A573-40AB-B812-AFBACEE6F933}" srcId="{9B84F587-2D3E-469E-B676-DBBA7424A4AA}" destId="{BFEAD8BB-6D7D-458D-B693-3E0831D2BE75}" srcOrd="0" destOrd="0" parTransId="{DFFC71A4-8666-4267-B71F-4235689BA875}" sibTransId="{FFF860C1-7CE7-4AAE-B5E2-7284E8EEED58}"/>
    <dgm:cxn modelId="{67094C9D-9AE1-41AF-B76F-6FB48503A8DA}" type="presOf" srcId="{6055FBF9-E8B2-4678-842F-356B7B75487F}" destId="{2912964C-B09C-4B76-A62D-19897B12048B}" srcOrd="0" destOrd="0" presId="urn:microsoft.com/office/officeart/2018/5/layout/CenteredIconLabelDescriptionList"/>
    <dgm:cxn modelId="{87A8399E-F237-4779-A9C0-E2D4AAB299AB}" type="presOf" srcId="{2E061ED6-983D-4061-81D5-35A0CF463CEA}" destId="{39164034-DB29-4D7A-8D59-11B5B427801B}" srcOrd="0" destOrd="0" presId="urn:microsoft.com/office/officeart/2018/5/layout/CenteredIconLabelDescriptionList"/>
    <dgm:cxn modelId="{324152A5-3148-4F58-96AB-62D795BDC43B}" srcId="{07F5232D-0006-40AF-A99E-6B11B8934104}" destId="{6055FBF9-E8B2-4678-842F-356B7B75487F}" srcOrd="0" destOrd="0" parTransId="{F0A34706-4AC1-4315-A3DF-D2CE33F77A93}" sibTransId="{5EFD1FBE-B946-4519-A1D3-DE71EB07D83D}"/>
    <dgm:cxn modelId="{120B00A6-1234-4F97-B9FA-1A10D6015819}" type="presOf" srcId="{A883EC0B-EF5F-4141-A610-D1A699E32A1C}" destId="{C1F4FD13-9133-4BAD-BE48-79C1DEFDF2DE}" srcOrd="0" destOrd="0" presId="urn:microsoft.com/office/officeart/2018/5/layout/CenteredIconLabelDescriptionList"/>
    <dgm:cxn modelId="{DAE5F2A6-3AF4-4D22-9233-3027C7AE6E2B}" srcId="{4DAC6633-C01A-4F16-B6C9-CBAD6CBFFF84}" destId="{E4C55707-B631-4FFB-956E-6693EB9340BC}" srcOrd="0" destOrd="0" parTransId="{2D17D1EE-99BE-4A64-910F-147B0ABB7D5E}" sibTransId="{20F27AEB-CC58-4126-892B-3C62F094D9F3}"/>
    <dgm:cxn modelId="{8DC61DAB-603E-4FBF-B41E-8B741CCE83EC}" type="presOf" srcId="{E0DDD1F7-2F44-42B8-8843-4E07E7C85879}" destId="{6E093FAF-5615-4348-B6D7-212196A4823A}" srcOrd="0" destOrd="0" presId="urn:microsoft.com/office/officeart/2018/5/layout/CenteredIconLabelDescriptionList"/>
    <dgm:cxn modelId="{94D484BA-3AB8-421E-ABCA-92E9B0D99496}" srcId="{4DAC6633-C01A-4F16-B6C9-CBAD6CBFFF84}" destId="{2A47C283-A117-4CD9-B676-3490D3FE668C}" srcOrd="1" destOrd="0" parTransId="{099434D0-9994-4B13-8B05-A90BE877D82F}" sibTransId="{D41474C2-D441-4BE3-A198-7EAA5EB7B3BB}"/>
    <dgm:cxn modelId="{54E3A5BC-32CA-488F-AF7E-3268894D8783}" type="presOf" srcId="{4DA713E6-E23F-4215-B66F-ACD34BE41D7F}" destId="{BD6B9D04-BB3F-484F-B78D-9DCDAF9B9651}" srcOrd="0" destOrd="3" presId="urn:microsoft.com/office/officeart/2018/5/layout/CenteredIconLabelDescriptionList"/>
    <dgm:cxn modelId="{FB856AC6-7A4E-43D9-8DFF-EF3449EBAAEB}" type="presOf" srcId="{E4C55707-B631-4FFB-956E-6693EB9340BC}" destId="{BD6B9D04-BB3F-484F-B78D-9DCDAF9B9651}" srcOrd="0" destOrd="1" presId="urn:microsoft.com/office/officeart/2018/5/layout/CenteredIconLabelDescriptionList"/>
    <dgm:cxn modelId="{F7F87BCE-FE57-41DB-B855-AD0EADFF5EBD}" srcId="{2E061ED6-983D-4061-81D5-35A0CF463CEA}" destId="{A883EC0B-EF5F-4141-A610-D1A699E32A1C}" srcOrd="0" destOrd="0" parTransId="{2389B460-4029-489B-8975-891ACBC9BB00}" sibTransId="{04CD43CC-7A5A-4519-ABFC-B8FE30F7F861}"/>
    <dgm:cxn modelId="{BBC8EDDC-C5F6-42F3-8B1A-1EFF66AC99F4}" type="presOf" srcId="{8EB9F441-9E8F-42B5-A8CB-F9285AEEC249}" destId="{2912964C-B09C-4B76-A62D-19897B12048B}" srcOrd="0" destOrd="2" presId="urn:microsoft.com/office/officeart/2018/5/layout/CenteredIconLabelDescriptionList"/>
    <dgm:cxn modelId="{F49A21DD-DEB4-43A6-9680-CAB114DCD452}" type="presOf" srcId="{7089E94B-533F-4BC2-A9BD-A2BFDDF61C4D}" destId="{7909B5E8-2C73-4C30-A5C3-BDB21B13E8E0}" srcOrd="0" destOrd="0" presId="urn:microsoft.com/office/officeart/2018/5/layout/CenteredIconLabelDescriptionList"/>
    <dgm:cxn modelId="{F0C0E7E2-D272-43A4-BC2F-60F83B0EA485}" type="presOf" srcId="{BFEAD8BB-6D7D-458D-B693-3E0831D2BE75}" destId="{F04D998B-8CE2-4424-BAE6-0D5D3EE9571B}" srcOrd="0" destOrd="0" presId="urn:microsoft.com/office/officeart/2018/5/layout/CenteredIconLabelDescriptionList"/>
    <dgm:cxn modelId="{1BB7A3E6-8AEE-42C9-B4EE-828409AB9974}" type="presOf" srcId="{E239C5A7-65D7-4F0C-BF4A-8190A5E54775}" destId="{F04D998B-8CE2-4424-BAE6-0D5D3EE9571B}" srcOrd="0" destOrd="1" presId="urn:microsoft.com/office/officeart/2018/5/layout/CenteredIconLabelDescriptionList"/>
    <dgm:cxn modelId="{80049AE9-AA52-49D7-ABAF-19A1FB923012}" type="presOf" srcId="{6B07F849-DDC4-4B77-AF91-A05168024FBF}" destId="{C1F4FD13-9133-4BAD-BE48-79C1DEFDF2DE}" srcOrd="0" destOrd="1" presId="urn:microsoft.com/office/officeart/2018/5/layout/CenteredIconLabelDescriptionList"/>
    <dgm:cxn modelId="{E2D329EC-BA82-4845-B75E-0F24154C8C90}" srcId="{8BA89D22-7647-4E1C-A2EC-B79E366ADC4D}" destId="{7089E94B-533F-4BC2-A9BD-A2BFDDF61C4D}" srcOrd="0" destOrd="0" parTransId="{FA28C4ED-CB3E-4136-873A-AD718756F0AC}" sibTransId="{01FF1B24-17EC-4A50-A69A-A22FD1EC0069}"/>
    <dgm:cxn modelId="{942040ED-F2D6-4B47-A459-6880B82F8FD9}" srcId="{E0DDD1F7-2F44-42B8-8843-4E07E7C85879}" destId="{89CD0492-8D89-41B9-B048-43AAFC8F222A}" srcOrd="0" destOrd="0" parTransId="{FDB690BC-DB33-4578-913E-FFD9569295E5}" sibTransId="{62471AAF-28FB-4926-86B2-62220B603C61}"/>
    <dgm:cxn modelId="{67216BFE-BC6F-4553-B920-969535ED3AD4}" type="presOf" srcId="{BB25608C-02DC-46F5-A70D-7F2C16D3306E}" destId="{F04D998B-8CE2-4424-BAE6-0D5D3EE9571B}" srcOrd="0" destOrd="2" presId="urn:microsoft.com/office/officeart/2018/5/layout/CenteredIconLabelDescriptionList"/>
    <dgm:cxn modelId="{72F35587-CE98-4B38-8F3C-CE15CAF537D2}" type="presParOf" srcId="{6E093FAF-5615-4348-B6D7-212196A4823A}" destId="{02B4730E-01EC-4557-8D1F-1440C61EF280}" srcOrd="0" destOrd="0" presId="urn:microsoft.com/office/officeart/2018/5/layout/CenteredIconLabelDescriptionList"/>
    <dgm:cxn modelId="{B75E3AA0-FAAF-4F20-B44A-36A5A3AEAC7C}" type="presParOf" srcId="{02B4730E-01EC-4557-8D1F-1440C61EF280}" destId="{6D2378C1-5279-43F3-BC46-2EA17C068063}" srcOrd="0" destOrd="0" presId="urn:microsoft.com/office/officeart/2018/5/layout/CenteredIconLabelDescriptionList"/>
    <dgm:cxn modelId="{736BBF81-539C-4A39-9ED6-B419E10D9D84}" type="presParOf" srcId="{02B4730E-01EC-4557-8D1F-1440C61EF280}" destId="{2F0D53F7-C88D-4A7D-8549-B7C8CAD00E5B}" srcOrd="1" destOrd="0" presId="urn:microsoft.com/office/officeart/2018/5/layout/CenteredIconLabelDescriptionList"/>
    <dgm:cxn modelId="{90880FB4-FCA5-4AFB-8779-18011F8DC4ED}" type="presParOf" srcId="{02B4730E-01EC-4557-8D1F-1440C61EF280}" destId="{542BE21D-F3EB-4187-A24A-A9567ADBF73C}" srcOrd="2" destOrd="0" presId="urn:microsoft.com/office/officeart/2018/5/layout/CenteredIconLabelDescriptionList"/>
    <dgm:cxn modelId="{742397B7-860F-4E21-AF9A-A90B3D7C5AA0}" type="presParOf" srcId="{02B4730E-01EC-4557-8D1F-1440C61EF280}" destId="{266BF561-5CC8-413C-8324-2DD8E66BAF37}" srcOrd="3" destOrd="0" presId="urn:microsoft.com/office/officeart/2018/5/layout/CenteredIconLabelDescriptionList"/>
    <dgm:cxn modelId="{C9FBF015-8D64-4991-B3E2-A60628EB0C10}" type="presParOf" srcId="{02B4730E-01EC-4557-8D1F-1440C61EF280}" destId="{BD6B9D04-BB3F-484F-B78D-9DCDAF9B9651}" srcOrd="4" destOrd="0" presId="urn:microsoft.com/office/officeart/2018/5/layout/CenteredIconLabelDescriptionList"/>
    <dgm:cxn modelId="{BE10E0D2-2787-4B33-85B3-05D2EE4FE47B}" type="presParOf" srcId="{6E093FAF-5615-4348-B6D7-212196A4823A}" destId="{6E894E07-14B0-40E9-970F-66E7AE8F5E53}" srcOrd="1" destOrd="0" presId="urn:microsoft.com/office/officeart/2018/5/layout/CenteredIconLabelDescriptionList"/>
    <dgm:cxn modelId="{8EB16106-689E-4813-89F5-974755F79A0A}" type="presParOf" srcId="{6E093FAF-5615-4348-B6D7-212196A4823A}" destId="{42B2D5C9-79CD-4835-8718-0A69C9102D3E}" srcOrd="2" destOrd="0" presId="urn:microsoft.com/office/officeart/2018/5/layout/CenteredIconLabelDescriptionList"/>
    <dgm:cxn modelId="{4ECB7933-E3E4-4B7A-8410-816035BF738E}" type="presParOf" srcId="{42B2D5C9-79CD-4835-8718-0A69C9102D3E}" destId="{3699AB85-FEAC-4984-AED2-F277E073F6DF}" srcOrd="0" destOrd="0" presId="urn:microsoft.com/office/officeart/2018/5/layout/CenteredIconLabelDescriptionList"/>
    <dgm:cxn modelId="{6602192B-33C6-4BBB-BF62-04ED3437B79F}" type="presParOf" srcId="{42B2D5C9-79CD-4835-8718-0A69C9102D3E}" destId="{D9D2C30C-C9FB-4F08-885D-2A1E46B0A7C4}" srcOrd="1" destOrd="0" presId="urn:microsoft.com/office/officeart/2018/5/layout/CenteredIconLabelDescriptionList"/>
    <dgm:cxn modelId="{BF9D30AE-5F4A-4368-B015-265210821F48}" type="presParOf" srcId="{42B2D5C9-79CD-4835-8718-0A69C9102D3E}" destId="{21D218BA-6B2A-4D38-85FD-4098574A0CFC}" srcOrd="2" destOrd="0" presId="urn:microsoft.com/office/officeart/2018/5/layout/CenteredIconLabelDescriptionList"/>
    <dgm:cxn modelId="{5B37C9B3-E9B6-40FF-8DEE-9FB82F5F4ACA}" type="presParOf" srcId="{42B2D5C9-79CD-4835-8718-0A69C9102D3E}" destId="{F67FBEA7-0261-4876-9EA5-7D5EA474EFBE}" srcOrd="3" destOrd="0" presId="urn:microsoft.com/office/officeart/2018/5/layout/CenteredIconLabelDescriptionList"/>
    <dgm:cxn modelId="{FB6FDAE1-FC22-439E-8B4C-D818EFF7DEAC}" type="presParOf" srcId="{42B2D5C9-79CD-4835-8718-0A69C9102D3E}" destId="{2912964C-B09C-4B76-A62D-19897B12048B}" srcOrd="4" destOrd="0" presId="urn:microsoft.com/office/officeart/2018/5/layout/CenteredIconLabelDescriptionList"/>
    <dgm:cxn modelId="{B1AE1D44-E280-41BC-84AA-BE5586167027}" type="presParOf" srcId="{6E093FAF-5615-4348-B6D7-212196A4823A}" destId="{73343146-4737-4569-9446-B0885A0EBE1F}" srcOrd="3" destOrd="0" presId="urn:microsoft.com/office/officeart/2018/5/layout/CenteredIconLabelDescriptionList"/>
    <dgm:cxn modelId="{68AFB918-9E78-4E35-A529-1C84CF20D255}" type="presParOf" srcId="{6E093FAF-5615-4348-B6D7-212196A4823A}" destId="{DFE1DC77-2397-4D38-ABFD-9DADF62D56DD}" srcOrd="4" destOrd="0" presId="urn:microsoft.com/office/officeart/2018/5/layout/CenteredIconLabelDescriptionList"/>
    <dgm:cxn modelId="{6F339FF9-C128-4161-B55D-4C3A01041730}" type="presParOf" srcId="{DFE1DC77-2397-4D38-ABFD-9DADF62D56DD}" destId="{BDFD8B5F-D8AD-466C-8DC6-37195389C3E1}" srcOrd="0" destOrd="0" presId="urn:microsoft.com/office/officeart/2018/5/layout/CenteredIconLabelDescriptionList"/>
    <dgm:cxn modelId="{1EDFDFC4-3AAA-465D-9B3B-5E72840DC504}" type="presParOf" srcId="{DFE1DC77-2397-4D38-ABFD-9DADF62D56DD}" destId="{ADF3B011-AED5-4EB7-A6D5-9C4A3182C8DD}" srcOrd="1" destOrd="0" presId="urn:microsoft.com/office/officeart/2018/5/layout/CenteredIconLabelDescriptionList"/>
    <dgm:cxn modelId="{72635FF6-99B4-4E8D-82FA-CB97595F9FD3}" type="presParOf" srcId="{DFE1DC77-2397-4D38-ABFD-9DADF62D56DD}" destId="{02152561-97AD-4FCA-A6FF-F93B623E0602}" srcOrd="2" destOrd="0" presId="urn:microsoft.com/office/officeart/2018/5/layout/CenteredIconLabelDescriptionList"/>
    <dgm:cxn modelId="{CB3C7F63-8D44-42C3-9763-D82474E2CA43}" type="presParOf" srcId="{DFE1DC77-2397-4D38-ABFD-9DADF62D56DD}" destId="{C5D40811-E893-4BBA-A62E-EEDDBB9899D7}" srcOrd="3" destOrd="0" presId="urn:microsoft.com/office/officeart/2018/5/layout/CenteredIconLabelDescriptionList"/>
    <dgm:cxn modelId="{84F0013C-4027-4920-9DD4-92441928BA28}" type="presParOf" srcId="{DFE1DC77-2397-4D38-ABFD-9DADF62D56DD}" destId="{7909B5E8-2C73-4C30-A5C3-BDB21B13E8E0}" srcOrd="4" destOrd="0" presId="urn:microsoft.com/office/officeart/2018/5/layout/CenteredIconLabelDescriptionList"/>
    <dgm:cxn modelId="{DAC80361-9FD2-4B50-8D6D-DA0171C4336B}" type="presParOf" srcId="{6E093FAF-5615-4348-B6D7-212196A4823A}" destId="{E8E25994-48BE-4183-9B15-54FECF33CE50}" srcOrd="5" destOrd="0" presId="urn:microsoft.com/office/officeart/2018/5/layout/CenteredIconLabelDescriptionList"/>
    <dgm:cxn modelId="{1F3FCDA7-4730-47F6-B655-EE836AD25160}" type="presParOf" srcId="{6E093FAF-5615-4348-B6D7-212196A4823A}" destId="{E9A986E9-44AD-43C0-A055-1A884C2B5691}" srcOrd="6" destOrd="0" presId="urn:microsoft.com/office/officeart/2018/5/layout/CenteredIconLabelDescriptionList"/>
    <dgm:cxn modelId="{3C80ECCB-B9CB-4460-A86E-E0559C8180EF}" type="presParOf" srcId="{E9A986E9-44AD-43C0-A055-1A884C2B5691}" destId="{E33A71FC-A984-4750-A69A-352D7787E771}" srcOrd="0" destOrd="0" presId="urn:microsoft.com/office/officeart/2018/5/layout/CenteredIconLabelDescriptionList"/>
    <dgm:cxn modelId="{8B41F1B3-63FA-4693-A5E3-F462198DA27F}" type="presParOf" srcId="{E9A986E9-44AD-43C0-A055-1A884C2B5691}" destId="{A8BEB089-5AB7-448F-9F18-BE2E64032BB3}" srcOrd="1" destOrd="0" presId="urn:microsoft.com/office/officeart/2018/5/layout/CenteredIconLabelDescriptionList"/>
    <dgm:cxn modelId="{1D5436C0-4A1A-435D-B36D-7E98714215ED}" type="presParOf" srcId="{E9A986E9-44AD-43C0-A055-1A884C2B5691}" destId="{42EE5292-A67F-4BD8-80DA-A2C4B5CCFB83}" srcOrd="2" destOrd="0" presId="urn:microsoft.com/office/officeart/2018/5/layout/CenteredIconLabelDescriptionList"/>
    <dgm:cxn modelId="{CE7E8378-198E-4322-80ED-1B46621DB4A7}" type="presParOf" srcId="{E9A986E9-44AD-43C0-A055-1A884C2B5691}" destId="{1AE0D484-6F76-4503-B142-A83C4DF1616F}" srcOrd="3" destOrd="0" presId="urn:microsoft.com/office/officeart/2018/5/layout/CenteredIconLabelDescriptionList"/>
    <dgm:cxn modelId="{2E0CFBB2-3F2E-41FB-8D22-3C8746EADFB0}" type="presParOf" srcId="{E9A986E9-44AD-43C0-A055-1A884C2B5691}" destId="{F04D998B-8CE2-4424-BAE6-0D5D3EE9571B}" srcOrd="4" destOrd="0" presId="urn:microsoft.com/office/officeart/2018/5/layout/CenteredIconLabelDescriptionList"/>
    <dgm:cxn modelId="{A5851ACE-B326-4979-8159-F8D0F335F546}" type="presParOf" srcId="{6E093FAF-5615-4348-B6D7-212196A4823A}" destId="{F7F57D7E-076E-4463-A587-F6DF5C7F011C}" srcOrd="7" destOrd="0" presId="urn:microsoft.com/office/officeart/2018/5/layout/CenteredIconLabelDescriptionList"/>
    <dgm:cxn modelId="{D4B9D6A3-763F-4E4B-8228-22EEA3ED3279}" type="presParOf" srcId="{6E093FAF-5615-4348-B6D7-212196A4823A}" destId="{70854A2B-A6F5-43AE-82D4-FDECB7C033C1}" srcOrd="8" destOrd="0" presId="urn:microsoft.com/office/officeart/2018/5/layout/CenteredIconLabelDescriptionList"/>
    <dgm:cxn modelId="{C28F25DC-823F-4186-9140-C49CAA474734}" type="presParOf" srcId="{70854A2B-A6F5-43AE-82D4-FDECB7C033C1}" destId="{AD51ADBA-4930-4FD0-AAD9-BC9D4974E087}" srcOrd="0" destOrd="0" presId="urn:microsoft.com/office/officeart/2018/5/layout/CenteredIconLabelDescriptionList"/>
    <dgm:cxn modelId="{754186C1-8B72-48E4-8207-F1F6D5DBAC08}" type="presParOf" srcId="{70854A2B-A6F5-43AE-82D4-FDECB7C033C1}" destId="{036ED8D6-A371-4E55-931B-37F02FAA7388}" srcOrd="1" destOrd="0" presId="urn:microsoft.com/office/officeart/2018/5/layout/CenteredIconLabelDescriptionList"/>
    <dgm:cxn modelId="{D888B50E-A31D-4722-A78B-A48316C7BD7C}" type="presParOf" srcId="{70854A2B-A6F5-43AE-82D4-FDECB7C033C1}" destId="{39164034-DB29-4D7A-8D59-11B5B427801B}" srcOrd="2" destOrd="0" presId="urn:microsoft.com/office/officeart/2018/5/layout/CenteredIconLabelDescriptionList"/>
    <dgm:cxn modelId="{2CE4611E-28A2-45AA-8181-EB1B33950FD2}" type="presParOf" srcId="{70854A2B-A6F5-43AE-82D4-FDECB7C033C1}" destId="{CB38B8F4-0AF9-4334-8F7F-ADF8824953F9}" srcOrd="3" destOrd="0" presId="urn:microsoft.com/office/officeart/2018/5/layout/CenteredIconLabelDescriptionList"/>
    <dgm:cxn modelId="{C2E95F8D-3A4D-4A7E-BB21-7742941A41F0}" type="presParOf" srcId="{70854A2B-A6F5-43AE-82D4-FDECB7C033C1}" destId="{C1F4FD13-9133-4BAD-BE48-79C1DEFDF2DE}" srcOrd="4" destOrd="0" presId="urn:microsoft.com/office/officeart/2018/5/layout/CenteredIconLabelDescription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0E1349-3A37-4779-AC4A-C39253989B48}"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712308F2-66D0-4CD7-9D14-63EE629FE07F}">
      <dgm:prSet custT="1"/>
      <dgm:spPr/>
      <dgm:t>
        <a:bodyPr/>
        <a:lstStyle/>
        <a:p>
          <a:pPr>
            <a:lnSpc>
              <a:spcPct val="100000"/>
            </a:lnSpc>
          </a:pPr>
          <a:r>
            <a:rPr lang="es-VE" sz="1600" dirty="0">
              <a:latin typeface="Agency FB" panose="020B0503020202020204" pitchFamily="34" charset="0"/>
            </a:rPr>
            <a:t>Intereses personales de los autores, como patentes o publicaciones futuras.</a:t>
          </a:r>
          <a:endParaRPr lang="en-US" sz="1600" dirty="0">
            <a:latin typeface="Agency FB" panose="020B0503020202020204" pitchFamily="34" charset="0"/>
          </a:endParaRPr>
        </a:p>
      </dgm:t>
    </dgm:pt>
    <dgm:pt modelId="{821011B0-D46B-4410-997B-605C25EE3DEE}" type="parTrans" cxnId="{E19DEAC5-25FD-49F8-A598-9C6847043383}">
      <dgm:prSet/>
      <dgm:spPr/>
      <dgm:t>
        <a:bodyPr/>
        <a:lstStyle/>
        <a:p>
          <a:endParaRPr lang="en-US"/>
        </a:p>
      </dgm:t>
    </dgm:pt>
    <dgm:pt modelId="{6AAE9098-EE61-403E-9B12-37256F5B02B4}" type="sibTrans" cxnId="{E19DEAC5-25FD-49F8-A598-9C6847043383}">
      <dgm:prSet/>
      <dgm:spPr/>
      <dgm:t>
        <a:bodyPr/>
        <a:lstStyle/>
        <a:p>
          <a:endParaRPr lang="en-US"/>
        </a:p>
      </dgm:t>
    </dgm:pt>
    <dgm:pt modelId="{021A0D51-DDDD-4BD1-BD8E-C5C0E18A4994}">
      <dgm:prSet custT="1"/>
      <dgm:spPr/>
      <dgm:t>
        <a:bodyPr/>
        <a:lstStyle/>
        <a:p>
          <a:pPr>
            <a:lnSpc>
              <a:spcPct val="100000"/>
            </a:lnSpc>
          </a:pPr>
          <a:r>
            <a:rPr lang="es-VE" sz="1600" dirty="0">
              <a:latin typeface="Agency FB" panose="020B0503020202020204" pitchFamily="34" charset="0"/>
            </a:rPr>
            <a:t>Datos que están protegidos por intereses comerciales o que no pueden ser accesibles por otros investigadores, limitando la replicabilidad del estudio.</a:t>
          </a:r>
          <a:endParaRPr lang="en-US" sz="1600" dirty="0">
            <a:latin typeface="Agency FB" panose="020B0503020202020204" pitchFamily="34" charset="0"/>
          </a:endParaRPr>
        </a:p>
      </dgm:t>
    </dgm:pt>
    <dgm:pt modelId="{11DA4B8A-8EE6-4466-BCF0-79A7ABA16740}" type="parTrans" cxnId="{B8FA244D-6B00-4F4C-9A78-A4CCC1295CB0}">
      <dgm:prSet/>
      <dgm:spPr/>
      <dgm:t>
        <a:bodyPr/>
        <a:lstStyle/>
        <a:p>
          <a:endParaRPr lang="en-US"/>
        </a:p>
      </dgm:t>
    </dgm:pt>
    <dgm:pt modelId="{EBBC53F8-F06A-42E9-A347-C4A88FDDF7DD}" type="sibTrans" cxnId="{B8FA244D-6B00-4F4C-9A78-A4CCC1295CB0}">
      <dgm:prSet/>
      <dgm:spPr/>
      <dgm:t>
        <a:bodyPr/>
        <a:lstStyle/>
        <a:p>
          <a:endParaRPr lang="en-US"/>
        </a:p>
      </dgm:t>
    </dgm:pt>
    <dgm:pt modelId="{E6C271B2-656A-4FC1-AF44-622DB27E0D1A}" type="pres">
      <dgm:prSet presAssocID="{C10E1349-3A37-4779-AC4A-C39253989B48}" presName="root" presStyleCnt="0">
        <dgm:presLayoutVars>
          <dgm:dir/>
          <dgm:resizeHandles val="exact"/>
        </dgm:presLayoutVars>
      </dgm:prSet>
      <dgm:spPr/>
    </dgm:pt>
    <dgm:pt modelId="{2E0A9B46-8A5A-4272-82CE-2DACE6B141B1}" type="pres">
      <dgm:prSet presAssocID="{712308F2-66D0-4CD7-9D14-63EE629FE07F}" presName="compNode" presStyleCnt="0"/>
      <dgm:spPr/>
    </dgm:pt>
    <dgm:pt modelId="{3B7CA834-85BB-4239-A2BC-938B7EA8BD4B}" type="pres">
      <dgm:prSet presAssocID="{712308F2-66D0-4CD7-9D14-63EE629FE07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rsona comiendo con relleno sólido"/>
        </a:ext>
      </dgm:extLst>
    </dgm:pt>
    <dgm:pt modelId="{BAF763A5-2EFA-4831-9CBD-1624449871B9}" type="pres">
      <dgm:prSet presAssocID="{712308F2-66D0-4CD7-9D14-63EE629FE07F}" presName="spaceRect" presStyleCnt="0"/>
      <dgm:spPr/>
    </dgm:pt>
    <dgm:pt modelId="{90B13E3A-AFB1-4450-8595-C324ED8B14E8}" type="pres">
      <dgm:prSet presAssocID="{712308F2-66D0-4CD7-9D14-63EE629FE07F}" presName="textRect" presStyleLbl="revTx" presStyleIdx="0" presStyleCnt="2">
        <dgm:presLayoutVars>
          <dgm:chMax val="1"/>
          <dgm:chPref val="1"/>
        </dgm:presLayoutVars>
      </dgm:prSet>
      <dgm:spPr/>
    </dgm:pt>
    <dgm:pt modelId="{B2AB3386-3E59-4BC8-8707-3CDE6DE64FDC}" type="pres">
      <dgm:prSet presAssocID="{6AAE9098-EE61-403E-9B12-37256F5B02B4}" presName="sibTrans" presStyleCnt="0"/>
      <dgm:spPr/>
    </dgm:pt>
    <dgm:pt modelId="{B52182F2-C031-4783-9C83-55E2038E454D}" type="pres">
      <dgm:prSet presAssocID="{021A0D51-DDDD-4BD1-BD8E-C5C0E18A4994}" presName="compNode" presStyleCnt="0"/>
      <dgm:spPr/>
    </dgm:pt>
    <dgm:pt modelId="{BB8CCA3F-F6A7-4609-8148-EF75DE5B1273}" type="pres">
      <dgm:prSet presAssocID="{021A0D51-DDDD-4BD1-BD8E-C5C0E18A49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A5BAF681-86FE-4C97-8475-2F55A5EA2408}" type="pres">
      <dgm:prSet presAssocID="{021A0D51-DDDD-4BD1-BD8E-C5C0E18A4994}" presName="spaceRect" presStyleCnt="0"/>
      <dgm:spPr/>
    </dgm:pt>
    <dgm:pt modelId="{9BEB0E34-10F9-40A7-998E-1935E230F741}" type="pres">
      <dgm:prSet presAssocID="{021A0D51-DDDD-4BD1-BD8E-C5C0E18A4994}" presName="textRect" presStyleLbl="revTx" presStyleIdx="1" presStyleCnt="2" custScaleX="136655">
        <dgm:presLayoutVars>
          <dgm:chMax val="1"/>
          <dgm:chPref val="1"/>
        </dgm:presLayoutVars>
      </dgm:prSet>
      <dgm:spPr/>
    </dgm:pt>
  </dgm:ptLst>
  <dgm:cxnLst>
    <dgm:cxn modelId="{33306426-D0BC-43E2-8D44-F8E795EE47E8}" type="presOf" srcId="{C10E1349-3A37-4779-AC4A-C39253989B48}" destId="{E6C271B2-656A-4FC1-AF44-622DB27E0D1A}" srcOrd="0" destOrd="0" presId="urn:microsoft.com/office/officeart/2018/2/layout/IconLabelList"/>
    <dgm:cxn modelId="{83379367-90A5-4FAE-9F40-23BD722B3268}" type="presOf" srcId="{021A0D51-DDDD-4BD1-BD8E-C5C0E18A4994}" destId="{9BEB0E34-10F9-40A7-998E-1935E230F741}" srcOrd="0" destOrd="0" presId="urn:microsoft.com/office/officeart/2018/2/layout/IconLabelList"/>
    <dgm:cxn modelId="{B8FA244D-6B00-4F4C-9A78-A4CCC1295CB0}" srcId="{C10E1349-3A37-4779-AC4A-C39253989B48}" destId="{021A0D51-DDDD-4BD1-BD8E-C5C0E18A4994}" srcOrd="1" destOrd="0" parTransId="{11DA4B8A-8EE6-4466-BCF0-79A7ABA16740}" sibTransId="{EBBC53F8-F06A-42E9-A347-C4A88FDDF7DD}"/>
    <dgm:cxn modelId="{E19DEAC5-25FD-49F8-A598-9C6847043383}" srcId="{C10E1349-3A37-4779-AC4A-C39253989B48}" destId="{712308F2-66D0-4CD7-9D14-63EE629FE07F}" srcOrd="0" destOrd="0" parTransId="{821011B0-D46B-4410-997B-605C25EE3DEE}" sibTransId="{6AAE9098-EE61-403E-9B12-37256F5B02B4}"/>
    <dgm:cxn modelId="{7C67F0DE-905D-46EA-8339-3B163211AFBF}" type="presOf" srcId="{712308F2-66D0-4CD7-9D14-63EE629FE07F}" destId="{90B13E3A-AFB1-4450-8595-C324ED8B14E8}" srcOrd="0" destOrd="0" presId="urn:microsoft.com/office/officeart/2018/2/layout/IconLabelList"/>
    <dgm:cxn modelId="{F98ACA6B-1EB4-4D08-A756-65926E678FDE}" type="presParOf" srcId="{E6C271B2-656A-4FC1-AF44-622DB27E0D1A}" destId="{2E0A9B46-8A5A-4272-82CE-2DACE6B141B1}" srcOrd="0" destOrd="0" presId="urn:microsoft.com/office/officeart/2018/2/layout/IconLabelList"/>
    <dgm:cxn modelId="{80CD78F5-B02E-41A7-947A-5F9322A7FA8E}" type="presParOf" srcId="{2E0A9B46-8A5A-4272-82CE-2DACE6B141B1}" destId="{3B7CA834-85BB-4239-A2BC-938B7EA8BD4B}" srcOrd="0" destOrd="0" presId="urn:microsoft.com/office/officeart/2018/2/layout/IconLabelList"/>
    <dgm:cxn modelId="{B651CDD4-FD8D-4695-BB32-F33C5A894F6A}" type="presParOf" srcId="{2E0A9B46-8A5A-4272-82CE-2DACE6B141B1}" destId="{BAF763A5-2EFA-4831-9CBD-1624449871B9}" srcOrd="1" destOrd="0" presId="urn:microsoft.com/office/officeart/2018/2/layout/IconLabelList"/>
    <dgm:cxn modelId="{419AD27E-0C95-4AA0-A1D4-738D89FF79DB}" type="presParOf" srcId="{2E0A9B46-8A5A-4272-82CE-2DACE6B141B1}" destId="{90B13E3A-AFB1-4450-8595-C324ED8B14E8}" srcOrd="2" destOrd="0" presId="urn:microsoft.com/office/officeart/2018/2/layout/IconLabelList"/>
    <dgm:cxn modelId="{6FF03E30-47B0-4AAC-AA53-DA31B05E16AA}" type="presParOf" srcId="{E6C271B2-656A-4FC1-AF44-622DB27E0D1A}" destId="{B2AB3386-3E59-4BC8-8707-3CDE6DE64FDC}" srcOrd="1" destOrd="0" presId="urn:microsoft.com/office/officeart/2018/2/layout/IconLabelList"/>
    <dgm:cxn modelId="{F4C21DCB-DCC6-408D-8E32-3FB17AFFED14}" type="presParOf" srcId="{E6C271B2-656A-4FC1-AF44-622DB27E0D1A}" destId="{B52182F2-C031-4783-9C83-55E2038E454D}" srcOrd="2" destOrd="0" presId="urn:microsoft.com/office/officeart/2018/2/layout/IconLabelList"/>
    <dgm:cxn modelId="{78C7B119-FE88-4621-AD3C-BBC9C64CBB48}" type="presParOf" srcId="{B52182F2-C031-4783-9C83-55E2038E454D}" destId="{BB8CCA3F-F6A7-4609-8148-EF75DE5B1273}" srcOrd="0" destOrd="0" presId="urn:microsoft.com/office/officeart/2018/2/layout/IconLabelList"/>
    <dgm:cxn modelId="{5CCF9B8F-2A27-4A9E-AED9-FACCDE1DD715}" type="presParOf" srcId="{B52182F2-C031-4783-9C83-55E2038E454D}" destId="{A5BAF681-86FE-4C97-8475-2F55A5EA2408}" srcOrd="1" destOrd="0" presId="urn:microsoft.com/office/officeart/2018/2/layout/IconLabelList"/>
    <dgm:cxn modelId="{548E9BBB-7A98-4BDD-9DEE-22BC080A4322}" type="presParOf" srcId="{B52182F2-C031-4783-9C83-55E2038E454D}" destId="{9BEB0E34-10F9-40A7-998E-1935E230F741}" srcOrd="2" destOrd="0" presId="urn:microsoft.com/office/officeart/2018/2/layout/Icon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0EADD4-0CDF-4F21-8E23-D068AE662B43}"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5B7A21F5-BD4E-41D4-88FB-DB1F38F7BFCA}">
      <dgm:prSet custT="1"/>
      <dgm:spPr/>
      <dgm:t>
        <a:bodyPr/>
        <a:lstStyle/>
        <a:p>
          <a:pPr>
            <a:lnSpc>
              <a:spcPct val="100000"/>
            </a:lnSpc>
          </a:pPr>
          <a:r>
            <a:rPr lang="es-VE" sz="1600" dirty="0">
              <a:latin typeface="Agency FB" panose="020B0503020202020204" pitchFamily="34" charset="0"/>
            </a:rPr>
            <a:t>La política de disponibilidad de datos de </a:t>
          </a:r>
          <a:r>
            <a:rPr lang="es-VE" sz="1600" b="1" i="1" dirty="0">
              <a:solidFill>
                <a:srgbClr val="B70E0C"/>
              </a:solidFill>
              <a:latin typeface="Agency FB" panose="020B0503020202020204" pitchFamily="34" charset="0"/>
            </a:rPr>
            <a:t>Económicas CUC </a:t>
          </a:r>
          <a:r>
            <a:rPr lang="es-VE" sz="1600" dirty="0">
              <a:latin typeface="Agency FB" panose="020B0503020202020204" pitchFamily="34" charset="0"/>
            </a:rPr>
            <a:t>subraya la importancia de compartir el </a:t>
          </a:r>
          <a:r>
            <a:rPr lang="es-VE" sz="1600" b="1" dirty="0">
              <a:latin typeface="Agency FB" panose="020B0503020202020204" pitchFamily="34" charset="0"/>
            </a:rPr>
            <a:t>conjunto mínimo de datos</a:t>
          </a:r>
          <a:r>
            <a:rPr lang="es-VE" sz="1600" dirty="0">
              <a:latin typeface="Agency FB" panose="020B0503020202020204" pitchFamily="34" charset="0"/>
            </a:rPr>
            <a:t> necesarios para la replicabilidad de los estudios.</a:t>
          </a:r>
          <a:endParaRPr lang="en-US" sz="1600" dirty="0">
            <a:latin typeface="Agency FB" panose="020B0503020202020204" pitchFamily="34" charset="0"/>
          </a:endParaRPr>
        </a:p>
      </dgm:t>
    </dgm:pt>
    <dgm:pt modelId="{520320A3-294C-4B9A-8E0F-2F63EB891B65}" type="parTrans" cxnId="{5BD51DA2-4D77-4BF5-AAC5-FFC60A08BC09}">
      <dgm:prSet/>
      <dgm:spPr/>
      <dgm:t>
        <a:bodyPr/>
        <a:lstStyle/>
        <a:p>
          <a:endParaRPr lang="en-US" sz="1600">
            <a:latin typeface="Agency FB" panose="020B0503020202020204" pitchFamily="34" charset="0"/>
          </a:endParaRPr>
        </a:p>
      </dgm:t>
    </dgm:pt>
    <dgm:pt modelId="{132D3B87-2390-4216-87AC-A300A8CBC1B1}" type="sibTrans" cxnId="{5BD51DA2-4D77-4BF5-AAC5-FFC60A08BC09}">
      <dgm:prSet/>
      <dgm:spPr/>
      <dgm:t>
        <a:bodyPr/>
        <a:lstStyle/>
        <a:p>
          <a:endParaRPr lang="en-US" sz="1600">
            <a:latin typeface="Agency FB" panose="020B0503020202020204" pitchFamily="34" charset="0"/>
          </a:endParaRPr>
        </a:p>
      </dgm:t>
    </dgm:pt>
    <dgm:pt modelId="{7663C8FA-2303-4B9E-9BB8-1BA1AAB5BAF8}">
      <dgm:prSet custT="1"/>
      <dgm:spPr/>
      <dgm:t>
        <a:bodyPr/>
        <a:lstStyle/>
        <a:p>
          <a:pPr>
            <a:lnSpc>
              <a:spcPct val="100000"/>
            </a:lnSpc>
          </a:pPr>
          <a:r>
            <a:rPr lang="es-VE" sz="1600" dirty="0">
              <a:latin typeface="Agency FB" panose="020B0503020202020204" pitchFamily="34" charset="0"/>
            </a:rPr>
            <a:t>Aunque existen excepciones para datos sensibles o de terceros, los autores deben ser transparentes sobre las restricciones de acceso y seguir las </a:t>
          </a:r>
          <a:r>
            <a:rPr lang="es-VE" sz="1600" b="1" dirty="0">
              <a:latin typeface="Agency FB" panose="020B0503020202020204" pitchFamily="34" charset="0"/>
            </a:rPr>
            <a:t>normas éticas y legales</a:t>
          </a:r>
          <a:r>
            <a:rPr lang="es-VE" sz="1600" dirty="0">
              <a:latin typeface="Agency FB" panose="020B0503020202020204" pitchFamily="34" charset="0"/>
            </a:rPr>
            <a:t> pertinentes. </a:t>
          </a:r>
          <a:endParaRPr lang="en-US" sz="1600" dirty="0">
            <a:latin typeface="Agency FB" panose="020B0503020202020204" pitchFamily="34" charset="0"/>
          </a:endParaRPr>
        </a:p>
      </dgm:t>
    </dgm:pt>
    <dgm:pt modelId="{FA92BB7A-07A2-4723-B384-D718D700EC96}" type="parTrans" cxnId="{C8FF294E-5100-4031-AFB9-A007D69FECFB}">
      <dgm:prSet/>
      <dgm:spPr/>
      <dgm:t>
        <a:bodyPr/>
        <a:lstStyle/>
        <a:p>
          <a:endParaRPr lang="en-US" sz="1600">
            <a:latin typeface="Agency FB" panose="020B0503020202020204" pitchFamily="34" charset="0"/>
          </a:endParaRPr>
        </a:p>
      </dgm:t>
    </dgm:pt>
    <dgm:pt modelId="{FB170F33-6FEA-4876-8EDB-6424885EC08F}" type="sibTrans" cxnId="{C8FF294E-5100-4031-AFB9-A007D69FECFB}">
      <dgm:prSet/>
      <dgm:spPr/>
      <dgm:t>
        <a:bodyPr/>
        <a:lstStyle/>
        <a:p>
          <a:endParaRPr lang="en-US" sz="1600">
            <a:latin typeface="Agency FB" panose="020B0503020202020204" pitchFamily="34" charset="0"/>
          </a:endParaRPr>
        </a:p>
      </dgm:t>
    </dgm:pt>
    <dgm:pt modelId="{A8E41C7D-FD34-4BFF-998B-057D4FB16945}">
      <dgm:prSet custT="1"/>
      <dgm:spPr/>
      <dgm:t>
        <a:bodyPr/>
        <a:lstStyle/>
        <a:p>
          <a:pPr>
            <a:lnSpc>
              <a:spcPct val="100000"/>
            </a:lnSpc>
          </a:pPr>
          <a:r>
            <a:rPr lang="es-VE" sz="1600">
              <a:latin typeface="Agency FB" panose="020B0503020202020204" pitchFamily="34" charset="0"/>
            </a:rPr>
            <a:t>El depósito de datos en </a:t>
          </a:r>
          <a:r>
            <a:rPr lang="es-VE" sz="1600" b="1">
              <a:latin typeface="Agency FB" panose="020B0503020202020204" pitchFamily="34" charset="0"/>
            </a:rPr>
            <a:t>repositorios públicos</a:t>
          </a:r>
          <a:r>
            <a:rPr lang="es-VE" sz="1600">
              <a:latin typeface="Agency FB" panose="020B0503020202020204" pitchFamily="34" charset="0"/>
            </a:rPr>
            <a:t> es la forma preferida para garantizar el acceso a los datos, mientras que las citas de datos deben incluir identificadores persistentes (DOI).</a:t>
          </a:r>
          <a:endParaRPr lang="en-US" sz="1600">
            <a:latin typeface="Agency FB" panose="020B0503020202020204" pitchFamily="34" charset="0"/>
          </a:endParaRPr>
        </a:p>
      </dgm:t>
    </dgm:pt>
    <dgm:pt modelId="{9AB8E1C5-3329-4604-8DCF-11F4A60E663C}" type="parTrans" cxnId="{F88FE4FA-1155-4174-B71E-A32C1B00E7CD}">
      <dgm:prSet/>
      <dgm:spPr/>
      <dgm:t>
        <a:bodyPr/>
        <a:lstStyle/>
        <a:p>
          <a:endParaRPr lang="en-US" sz="1600">
            <a:latin typeface="Agency FB" panose="020B0503020202020204" pitchFamily="34" charset="0"/>
          </a:endParaRPr>
        </a:p>
      </dgm:t>
    </dgm:pt>
    <dgm:pt modelId="{A931C53E-26EE-4240-8931-0560DEC56833}" type="sibTrans" cxnId="{F88FE4FA-1155-4174-B71E-A32C1B00E7CD}">
      <dgm:prSet/>
      <dgm:spPr/>
      <dgm:t>
        <a:bodyPr/>
        <a:lstStyle/>
        <a:p>
          <a:endParaRPr lang="en-US" sz="1600">
            <a:latin typeface="Agency FB" panose="020B0503020202020204" pitchFamily="34" charset="0"/>
          </a:endParaRPr>
        </a:p>
      </dgm:t>
    </dgm:pt>
    <dgm:pt modelId="{19718841-665A-41EA-9B99-4EEF8DD83AA9}">
      <dgm:prSet custT="1"/>
      <dgm:spPr/>
      <dgm:t>
        <a:bodyPr/>
        <a:lstStyle/>
        <a:p>
          <a:pPr>
            <a:lnSpc>
              <a:spcPct val="100000"/>
            </a:lnSpc>
          </a:pPr>
          <a:r>
            <a:rPr lang="es-VE" sz="1600" dirty="0">
              <a:latin typeface="Agency FB" panose="020B0503020202020204" pitchFamily="34" charset="0"/>
            </a:rPr>
            <a:t>En general, el objetivo es promover la </a:t>
          </a:r>
          <a:r>
            <a:rPr lang="es-VE" sz="1600" b="1" dirty="0">
              <a:latin typeface="Agency FB" panose="020B0503020202020204" pitchFamily="34" charset="0"/>
            </a:rPr>
            <a:t>transparencia</a:t>
          </a:r>
          <a:r>
            <a:rPr lang="es-VE" sz="1600" dirty="0">
              <a:latin typeface="Agency FB" panose="020B0503020202020204" pitchFamily="34" charset="0"/>
            </a:rPr>
            <a:t> y la </a:t>
          </a:r>
          <a:r>
            <a:rPr lang="es-VE" sz="1600" b="1" dirty="0">
              <a:latin typeface="Agency FB" panose="020B0503020202020204" pitchFamily="34" charset="0"/>
            </a:rPr>
            <a:t>reproducibilidad</a:t>
          </a:r>
          <a:r>
            <a:rPr lang="es-VE" sz="1600" dirty="0">
              <a:latin typeface="Agency FB" panose="020B0503020202020204" pitchFamily="34" charset="0"/>
            </a:rPr>
            <a:t> de la ciencia, respetando al mismo tiempo la </a:t>
          </a:r>
          <a:r>
            <a:rPr lang="es-VE" sz="1600" b="1" dirty="0">
              <a:latin typeface="Agency FB" panose="020B0503020202020204" pitchFamily="34" charset="0"/>
            </a:rPr>
            <a:t>privacidad</a:t>
          </a:r>
          <a:r>
            <a:rPr lang="es-VE" sz="1600" dirty="0">
              <a:latin typeface="Agency FB" panose="020B0503020202020204" pitchFamily="34" charset="0"/>
            </a:rPr>
            <a:t> y las normativas aplicables.</a:t>
          </a:r>
          <a:endParaRPr lang="en-US" sz="1600" dirty="0">
            <a:latin typeface="Agency FB" panose="020B0503020202020204" pitchFamily="34" charset="0"/>
          </a:endParaRPr>
        </a:p>
      </dgm:t>
    </dgm:pt>
    <dgm:pt modelId="{D66CD1BF-D025-40DF-9E4C-EC46372D251E}" type="parTrans" cxnId="{91121902-FD13-415B-9D69-F014365C5F78}">
      <dgm:prSet/>
      <dgm:spPr/>
      <dgm:t>
        <a:bodyPr/>
        <a:lstStyle/>
        <a:p>
          <a:endParaRPr lang="en-US" sz="1600">
            <a:latin typeface="Agency FB" panose="020B0503020202020204" pitchFamily="34" charset="0"/>
          </a:endParaRPr>
        </a:p>
      </dgm:t>
    </dgm:pt>
    <dgm:pt modelId="{326F601B-2D3B-426A-85A8-550FC36E3925}" type="sibTrans" cxnId="{91121902-FD13-415B-9D69-F014365C5F78}">
      <dgm:prSet/>
      <dgm:spPr/>
      <dgm:t>
        <a:bodyPr/>
        <a:lstStyle/>
        <a:p>
          <a:endParaRPr lang="en-US" sz="1600">
            <a:latin typeface="Agency FB" panose="020B0503020202020204" pitchFamily="34" charset="0"/>
          </a:endParaRPr>
        </a:p>
      </dgm:t>
    </dgm:pt>
    <dgm:pt modelId="{1FA7D265-DDDD-459C-AC16-589C3625D2DB}" type="pres">
      <dgm:prSet presAssocID="{570EADD4-0CDF-4F21-8E23-D068AE662B43}" presName="root" presStyleCnt="0">
        <dgm:presLayoutVars>
          <dgm:dir/>
          <dgm:resizeHandles val="exact"/>
        </dgm:presLayoutVars>
      </dgm:prSet>
      <dgm:spPr/>
    </dgm:pt>
    <dgm:pt modelId="{DE0D43FA-4F62-43E3-8E5D-9EA85B8A073D}" type="pres">
      <dgm:prSet presAssocID="{5B7A21F5-BD4E-41D4-88FB-DB1F38F7BFCA}" presName="compNode" presStyleCnt="0"/>
      <dgm:spPr/>
    </dgm:pt>
    <dgm:pt modelId="{F65D674D-0346-4F49-B84D-2CA8123F2F6B}" type="pres">
      <dgm:prSet presAssocID="{5B7A21F5-BD4E-41D4-88FB-DB1F38F7BF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A099CE84-373B-4AC5-A42F-04FC34828B76}" type="pres">
      <dgm:prSet presAssocID="{5B7A21F5-BD4E-41D4-88FB-DB1F38F7BFCA}" presName="spaceRect" presStyleCnt="0"/>
      <dgm:spPr/>
    </dgm:pt>
    <dgm:pt modelId="{6DA6448E-83E3-4572-B175-D7E320CE9055}" type="pres">
      <dgm:prSet presAssocID="{5B7A21F5-BD4E-41D4-88FB-DB1F38F7BFCA}" presName="textRect" presStyleLbl="revTx" presStyleIdx="0" presStyleCnt="4">
        <dgm:presLayoutVars>
          <dgm:chMax val="1"/>
          <dgm:chPref val="1"/>
        </dgm:presLayoutVars>
      </dgm:prSet>
      <dgm:spPr/>
    </dgm:pt>
    <dgm:pt modelId="{C6F35A40-9645-4FAA-A773-ED0E9F021FD6}" type="pres">
      <dgm:prSet presAssocID="{132D3B87-2390-4216-87AC-A300A8CBC1B1}" presName="sibTrans" presStyleCnt="0"/>
      <dgm:spPr/>
    </dgm:pt>
    <dgm:pt modelId="{B987098E-FCFC-4E0A-AAD3-C89227B48374}" type="pres">
      <dgm:prSet presAssocID="{7663C8FA-2303-4B9E-9BB8-1BA1AAB5BAF8}" presName="compNode" presStyleCnt="0"/>
      <dgm:spPr/>
    </dgm:pt>
    <dgm:pt modelId="{E544EF4F-7E5D-4C30-9860-F44C9612172E}" type="pres">
      <dgm:prSet presAssocID="{7663C8FA-2303-4B9E-9BB8-1BA1AAB5BAF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6DF499EF-7509-46CF-8D6C-3C68E31C2388}" type="pres">
      <dgm:prSet presAssocID="{7663C8FA-2303-4B9E-9BB8-1BA1AAB5BAF8}" presName="spaceRect" presStyleCnt="0"/>
      <dgm:spPr/>
    </dgm:pt>
    <dgm:pt modelId="{E8AC9115-EDB2-4526-B10A-C29BD8532ED1}" type="pres">
      <dgm:prSet presAssocID="{7663C8FA-2303-4B9E-9BB8-1BA1AAB5BAF8}" presName="textRect" presStyleLbl="revTx" presStyleIdx="1" presStyleCnt="4">
        <dgm:presLayoutVars>
          <dgm:chMax val="1"/>
          <dgm:chPref val="1"/>
        </dgm:presLayoutVars>
      </dgm:prSet>
      <dgm:spPr/>
    </dgm:pt>
    <dgm:pt modelId="{664F18DE-DAF9-42D6-B639-FF9B1403787E}" type="pres">
      <dgm:prSet presAssocID="{FB170F33-6FEA-4876-8EDB-6424885EC08F}" presName="sibTrans" presStyleCnt="0"/>
      <dgm:spPr/>
    </dgm:pt>
    <dgm:pt modelId="{197DB895-1C73-4D15-88A3-EDCE137173A6}" type="pres">
      <dgm:prSet presAssocID="{A8E41C7D-FD34-4BFF-998B-057D4FB16945}" presName="compNode" presStyleCnt="0"/>
      <dgm:spPr/>
    </dgm:pt>
    <dgm:pt modelId="{02924C80-1B51-4C44-912E-C0C84D063AB3}" type="pres">
      <dgm:prSet presAssocID="{A8E41C7D-FD34-4BFF-998B-057D4FB169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se de datos"/>
        </a:ext>
      </dgm:extLst>
    </dgm:pt>
    <dgm:pt modelId="{CD929117-1D7A-426B-AD68-905F07B1301A}" type="pres">
      <dgm:prSet presAssocID="{A8E41C7D-FD34-4BFF-998B-057D4FB16945}" presName="spaceRect" presStyleCnt="0"/>
      <dgm:spPr/>
    </dgm:pt>
    <dgm:pt modelId="{5E37D5CF-30FA-4784-836D-DBE3C1C53961}" type="pres">
      <dgm:prSet presAssocID="{A8E41C7D-FD34-4BFF-998B-057D4FB16945}" presName="textRect" presStyleLbl="revTx" presStyleIdx="2" presStyleCnt="4">
        <dgm:presLayoutVars>
          <dgm:chMax val="1"/>
          <dgm:chPref val="1"/>
        </dgm:presLayoutVars>
      </dgm:prSet>
      <dgm:spPr/>
    </dgm:pt>
    <dgm:pt modelId="{30A130D9-3C4B-43F0-8F4B-1ED1B39DA208}" type="pres">
      <dgm:prSet presAssocID="{A931C53E-26EE-4240-8931-0560DEC56833}" presName="sibTrans" presStyleCnt="0"/>
      <dgm:spPr/>
    </dgm:pt>
    <dgm:pt modelId="{04DBEEB0-2E95-46B9-8455-A9F070A0524A}" type="pres">
      <dgm:prSet presAssocID="{19718841-665A-41EA-9B99-4EEF8DD83AA9}" presName="compNode" presStyleCnt="0"/>
      <dgm:spPr/>
    </dgm:pt>
    <dgm:pt modelId="{8FBF912B-6834-4F7E-8025-CD2E0B56553B}" type="pres">
      <dgm:prSet presAssocID="{19718841-665A-41EA-9B99-4EEF8DD83A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ana"/>
        </a:ext>
      </dgm:extLst>
    </dgm:pt>
    <dgm:pt modelId="{C2208BB0-BE6F-4F64-9973-127970D87AE2}" type="pres">
      <dgm:prSet presAssocID="{19718841-665A-41EA-9B99-4EEF8DD83AA9}" presName="spaceRect" presStyleCnt="0"/>
      <dgm:spPr/>
    </dgm:pt>
    <dgm:pt modelId="{AA260B8B-687E-4B41-BAF4-CC6E8E57FD15}" type="pres">
      <dgm:prSet presAssocID="{19718841-665A-41EA-9B99-4EEF8DD83AA9}" presName="textRect" presStyleLbl="revTx" presStyleIdx="3" presStyleCnt="4">
        <dgm:presLayoutVars>
          <dgm:chMax val="1"/>
          <dgm:chPref val="1"/>
        </dgm:presLayoutVars>
      </dgm:prSet>
      <dgm:spPr/>
    </dgm:pt>
  </dgm:ptLst>
  <dgm:cxnLst>
    <dgm:cxn modelId="{91121902-FD13-415B-9D69-F014365C5F78}" srcId="{570EADD4-0CDF-4F21-8E23-D068AE662B43}" destId="{19718841-665A-41EA-9B99-4EEF8DD83AA9}" srcOrd="3" destOrd="0" parTransId="{D66CD1BF-D025-40DF-9E4C-EC46372D251E}" sibTransId="{326F601B-2D3B-426A-85A8-550FC36E3925}"/>
    <dgm:cxn modelId="{2C742B44-2F16-4214-93D6-7F3F5DADAF73}" type="presOf" srcId="{570EADD4-0CDF-4F21-8E23-D068AE662B43}" destId="{1FA7D265-DDDD-459C-AC16-589C3625D2DB}" srcOrd="0" destOrd="0" presId="urn:microsoft.com/office/officeart/2018/2/layout/IconLabelList"/>
    <dgm:cxn modelId="{C8FF294E-5100-4031-AFB9-A007D69FECFB}" srcId="{570EADD4-0CDF-4F21-8E23-D068AE662B43}" destId="{7663C8FA-2303-4B9E-9BB8-1BA1AAB5BAF8}" srcOrd="1" destOrd="0" parTransId="{FA92BB7A-07A2-4723-B384-D718D700EC96}" sibTransId="{FB170F33-6FEA-4876-8EDB-6424885EC08F}"/>
    <dgm:cxn modelId="{7CCD1553-DEBD-42BC-9157-A490BF1887A6}" type="presOf" srcId="{A8E41C7D-FD34-4BFF-998B-057D4FB16945}" destId="{5E37D5CF-30FA-4784-836D-DBE3C1C53961}" srcOrd="0" destOrd="0" presId="urn:microsoft.com/office/officeart/2018/2/layout/IconLabelList"/>
    <dgm:cxn modelId="{78E42691-61EC-4E4E-BC9F-8CB2000B1287}" type="presOf" srcId="{19718841-665A-41EA-9B99-4EEF8DD83AA9}" destId="{AA260B8B-687E-4B41-BAF4-CC6E8E57FD15}" srcOrd="0" destOrd="0" presId="urn:microsoft.com/office/officeart/2018/2/layout/IconLabelList"/>
    <dgm:cxn modelId="{5BD51DA2-4D77-4BF5-AAC5-FFC60A08BC09}" srcId="{570EADD4-0CDF-4F21-8E23-D068AE662B43}" destId="{5B7A21F5-BD4E-41D4-88FB-DB1F38F7BFCA}" srcOrd="0" destOrd="0" parTransId="{520320A3-294C-4B9A-8E0F-2F63EB891B65}" sibTransId="{132D3B87-2390-4216-87AC-A300A8CBC1B1}"/>
    <dgm:cxn modelId="{CB617BA9-E16D-4288-BA8D-2327ECFE1306}" type="presOf" srcId="{5B7A21F5-BD4E-41D4-88FB-DB1F38F7BFCA}" destId="{6DA6448E-83E3-4572-B175-D7E320CE9055}" srcOrd="0" destOrd="0" presId="urn:microsoft.com/office/officeart/2018/2/layout/IconLabelList"/>
    <dgm:cxn modelId="{ECA8CBCC-781E-4D16-AE93-CB552278FB2B}" type="presOf" srcId="{7663C8FA-2303-4B9E-9BB8-1BA1AAB5BAF8}" destId="{E8AC9115-EDB2-4526-B10A-C29BD8532ED1}" srcOrd="0" destOrd="0" presId="urn:microsoft.com/office/officeart/2018/2/layout/IconLabelList"/>
    <dgm:cxn modelId="{F88FE4FA-1155-4174-B71E-A32C1B00E7CD}" srcId="{570EADD4-0CDF-4F21-8E23-D068AE662B43}" destId="{A8E41C7D-FD34-4BFF-998B-057D4FB16945}" srcOrd="2" destOrd="0" parTransId="{9AB8E1C5-3329-4604-8DCF-11F4A60E663C}" sibTransId="{A931C53E-26EE-4240-8931-0560DEC56833}"/>
    <dgm:cxn modelId="{FFA214D1-0D7C-43B0-BF58-FFF03873A1FD}" type="presParOf" srcId="{1FA7D265-DDDD-459C-AC16-589C3625D2DB}" destId="{DE0D43FA-4F62-43E3-8E5D-9EA85B8A073D}" srcOrd="0" destOrd="0" presId="urn:microsoft.com/office/officeart/2018/2/layout/IconLabelList"/>
    <dgm:cxn modelId="{DBBD81ED-F37C-46C2-B7F7-AD43D15C958F}" type="presParOf" srcId="{DE0D43FA-4F62-43E3-8E5D-9EA85B8A073D}" destId="{F65D674D-0346-4F49-B84D-2CA8123F2F6B}" srcOrd="0" destOrd="0" presId="urn:microsoft.com/office/officeart/2018/2/layout/IconLabelList"/>
    <dgm:cxn modelId="{8AC095FA-06AD-488A-BB0B-C79338B2B3DD}" type="presParOf" srcId="{DE0D43FA-4F62-43E3-8E5D-9EA85B8A073D}" destId="{A099CE84-373B-4AC5-A42F-04FC34828B76}" srcOrd="1" destOrd="0" presId="urn:microsoft.com/office/officeart/2018/2/layout/IconLabelList"/>
    <dgm:cxn modelId="{0AD5F0E2-B812-4625-8634-04D997648AFD}" type="presParOf" srcId="{DE0D43FA-4F62-43E3-8E5D-9EA85B8A073D}" destId="{6DA6448E-83E3-4572-B175-D7E320CE9055}" srcOrd="2" destOrd="0" presId="urn:microsoft.com/office/officeart/2018/2/layout/IconLabelList"/>
    <dgm:cxn modelId="{2985259A-E5DA-4D2B-BB29-F422D97A092E}" type="presParOf" srcId="{1FA7D265-DDDD-459C-AC16-589C3625D2DB}" destId="{C6F35A40-9645-4FAA-A773-ED0E9F021FD6}" srcOrd="1" destOrd="0" presId="urn:microsoft.com/office/officeart/2018/2/layout/IconLabelList"/>
    <dgm:cxn modelId="{616E6390-A732-481A-BEC6-4E76F6EDDBE7}" type="presParOf" srcId="{1FA7D265-DDDD-459C-AC16-589C3625D2DB}" destId="{B987098E-FCFC-4E0A-AAD3-C89227B48374}" srcOrd="2" destOrd="0" presId="urn:microsoft.com/office/officeart/2018/2/layout/IconLabelList"/>
    <dgm:cxn modelId="{809E1DB0-598E-4B4A-AC1E-C01F92A2938A}" type="presParOf" srcId="{B987098E-FCFC-4E0A-AAD3-C89227B48374}" destId="{E544EF4F-7E5D-4C30-9860-F44C9612172E}" srcOrd="0" destOrd="0" presId="urn:microsoft.com/office/officeart/2018/2/layout/IconLabelList"/>
    <dgm:cxn modelId="{263AD3CA-8206-4E9E-B70C-314B6D8A70E1}" type="presParOf" srcId="{B987098E-FCFC-4E0A-AAD3-C89227B48374}" destId="{6DF499EF-7509-46CF-8D6C-3C68E31C2388}" srcOrd="1" destOrd="0" presId="urn:microsoft.com/office/officeart/2018/2/layout/IconLabelList"/>
    <dgm:cxn modelId="{6E2E52A5-1B86-4930-95B1-A32EEAB46466}" type="presParOf" srcId="{B987098E-FCFC-4E0A-AAD3-C89227B48374}" destId="{E8AC9115-EDB2-4526-B10A-C29BD8532ED1}" srcOrd="2" destOrd="0" presId="urn:microsoft.com/office/officeart/2018/2/layout/IconLabelList"/>
    <dgm:cxn modelId="{849BB889-20C5-4981-845D-3AA15BF0B8B2}" type="presParOf" srcId="{1FA7D265-DDDD-459C-AC16-589C3625D2DB}" destId="{664F18DE-DAF9-42D6-B639-FF9B1403787E}" srcOrd="3" destOrd="0" presId="urn:microsoft.com/office/officeart/2018/2/layout/IconLabelList"/>
    <dgm:cxn modelId="{2B0850FE-131F-4F10-90CF-83385DA8F054}" type="presParOf" srcId="{1FA7D265-DDDD-459C-AC16-589C3625D2DB}" destId="{197DB895-1C73-4D15-88A3-EDCE137173A6}" srcOrd="4" destOrd="0" presId="urn:microsoft.com/office/officeart/2018/2/layout/IconLabelList"/>
    <dgm:cxn modelId="{A6EFB9CB-734C-44CE-9674-2D8A55701629}" type="presParOf" srcId="{197DB895-1C73-4D15-88A3-EDCE137173A6}" destId="{02924C80-1B51-4C44-912E-C0C84D063AB3}" srcOrd="0" destOrd="0" presId="urn:microsoft.com/office/officeart/2018/2/layout/IconLabelList"/>
    <dgm:cxn modelId="{491F41A1-AEF4-42BA-A8DE-1419B1D9B46B}" type="presParOf" srcId="{197DB895-1C73-4D15-88A3-EDCE137173A6}" destId="{CD929117-1D7A-426B-AD68-905F07B1301A}" srcOrd="1" destOrd="0" presId="urn:microsoft.com/office/officeart/2018/2/layout/IconLabelList"/>
    <dgm:cxn modelId="{B48799F4-2211-460E-BE97-186C8650E89D}" type="presParOf" srcId="{197DB895-1C73-4D15-88A3-EDCE137173A6}" destId="{5E37D5CF-30FA-4784-836D-DBE3C1C53961}" srcOrd="2" destOrd="0" presId="urn:microsoft.com/office/officeart/2018/2/layout/IconLabelList"/>
    <dgm:cxn modelId="{9DE7765F-025B-4EA1-8241-C9F2DB46538F}" type="presParOf" srcId="{1FA7D265-DDDD-459C-AC16-589C3625D2DB}" destId="{30A130D9-3C4B-43F0-8F4B-1ED1B39DA208}" srcOrd="5" destOrd="0" presId="urn:microsoft.com/office/officeart/2018/2/layout/IconLabelList"/>
    <dgm:cxn modelId="{BC7E7C8B-8913-4477-B93B-9D3F002726A8}" type="presParOf" srcId="{1FA7D265-DDDD-459C-AC16-589C3625D2DB}" destId="{04DBEEB0-2E95-46B9-8455-A9F070A0524A}" srcOrd="6" destOrd="0" presId="urn:microsoft.com/office/officeart/2018/2/layout/IconLabelList"/>
    <dgm:cxn modelId="{009A6E68-81E0-4E77-8EE1-6304998C0F16}" type="presParOf" srcId="{04DBEEB0-2E95-46B9-8455-A9F070A0524A}" destId="{8FBF912B-6834-4F7E-8025-CD2E0B56553B}" srcOrd="0" destOrd="0" presId="urn:microsoft.com/office/officeart/2018/2/layout/IconLabelList"/>
    <dgm:cxn modelId="{2D755519-CDFE-4166-A69A-D63201F33F5A}" type="presParOf" srcId="{04DBEEB0-2E95-46B9-8455-A9F070A0524A}" destId="{C2208BB0-BE6F-4F64-9973-127970D87AE2}" srcOrd="1" destOrd="0" presId="urn:microsoft.com/office/officeart/2018/2/layout/IconLabelList"/>
    <dgm:cxn modelId="{4A896D03-B45E-4DD7-89A8-C36EE6C326B2}" type="presParOf" srcId="{04DBEEB0-2E95-46B9-8455-A9F070A0524A}" destId="{AA260B8B-687E-4B41-BAF4-CC6E8E57FD15}" srcOrd="2" destOrd="0" presId="urn:microsoft.com/office/officeart/2018/2/layout/IconLabel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AFEE-1269-4225-8A81-B751F217438C}">
      <dsp:nvSpPr>
        <dsp:cNvPr id="0" name=""/>
        <dsp:cNvSpPr/>
      </dsp:nvSpPr>
      <dsp:spPr>
        <a:xfrm>
          <a:off x="0" y="0"/>
          <a:ext cx="6646151" cy="875160"/>
        </a:xfrm>
        <a:prstGeom prst="round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VE" sz="2200" kern="1200"/>
            <a:t>El cumplimiento de esta política de </a:t>
          </a:r>
          <a:r>
            <a:rPr lang="es-VE" sz="2200" b="1" kern="1200"/>
            <a:t>Disponibilidad de Datos</a:t>
          </a:r>
          <a:r>
            <a:rPr lang="es-VE" sz="2200" kern="1200"/>
            <a:t> tiene varios beneficios para la ciencia:</a:t>
          </a:r>
          <a:endParaRPr lang="en-US" sz="2200" kern="1200" dirty="0"/>
        </a:p>
      </dsp:txBody>
      <dsp:txXfrm>
        <a:off x="42722" y="42722"/>
        <a:ext cx="6560707" cy="789716"/>
      </dsp:txXfrm>
    </dsp:sp>
    <dsp:sp modelId="{DEA17E2A-969E-40AC-A997-EB4324A5B8F5}">
      <dsp:nvSpPr>
        <dsp:cNvPr id="0" name=""/>
        <dsp:cNvSpPr/>
      </dsp:nvSpPr>
      <dsp:spPr>
        <a:xfrm>
          <a:off x="0" y="988730"/>
          <a:ext cx="6646151" cy="336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01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VE" sz="1700" b="1" kern="1200" dirty="0"/>
            <a:t>Validación y Reproducción de Resultados</a:t>
          </a:r>
          <a:r>
            <a:rPr lang="es-VE" sz="1700" kern="1200" dirty="0"/>
            <a:t>: Los datos disponibles permiten que otros investigadores validen los resultados y repliquen los experimentos, lo que aumenta la fiabilidad de los estudios.</a:t>
          </a:r>
          <a:endParaRPr lang="en-US" sz="1700" kern="1200" dirty="0"/>
        </a:p>
        <a:p>
          <a:pPr marL="171450" lvl="1" indent="-171450" algn="l" defTabSz="755650">
            <a:lnSpc>
              <a:spcPct val="90000"/>
            </a:lnSpc>
            <a:spcBef>
              <a:spcPct val="0"/>
            </a:spcBef>
            <a:spcAft>
              <a:spcPct val="20000"/>
            </a:spcAft>
            <a:buChar char="•"/>
          </a:pPr>
          <a:r>
            <a:rPr lang="es-VE" sz="1700" b="1" kern="1200" dirty="0"/>
            <a:t>Facilitar Metaanálisis</a:t>
          </a:r>
          <a:r>
            <a:rPr lang="es-VE" sz="1700" kern="1200" dirty="0"/>
            <a:t>: Los conjuntos de datos pueden ser reutilizados en </a:t>
          </a:r>
          <a:r>
            <a:rPr lang="es-VE" sz="1700" b="1" kern="1200" dirty="0"/>
            <a:t>metaanálisis</a:t>
          </a:r>
          <a:r>
            <a:rPr lang="es-VE" sz="1700" kern="1200" dirty="0"/>
            <a:t> para obtener conclusiones más amplias y robustas.</a:t>
          </a:r>
          <a:endParaRPr lang="en-US" sz="1700" kern="1200" dirty="0"/>
        </a:p>
        <a:p>
          <a:pPr marL="171450" lvl="1" indent="-171450" algn="l" defTabSz="755650">
            <a:lnSpc>
              <a:spcPct val="90000"/>
            </a:lnSpc>
            <a:spcBef>
              <a:spcPct val="0"/>
            </a:spcBef>
            <a:spcAft>
              <a:spcPct val="20000"/>
            </a:spcAft>
            <a:buChar char="•"/>
          </a:pPr>
          <a:r>
            <a:rPr lang="es-VE" sz="1700" b="1" kern="1200" dirty="0"/>
            <a:t>Mayor Visibilidad y Citación</a:t>
          </a:r>
          <a:r>
            <a:rPr lang="es-VE" sz="1700" kern="1200" dirty="0"/>
            <a:t>: Los datos que están disponibles públicamente pueden ser citados, lo que aumenta la </a:t>
          </a:r>
          <a:r>
            <a:rPr lang="es-VE" sz="1700" b="1" kern="1200" dirty="0"/>
            <a:t>visibilidad</a:t>
          </a:r>
          <a:r>
            <a:rPr lang="es-VE" sz="1700" kern="1200" dirty="0"/>
            <a:t> de la investigación y garantiza el </a:t>
          </a:r>
          <a:r>
            <a:rPr lang="es-VE" sz="1700" b="1" kern="1200" dirty="0"/>
            <a:t>reconocimiento de los autores</a:t>
          </a:r>
          <a:r>
            <a:rPr lang="es-VE" sz="1700" kern="1200" dirty="0"/>
            <a:t>.</a:t>
          </a:r>
          <a:endParaRPr lang="en-US" sz="1700" kern="1200" dirty="0"/>
        </a:p>
        <a:p>
          <a:pPr marL="171450" lvl="1" indent="-171450" algn="l" defTabSz="755650">
            <a:lnSpc>
              <a:spcPct val="90000"/>
            </a:lnSpc>
            <a:spcBef>
              <a:spcPct val="0"/>
            </a:spcBef>
            <a:spcAft>
              <a:spcPct val="20000"/>
            </a:spcAft>
            <a:buChar char="•"/>
          </a:pPr>
          <a:r>
            <a:rPr lang="es-VE" sz="1700" b="1" kern="1200" dirty="0"/>
            <a:t>Preservación de los Datos</a:t>
          </a:r>
          <a:r>
            <a:rPr lang="es-VE" sz="1700" kern="1200" dirty="0"/>
            <a:t>: Los repositorios aseguran que los datos sean </a:t>
          </a:r>
          <a:r>
            <a:rPr lang="es-VE" sz="1700" b="1" kern="1200" dirty="0"/>
            <a:t>preservados a largo plazo</a:t>
          </a:r>
          <a:r>
            <a:rPr lang="es-VE" sz="1700" kern="1200" dirty="0"/>
            <a:t>, reduciendo la carga sobre los autores para gestionar datos antiguos.</a:t>
          </a:r>
          <a:endParaRPr lang="en-US" sz="1700" kern="1200" dirty="0"/>
        </a:p>
      </dsp:txBody>
      <dsp:txXfrm>
        <a:off x="0" y="988730"/>
        <a:ext cx="6646151" cy="3369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61E08-F0B5-477E-8B01-50E991C337FA}">
      <dsp:nvSpPr>
        <dsp:cNvPr id="0" name=""/>
        <dsp:cNvSpPr/>
      </dsp:nvSpPr>
      <dsp:spPr>
        <a:xfrm>
          <a:off x="0" y="709959"/>
          <a:ext cx="10734204" cy="130285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F0083-AB73-4257-B2D7-6841E067F21C}">
      <dsp:nvSpPr>
        <dsp:cNvPr id="0" name=""/>
        <dsp:cNvSpPr/>
      </dsp:nvSpPr>
      <dsp:spPr>
        <a:xfrm>
          <a:off x="394113" y="1003101"/>
          <a:ext cx="716569" cy="716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47FD1-E234-4C49-8502-9C51F101738D}">
      <dsp:nvSpPr>
        <dsp:cNvPr id="0" name=""/>
        <dsp:cNvSpPr/>
      </dsp:nvSpPr>
      <dsp:spPr>
        <a:xfrm>
          <a:off x="1504795" y="709959"/>
          <a:ext cx="4830391" cy="1302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85" tIns="137885" rIns="137885" bIns="137885" numCol="1" spcCol="1270" anchor="ctr" anchorCtr="0">
          <a:noAutofit/>
        </a:bodyPr>
        <a:lstStyle/>
        <a:p>
          <a:pPr marL="0" lvl="0" indent="0" algn="l" defTabSz="889000">
            <a:lnSpc>
              <a:spcPct val="100000"/>
            </a:lnSpc>
            <a:spcBef>
              <a:spcPct val="0"/>
            </a:spcBef>
            <a:spcAft>
              <a:spcPct val="35000"/>
            </a:spcAft>
            <a:buNone/>
          </a:pPr>
          <a:r>
            <a:rPr lang="es-VE" sz="2000" kern="1200" dirty="0">
              <a:latin typeface="Agency FB" panose="020B0503020202020204" pitchFamily="34" charset="0"/>
            </a:rPr>
            <a:t>Las agencias de financiación pueden requerir que los autores preparen un Plan de Gestión de Datos (PGD) antes de llevar a cabo la investigación. </a:t>
          </a:r>
          <a:r>
            <a:rPr lang="es-VE" sz="2000" i="1" kern="1200" dirty="0">
              <a:latin typeface="Agency FB" panose="020B0503020202020204" pitchFamily="34" charset="0"/>
            </a:rPr>
            <a:t>Económicas CUC</a:t>
          </a:r>
          <a:r>
            <a:rPr lang="es-VE" sz="2000" kern="1200" dirty="0">
              <a:latin typeface="Agency FB" panose="020B0503020202020204" pitchFamily="34" charset="0"/>
            </a:rPr>
            <a:t>:</a:t>
          </a:r>
          <a:endParaRPr lang="en-US" sz="2000" kern="1200" dirty="0">
            <a:latin typeface="Agency FB" panose="020B0503020202020204" pitchFamily="34" charset="0"/>
          </a:endParaRPr>
        </a:p>
      </dsp:txBody>
      <dsp:txXfrm>
        <a:off x="1504795" y="709959"/>
        <a:ext cx="4830391" cy="1302853"/>
      </dsp:txXfrm>
    </dsp:sp>
    <dsp:sp modelId="{37BEAB34-F082-41D7-83F7-36B239275D8A}">
      <dsp:nvSpPr>
        <dsp:cNvPr id="0" name=""/>
        <dsp:cNvSpPr/>
      </dsp:nvSpPr>
      <dsp:spPr>
        <a:xfrm>
          <a:off x="6335187" y="709959"/>
          <a:ext cx="4397545" cy="1302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85" tIns="137885" rIns="137885" bIns="137885" numCol="1" spcCol="1270" anchor="ctr" anchorCtr="0">
          <a:noAutofit/>
        </a:bodyPr>
        <a:lstStyle/>
        <a:p>
          <a:pPr marL="0" lvl="0" indent="0" algn="l" defTabSz="622300">
            <a:lnSpc>
              <a:spcPct val="100000"/>
            </a:lnSpc>
            <a:spcBef>
              <a:spcPct val="0"/>
            </a:spcBef>
            <a:spcAft>
              <a:spcPct val="35000"/>
            </a:spcAft>
            <a:buFont typeface="Arial" panose="020B0604020202020204" pitchFamily="34" charset="0"/>
            <a:buNone/>
          </a:pPr>
          <a:r>
            <a:rPr lang="es-VE" sz="1400" kern="1200" dirty="0"/>
            <a:t>- Anima a los autores a desarrollar un PGD antes de comenzar la investigación.</a:t>
          </a:r>
          <a:endParaRPr lang="en-US" sz="1400" kern="1200" dirty="0"/>
        </a:p>
        <a:p>
          <a:pPr marL="0" lvl="0" indent="0" algn="l" defTabSz="622300">
            <a:lnSpc>
              <a:spcPct val="100000"/>
            </a:lnSpc>
            <a:spcBef>
              <a:spcPct val="0"/>
            </a:spcBef>
            <a:spcAft>
              <a:spcPct val="35000"/>
            </a:spcAft>
            <a:buFont typeface="Arial" panose="020B0604020202020204" pitchFamily="34" charset="0"/>
            <a:buNone/>
          </a:pPr>
          <a:r>
            <a:rPr lang="es-VE" sz="1400" kern="1200" dirty="0"/>
            <a:t>- Sugiere que los </a:t>
          </a:r>
          <a:r>
            <a:rPr lang="es-VE" sz="1400" kern="1200" dirty="0" err="1"/>
            <a:t>PGDs</a:t>
          </a:r>
          <a:r>
            <a:rPr lang="es-VE" sz="1400" kern="1200" dirty="0"/>
            <a:t> estén disponibles para los editores, revisores y lectores interesados en evaluarlos.</a:t>
          </a:r>
          <a:endParaRPr lang="es-CO" sz="1400" kern="1200" dirty="0"/>
        </a:p>
      </dsp:txBody>
      <dsp:txXfrm>
        <a:off x="6335187" y="709959"/>
        <a:ext cx="4397545" cy="1302853"/>
      </dsp:txXfrm>
    </dsp:sp>
    <dsp:sp modelId="{DD3EA2D9-4C89-4F94-BFAA-2F5DACD866C0}">
      <dsp:nvSpPr>
        <dsp:cNvPr id="0" name=""/>
        <dsp:cNvSpPr/>
      </dsp:nvSpPr>
      <dsp:spPr>
        <a:xfrm>
          <a:off x="0" y="2338525"/>
          <a:ext cx="10734204" cy="1302853"/>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FDA4A-C144-48C3-A572-5226C7A6AEAB}">
      <dsp:nvSpPr>
        <dsp:cNvPr id="0" name=""/>
        <dsp:cNvSpPr/>
      </dsp:nvSpPr>
      <dsp:spPr>
        <a:xfrm>
          <a:off x="394113" y="2631667"/>
          <a:ext cx="716569" cy="716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D3923-D995-423A-B126-480EB75D3BA8}">
      <dsp:nvSpPr>
        <dsp:cNvPr id="0" name=""/>
        <dsp:cNvSpPr/>
      </dsp:nvSpPr>
      <dsp:spPr>
        <a:xfrm>
          <a:off x="1504795" y="2338525"/>
          <a:ext cx="9227937" cy="1302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85" tIns="137885" rIns="137885" bIns="137885" numCol="1" spcCol="1270" anchor="ctr" anchorCtr="0">
          <a:noAutofit/>
        </a:bodyPr>
        <a:lstStyle/>
        <a:p>
          <a:pPr marL="0" lvl="0" indent="0" algn="l" defTabSz="889000">
            <a:lnSpc>
              <a:spcPct val="100000"/>
            </a:lnSpc>
            <a:spcBef>
              <a:spcPct val="0"/>
            </a:spcBef>
            <a:spcAft>
              <a:spcPct val="35000"/>
            </a:spcAft>
            <a:buNone/>
          </a:pPr>
          <a:r>
            <a:rPr lang="es-VE" sz="2000" kern="1200" dirty="0">
              <a:latin typeface="Agency FB" panose="020B0503020202020204" pitchFamily="34" charset="0"/>
            </a:rPr>
            <a:t>Los autores pueden consultar recursos como el </a:t>
          </a:r>
          <a:r>
            <a:rPr lang="es-VE" sz="2000" kern="1200" dirty="0" err="1">
              <a:latin typeface="Agency FB" panose="020B0503020202020204" pitchFamily="34" charset="0"/>
            </a:rPr>
            <a:t>DMPTool</a:t>
          </a:r>
          <a:r>
            <a:rPr lang="es-VE" sz="2000" kern="1200" dirty="0">
              <a:latin typeface="Agency FB" panose="020B0503020202020204" pitchFamily="34" charset="0"/>
            </a:rPr>
            <a:t>, Data </a:t>
          </a:r>
          <a:r>
            <a:rPr lang="es-VE" sz="2000" kern="1200" dirty="0" err="1">
              <a:latin typeface="Agency FB" panose="020B0503020202020204" pitchFamily="34" charset="0"/>
            </a:rPr>
            <a:t>Stewardship</a:t>
          </a:r>
          <a:r>
            <a:rPr lang="es-VE" sz="2000" kern="1200" dirty="0">
              <a:latin typeface="Agency FB" panose="020B0503020202020204" pitchFamily="34" charset="0"/>
            </a:rPr>
            <a:t> </a:t>
          </a:r>
          <a:r>
            <a:rPr lang="es-VE" sz="2000" kern="1200" dirty="0" err="1">
              <a:latin typeface="Agency FB" panose="020B0503020202020204" pitchFamily="34" charset="0"/>
            </a:rPr>
            <a:t>Wizard</a:t>
          </a:r>
          <a:r>
            <a:rPr lang="es-VE" sz="2000" kern="1200" dirty="0">
              <a:latin typeface="Agency FB" panose="020B0503020202020204" pitchFamily="34" charset="0"/>
            </a:rPr>
            <a:t>, o las políticas de sus financiadores e instituciones para orientación adicional.</a:t>
          </a:r>
          <a:endParaRPr lang="en-US" sz="2000" kern="1200" dirty="0">
            <a:latin typeface="Agency FB" panose="020B0503020202020204" pitchFamily="34" charset="0"/>
          </a:endParaRPr>
        </a:p>
      </dsp:txBody>
      <dsp:txXfrm>
        <a:off x="1504795" y="2338525"/>
        <a:ext cx="9227937" cy="13028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78C1-5279-43F3-BC46-2EA17C068063}">
      <dsp:nvSpPr>
        <dsp:cNvPr id="0" name=""/>
        <dsp:cNvSpPr/>
      </dsp:nvSpPr>
      <dsp:spPr>
        <a:xfrm>
          <a:off x="616156" y="25169"/>
          <a:ext cx="658546" cy="6585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BE21D-F3EB-4187-A24A-A9567ADBF73C}">
      <dsp:nvSpPr>
        <dsp:cNvPr id="0" name=""/>
        <dsp:cNvSpPr/>
      </dsp:nvSpPr>
      <dsp:spPr>
        <a:xfrm>
          <a:off x="4648" y="856578"/>
          <a:ext cx="1881562" cy="652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VE" sz="1400" kern="1200" dirty="0">
              <a:latin typeface="Agency FB" panose="020B0503020202020204" pitchFamily="34" charset="0"/>
            </a:rPr>
            <a:t>Datos de Terceros</a:t>
          </a:r>
          <a:endParaRPr lang="en-US" sz="1400" kern="1200" dirty="0">
            <a:latin typeface="Agency FB" panose="020B0503020202020204" pitchFamily="34" charset="0"/>
          </a:endParaRPr>
        </a:p>
      </dsp:txBody>
      <dsp:txXfrm>
        <a:off x="4648" y="856578"/>
        <a:ext cx="1881562" cy="652666"/>
      </dsp:txXfrm>
    </dsp:sp>
    <dsp:sp modelId="{BD6B9D04-BB3F-484F-B78D-9DCDAF9B9651}">
      <dsp:nvSpPr>
        <dsp:cNvPr id="0" name=""/>
        <dsp:cNvSpPr/>
      </dsp:nvSpPr>
      <dsp:spPr>
        <a:xfrm>
          <a:off x="4648" y="1589647"/>
          <a:ext cx="1881562" cy="245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s-VE" sz="1200" kern="1200">
              <a:latin typeface="Agency FB" panose="020B0503020202020204" pitchFamily="34" charset="0"/>
            </a:rPr>
            <a:t>Cuando se utilicen datos de terceros, los autores deben:</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a:latin typeface="Agency FB" panose="020B0503020202020204" pitchFamily="34" charset="0"/>
            </a:rPr>
            <a:t>Describir el conjunto de datos y la fuente externa.</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dirty="0">
              <a:latin typeface="Agency FB" panose="020B0503020202020204" pitchFamily="34" charset="0"/>
            </a:rPr>
            <a:t>Incluir permisos de uso si se requieren.</a:t>
          </a:r>
          <a:endParaRPr lang="en-US" sz="1200" kern="1200" dirty="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a:latin typeface="Agency FB" panose="020B0503020202020204" pitchFamily="34" charset="0"/>
            </a:rPr>
            <a:t>Proporcionar información de contacto para obtener acceso a esos datos.</a:t>
          </a:r>
          <a:endParaRPr lang="en-US" sz="1200" kern="1200">
            <a:latin typeface="Agency FB" panose="020B0503020202020204" pitchFamily="34" charset="0"/>
          </a:endParaRPr>
        </a:p>
      </dsp:txBody>
      <dsp:txXfrm>
        <a:off x="4648" y="1589647"/>
        <a:ext cx="1881562" cy="2455584"/>
      </dsp:txXfrm>
    </dsp:sp>
    <dsp:sp modelId="{3699AB85-FEAC-4984-AED2-F277E073F6DF}">
      <dsp:nvSpPr>
        <dsp:cNvPr id="0" name=""/>
        <dsp:cNvSpPr/>
      </dsp:nvSpPr>
      <dsp:spPr>
        <a:xfrm>
          <a:off x="2826992" y="25169"/>
          <a:ext cx="658546" cy="6585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218BA-6B2A-4D38-85FD-4098574A0CFC}">
      <dsp:nvSpPr>
        <dsp:cNvPr id="0" name=""/>
        <dsp:cNvSpPr/>
      </dsp:nvSpPr>
      <dsp:spPr>
        <a:xfrm>
          <a:off x="2215484" y="856578"/>
          <a:ext cx="1881562" cy="652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VE" sz="1400" kern="1200">
              <a:latin typeface="Agency FB" panose="020B0503020202020204" pitchFamily="34" charset="0"/>
            </a:rPr>
            <a:t>Datos de Participantes en Investigaciones con Seres Humanos</a:t>
          </a:r>
          <a:endParaRPr lang="en-US" sz="1400" kern="1200">
            <a:latin typeface="Agency FB" panose="020B0503020202020204" pitchFamily="34" charset="0"/>
          </a:endParaRPr>
        </a:p>
      </dsp:txBody>
      <dsp:txXfrm>
        <a:off x="2215484" y="856578"/>
        <a:ext cx="1881562" cy="652666"/>
      </dsp:txXfrm>
    </dsp:sp>
    <dsp:sp modelId="{2912964C-B09C-4B76-A62D-19897B12048B}">
      <dsp:nvSpPr>
        <dsp:cNvPr id="0" name=""/>
        <dsp:cNvSpPr/>
      </dsp:nvSpPr>
      <dsp:spPr>
        <a:xfrm>
          <a:off x="2215484" y="1589647"/>
          <a:ext cx="1881562" cy="245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s-VE" sz="1200" kern="1200">
              <a:latin typeface="Agency FB" panose="020B0503020202020204" pitchFamily="34" charset="0"/>
            </a:rPr>
            <a:t>Para estudios con datos sensibles, como investigaciones en humanos:</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a:latin typeface="Agency FB" panose="020B0503020202020204" pitchFamily="34" charset="0"/>
            </a:rPr>
            <a:t>Se anima a los autores a compartir datos anonimizados o encriptados.</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a:latin typeface="Agency FB" panose="020B0503020202020204" pitchFamily="34" charset="0"/>
            </a:rPr>
            <a:t>Si los datos no pueden ser compartidos públicamente, deben ofrecerse bajo solicitud y proporcionar información de contacto para obtener acceso.</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a:latin typeface="Agency FB" panose="020B0503020202020204" pitchFamily="34" charset="0"/>
            </a:rPr>
            <a:t>Es necesario consultar con un comité ético para asegurarse de que el intercambio de datos cumpla con las normativas y el consentimiento informado.</a:t>
          </a:r>
          <a:endParaRPr lang="en-US" sz="1200" kern="1200">
            <a:latin typeface="Agency FB" panose="020B0503020202020204" pitchFamily="34" charset="0"/>
          </a:endParaRPr>
        </a:p>
      </dsp:txBody>
      <dsp:txXfrm>
        <a:off x="2215484" y="1589647"/>
        <a:ext cx="1881562" cy="2455584"/>
      </dsp:txXfrm>
    </dsp:sp>
    <dsp:sp modelId="{BDFD8B5F-D8AD-466C-8DC6-37195389C3E1}">
      <dsp:nvSpPr>
        <dsp:cNvPr id="0" name=""/>
        <dsp:cNvSpPr/>
      </dsp:nvSpPr>
      <dsp:spPr>
        <a:xfrm>
          <a:off x="5037828" y="25169"/>
          <a:ext cx="658546" cy="6585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52561-97AD-4FCA-A6FF-F93B623E0602}">
      <dsp:nvSpPr>
        <dsp:cNvPr id="0" name=""/>
        <dsp:cNvSpPr/>
      </dsp:nvSpPr>
      <dsp:spPr>
        <a:xfrm>
          <a:off x="4426320" y="856578"/>
          <a:ext cx="1881562" cy="652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VE" sz="1400" kern="1200" dirty="0">
              <a:latin typeface="Agency FB" panose="020B0503020202020204" pitchFamily="34" charset="0"/>
            </a:rPr>
            <a:t>Directrices Generales para Datos de Participantes Humanos</a:t>
          </a:r>
          <a:endParaRPr lang="en-US" sz="1400" kern="1200" dirty="0">
            <a:latin typeface="Agency FB" panose="020B0503020202020204" pitchFamily="34" charset="0"/>
          </a:endParaRPr>
        </a:p>
      </dsp:txBody>
      <dsp:txXfrm>
        <a:off x="4426320" y="856578"/>
        <a:ext cx="1881562" cy="652666"/>
      </dsp:txXfrm>
    </dsp:sp>
    <dsp:sp modelId="{7909B5E8-2C73-4C30-A5C3-BDB21B13E8E0}">
      <dsp:nvSpPr>
        <dsp:cNvPr id="0" name=""/>
        <dsp:cNvSpPr/>
      </dsp:nvSpPr>
      <dsp:spPr>
        <a:xfrm>
          <a:off x="4426320" y="1589647"/>
          <a:ext cx="1881562" cy="245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s-VE" sz="1200" kern="1200" dirty="0">
              <a:latin typeface="Agency FB" panose="020B0503020202020204" pitchFamily="34" charset="0"/>
            </a:rPr>
            <a:t>Los datos de identificación personal nunca deben ser compartidos públicamente (por ejemplo, nombre, dirección, fecha de nacimiento).</a:t>
          </a:r>
          <a:endParaRPr lang="en-US"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s-VE" sz="1200" kern="1200">
              <a:latin typeface="Agency FB" panose="020B0503020202020204" pitchFamily="34" charset="0"/>
            </a:rPr>
            <a:t>Los datos no identificativos también pueden ser inapropiados si pueden combinarse para identificar a los participantes (por ejemplo, sexo, etnia, ubicación).</a:t>
          </a:r>
          <a:endParaRPr lang="en-US" sz="1200" kern="1200">
            <a:latin typeface="Agency FB" panose="020B0503020202020204" pitchFamily="34" charset="0"/>
          </a:endParaRPr>
        </a:p>
      </dsp:txBody>
      <dsp:txXfrm>
        <a:off x="4426320" y="1589647"/>
        <a:ext cx="1881562" cy="2455584"/>
      </dsp:txXfrm>
    </dsp:sp>
    <dsp:sp modelId="{E33A71FC-A984-4750-A69A-352D7787E771}">
      <dsp:nvSpPr>
        <dsp:cNvPr id="0" name=""/>
        <dsp:cNvSpPr/>
      </dsp:nvSpPr>
      <dsp:spPr>
        <a:xfrm>
          <a:off x="7248664" y="25169"/>
          <a:ext cx="658546" cy="6585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E5292-A67F-4BD8-80DA-A2C4B5CCFB83}">
      <dsp:nvSpPr>
        <dsp:cNvPr id="0" name=""/>
        <dsp:cNvSpPr/>
      </dsp:nvSpPr>
      <dsp:spPr>
        <a:xfrm>
          <a:off x="6637156" y="856578"/>
          <a:ext cx="1881562" cy="652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VE" sz="1400" kern="1200" dirty="0">
              <a:latin typeface="Agency FB" panose="020B0503020202020204" pitchFamily="34" charset="0"/>
            </a:rPr>
            <a:t>Directrices para Datos Cualitativos</a:t>
          </a:r>
          <a:endParaRPr lang="en-US" sz="1400" kern="1200" dirty="0">
            <a:latin typeface="Agency FB" panose="020B0503020202020204" pitchFamily="34" charset="0"/>
          </a:endParaRPr>
        </a:p>
      </dsp:txBody>
      <dsp:txXfrm>
        <a:off x="6637156" y="856578"/>
        <a:ext cx="1881562" cy="652666"/>
      </dsp:txXfrm>
    </dsp:sp>
    <dsp:sp modelId="{F04D998B-8CE2-4424-BAE6-0D5D3EE9571B}">
      <dsp:nvSpPr>
        <dsp:cNvPr id="0" name=""/>
        <dsp:cNvSpPr/>
      </dsp:nvSpPr>
      <dsp:spPr>
        <a:xfrm>
          <a:off x="6637156" y="1589647"/>
          <a:ext cx="1881562" cy="245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s-VE" sz="1200" kern="1200">
              <a:latin typeface="Agency FB" panose="020B0503020202020204" pitchFamily="34" charset="0"/>
            </a:rPr>
            <a:t>Para los estudios cualitativos, los autores deben:</a:t>
          </a:r>
          <a:endParaRPr lang="en-US" sz="1200" kern="120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dirty="0">
              <a:latin typeface="Agency FB" panose="020B0503020202020204" pitchFamily="34" charset="0"/>
            </a:rPr>
            <a:t>Compartir extractos relevantes de transcripciones de entrevistas o grupos focales en repositorios apropiados.</a:t>
          </a:r>
          <a:endParaRPr lang="en-US" sz="1200" kern="1200" dirty="0">
            <a:latin typeface="Agency FB" panose="020B0503020202020204" pitchFamily="34" charset="0"/>
          </a:endParaRPr>
        </a:p>
        <a:p>
          <a:pPr marL="114300" lvl="1" indent="-114300" algn="l" defTabSz="533400">
            <a:lnSpc>
              <a:spcPct val="90000"/>
            </a:lnSpc>
            <a:spcBef>
              <a:spcPct val="0"/>
            </a:spcBef>
            <a:spcAft>
              <a:spcPct val="15000"/>
            </a:spcAft>
            <a:buChar char="•"/>
          </a:pPr>
          <a:r>
            <a:rPr lang="es-VE" sz="1200" kern="1200" dirty="0">
              <a:latin typeface="Agency FB" panose="020B0503020202020204" pitchFamily="34" charset="0"/>
            </a:rPr>
            <a:t>Si compartir extractos infringe acuerdos de consentimiento, deben explicar estas restricciones y proporcionar información de acceso.</a:t>
          </a:r>
          <a:endParaRPr lang="en-US" sz="1200" kern="1200" dirty="0">
            <a:latin typeface="Agency FB" panose="020B0503020202020204" pitchFamily="34" charset="0"/>
          </a:endParaRPr>
        </a:p>
      </dsp:txBody>
      <dsp:txXfrm>
        <a:off x="6637156" y="1589647"/>
        <a:ext cx="1881562" cy="2455584"/>
      </dsp:txXfrm>
    </dsp:sp>
    <dsp:sp modelId="{AD51ADBA-4930-4FD0-AAD9-BC9D4974E087}">
      <dsp:nvSpPr>
        <dsp:cNvPr id="0" name=""/>
        <dsp:cNvSpPr/>
      </dsp:nvSpPr>
      <dsp:spPr>
        <a:xfrm>
          <a:off x="9459500" y="25169"/>
          <a:ext cx="658546" cy="6585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64034-DB29-4D7A-8D59-11B5B427801B}">
      <dsp:nvSpPr>
        <dsp:cNvPr id="0" name=""/>
        <dsp:cNvSpPr/>
      </dsp:nvSpPr>
      <dsp:spPr>
        <a:xfrm>
          <a:off x="8847992" y="856578"/>
          <a:ext cx="1881562" cy="652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VE" sz="1400" kern="1200">
              <a:latin typeface="Agency FB" panose="020B0503020202020204" pitchFamily="34" charset="0"/>
            </a:rPr>
            <a:t>Otros Datos Sensibles</a:t>
          </a:r>
          <a:endParaRPr lang="en-US" sz="1400" kern="1200">
            <a:latin typeface="Agency FB" panose="020B0503020202020204" pitchFamily="34" charset="0"/>
          </a:endParaRPr>
        </a:p>
      </dsp:txBody>
      <dsp:txXfrm>
        <a:off x="8847992" y="856578"/>
        <a:ext cx="1881562" cy="652666"/>
      </dsp:txXfrm>
    </dsp:sp>
    <dsp:sp modelId="{C1F4FD13-9133-4BAD-BE48-79C1DEFDF2DE}">
      <dsp:nvSpPr>
        <dsp:cNvPr id="0" name=""/>
        <dsp:cNvSpPr/>
      </dsp:nvSpPr>
      <dsp:spPr>
        <a:xfrm>
          <a:off x="8847992" y="1589647"/>
          <a:ext cx="1881562" cy="245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s-VE" sz="1200" kern="1200">
              <a:latin typeface="Agency FB" panose="020B0503020202020204" pitchFamily="34" charset="0"/>
            </a:rPr>
            <a:t>Algunos datos no relacionados con seres humanos también pueden estar sujetos a restricciones (por ejemplo, datos de campos protegidos o especies en peligro de extinción).</a:t>
          </a:r>
          <a:endParaRPr lang="en-US" sz="1200" kern="1200">
            <a:latin typeface="Agency FB" panose="020B0503020202020204" pitchFamily="34" charset="0"/>
          </a:endParaRPr>
        </a:p>
        <a:p>
          <a:pPr marL="0" lvl="0" indent="0" algn="ctr" defTabSz="533400">
            <a:lnSpc>
              <a:spcPct val="100000"/>
            </a:lnSpc>
            <a:spcBef>
              <a:spcPct val="0"/>
            </a:spcBef>
            <a:spcAft>
              <a:spcPct val="35000"/>
            </a:spcAft>
            <a:buNone/>
          </a:pPr>
          <a:r>
            <a:rPr lang="es-VE" sz="1200" kern="1200">
              <a:latin typeface="Agency FB" panose="020B0503020202020204" pitchFamily="34" charset="0"/>
            </a:rPr>
            <a:t>Los autores deben consultar las leyes locales para determinar las restricciones aplicables.</a:t>
          </a:r>
          <a:endParaRPr lang="en-US" sz="1200" kern="1200">
            <a:latin typeface="Agency FB" panose="020B0503020202020204" pitchFamily="34" charset="0"/>
          </a:endParaRPr>
        </a:p>
      </dsp:txBody>
      <dsp:txXfrm>
        <a:off x="8847992" y="1589647"/>
        <a:ext cx="1881562" cy="2455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CA834-85BB-4239-A2BC-938B7EA8BD4B}">
      <dsp:nvSpPr>
        <dsp:cNvPr id="0" name=""/>
        <dsp:cNvSpPr/>
      </dsp:nvSpPr>
      <dsp:spPr>
        <a:xfrm>
          <a:off x="2862285" y="59330"/>
          <a:ext cx="807626" cy="8076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13E3A-AFB1-4450-8595-C324ED8B14E8}">
      <dsp:nvSpPr>
        <dsp:cNvPr id="0" name=""/>
        <dsp:cNvSpPr/>
      </dsp:nvSpPr>
      <dsp:spPr>
        <a:xfrm>
          <a:off x="2368735" y="1221817"/>
          <a:ext cx="1794726" cy="120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Intereses personales de los autores, como patentes o publicaciones futuras.</a:t>
          </a:r>
          <a:endParaRPr lang="en-US" sz="1600" kern="1200" dirty="0">
            <a:latin typeface="Agency FB" panose="020B0503020202020204" pitchFamily="34" charset="0"/>
          </a:endParaRPr>
        </a:p>
      </dsp:txBody>
      <dsp:txXfrm>
        <a:off x="2368735" y="1221817"/>
        <a:ext cx="1794726" cy="1203027"/>
      </dsp:txXfrm>
    </dsp:sp>
    <dsp:sp modelId="{BB8CCA3F-F6A7-4609-8148-EF75DE5B1273}">
      <dsp:nvSpPr>
        <dsp:cNvPr id="0" name=""/>
        <dsp:cNvSpPr/>
      </dsp:nvSpPr>
      <dsp:spPr>
        <a:xfrm>
          <a:off x="5300017" y="59330"/>
          <a:ext cx="807626" cy="80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B0E34-10F9-40A7-998E-1935E230F741}">
      <dsp:nvSpPr>
        <dsp:cNvPr id="0" name=""/>
        <dsp:cNvSpPr/>
      </dsp:nvSpPr>
      <dsp:spPr>
        <a:xfrm>
          <a:off x="4477539" y="1221817"/>
          <a:ext cx="2452583" cy="120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Datos que están protegidos por intereses comerciales o que no pueden ser accesibles por otros investigadores, limitando la replicabilidad del estudio.</a:t>
          </a:r>
          <a:endParaRPr lang="en-US" sz="1600" kern="1200" dirty="0">
            <a:latin typeface="Agency FB" panose="020B0503020202020204" pitchFamily="34" charset="0"/>
          </a:endParaRPr>
        </a:p>
      </dsp:txBody>
      <dsp:txXfrm>
        <a:off x="4477539" y="1221817"/>
        <a:ext cx="2452583" cy="1203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D674D-0346-4F49-B84D-2CA8123F2F6B}">
      <dsp:nvSpPr>
        <dsp:cNvPr id="0" name=""/>
        <dsp:cNvSpPr/>
      </dsp:nvSpPr>
      <dsp:spPr>
        <a:xfrm>
          <a:off x="902758" y="35648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6448E-83E3-4572-B175-D7E320CE9055}">
      <dsp:nvSpPr>
        <dsp:cNvPr id="0" name=""/>
        <dsp:cNvSpPr/>
      </dsp:nvSpPr>
      <dsp:spPr>
        <a:xfrm>
          <a:off x="407758" y="1651146"/>
          <a:ext cx="1800000" cy="19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La política de disponibilidad de datos de </a:t>
          </a:r>
          <a:r>
            <a:rPr lang="es-VE" sz="1600" b="1" i="1" kern="1200" dirty="0">
              <a:solidFill>
                <a:srgbClr val="B70E0C"/>
              </a:solidFill>
              <a:latin typeface="Agency FB" panose="020B0503020202020204" pitchFamily="34" charset="0"/>
            </a:rPr>
            <a:t>Económicas CUC </a:t>
          </a:r>
          <a:r>
            <a:rPr lang="es-VE" sz="1600" kern="1200" dirty="0">
              <a:latin typeface="Agency FB" panose="020B0503020202020204" pitchFamily="34" charset="0"/>
            </a:rPr>
            <a:t>subraya la importancia de compartir el </a:t>
          </a:r>
          <a:r>
            <a:rPr lang="es-VE" sz="1600" b="1" kern="1200" dirty="0">
              <a:latin typeface="Agency FB" panose="020B0503020202020204" pitchFamily="34" charset="0"/>
            </a:rPr>
            <a:t>conjunto mínimo de datos</a:t>
          </a:r>
          <a:r>
            <a:rPr lang="es-VE" sz="1600" kern="1200" dirty="0">
              <a:latin typeface="Agency FB" panose="020B0503020202020204" pitchFamily="34" charset="0"/>
            </a:rPr>
            <a:t> necesarios para la replicabilidad de los estudios.</a:t>
          </a:r>
          <a:endParaRPr lang="en-US" sz="1600" kern="1200" dirty="0">
            <a:latin typeface="Agency FB" panose="020B0503020202020204" pitchFamily="34" charset="0"/>
          </a:endParaRPr>
        </a:p>
      </dsp:txBody>
      <dsp:txXfrm>
        <a:off x="407758" y="1651146"/>
        <a:ext cx="1800000" cy="1935000"/>
      </dsp:txXfrm>
    </dsp:sp>
    <dsp:sp modelId="{E544EF4F-7E5D-4C30-9860-F44C9612172E}">
      <dsp:nvSpPr>
        <dsp:cNvPr id="0" name=""/>
        <dsp:cNvSpPr/>
      </dsp:nvSpPr>
      <dsp:spPr>
        <a:xfrm>
          <a:off x="3017758" y="35648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C9115-EDB2-4526-B10A-C29BD8532ED1}">
      <dsp:nvSpPr>
        <dsp:cNvPr id="0" name=""/>
        <dsp:cNvSpPr/>
      </dsp:nvSpPr>
      <dsp:spPr>
        <a:xfrm>
          <a:off x="2522758" y="1651146"/>
          <a:ext cx="1800000" cy="19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Aunque existen excepciones para datos sensibles o de terceros, los autores deben ser transparentes sobre las restricciones de acceso y seguir las </a:t>
          </a:r>
          <a:r>
            <a:rPr lang="es-VE" sz="1600" b="1" kern="1200" dirty="0">
              <a:latin typeface="Agency FB" panose="020B0503020202020204" pitchFamily="34" charset="0"/>
            </a:rPr>
            <a:t>normas éticas y legales</a:t>
          </a:r>
          <a:r>
            <a:rPr lang="es-VE" sz="1600" kern="1200" dirty="0">
              <a:latin typeface="Agency FB" panose="020B0503020202020204" pitchFamily="34" charset="0"/>
            </a:rPr>
            <a:t> pertinentes. </a:t>
          </a:r>
          <a:endParaRPr lang="en-US" sz="1600" kern="1200" dirty="0">
            <a:latin typeface="Agency FB" panose="020B0503020202020204" pitchFamily="34" charset="0"/>
          </a:endParaRPr>
        </a:p>
      </dsp:txBody>
      <dsp:txXfrm>
        <a:off x="2522758" y="1651146"/>
        <a:ext cx="1800000" cy="1935000"/>
      </dsp:txXfrm>
    </dsp:sp>
    <dsp:sp modelId="{02924C80-1B51-4C44-912E-C0C84D063AB3}">
      <dsp:nvSpPr>
        <dsp:cNvPr id="0" name=""/>
        <dsp:cNvSpPr/>
      </dsp:nvSpPr>
      <dsp:spPr>
        <a:xfrm>
          <a:off x="5132758" y="35648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7D5CF-30FA-4784-836D-DBE3C1C53961}">
      <dsp:nvSpPr>
        <dsp:cNvPr id="0" name=""/>
        <dsp:cNvSpPr/>
      </dsp:nvSpPr>
      <dsp:spPr>
        <a:xfrm>
          <a:off x="4637758" y="1651146"/>
          <a:ext cx="1800000" cy="19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a:latin typeface="Agency FB" panose="020B0503020202020204" pitchFamily="34" charset="0"/>
            </a:rPr>
            <a:t>El depósito de datos en </a:t>
          </a:r>
          <a:r>
            <a:rPr lang="es-VE" sz="1600" b="1" kern="1200">
              <a:latin typeface="Agency FB" panose="020B0503020202020204" pitchFamily="34" charset="0"/>
            </a:rPr>
            <a:t>repositorios públicos</a:t>
          </a:r>
          <a:r>
            <a:rPr lang="es-VE" sz="1600" kern="1200">
              <a:latin typeface="Agency FB" panose="020B0503020202020204" pitchFamily="34" charset="0"/>
            </a:rPr>
            <a:t> es la forma preferida para garantizar el acceso a los datos, mientras que las citas de datos deben incluir identificadores persistentes (DOI).</a:t>
          </a:r>
          <a:endParaRPr lang="en-US" sz="1600" kern="1200">
            <a:latin typeface="Agency FB" panose="020B0503020202020204" pitchFamily="34" charset="0"/>
          </a:endParaRPr>
        </a:p>
      </dsp:txBody>
      <dsp:txXfrm>
        <a:off x="4637758" y="1651146"/>
        <a:ext cx="1800000" cy="1935000"/>
      </dsp:txXfrm>
    </dsp:sp>
    <dsp:sp modelId="{8FBF912B-6834-4F7E-8025-CD2E0B56553B}">
      <dsp:nvSpPr>
        <dsp:cNvPr id="0" name=""/>
        <dsp:cNvSpPr/>
      </dsp:nvSpPr>
      <dsp:spPr>
        <a:xfrm>
          <a:off x="7247758" y="35648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60B8B-687E-4B41-BAF4-CC6E8E57FD15}">
      <dsp:nvSpPr>
        <dsp:cNvPr id="0" name=""/>
        <dsp:cNvSpPr/>
      </dsp:nvSpPr>
      <dsp:spPr>
        <a:xfrm>
          <a:off x="6752758" y="1651146"/>
          <a:ext cx="1800000" cy="19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En general, el objetivo es promover la </a:t>
          </a:r>
          <a:r>
            <a:rPr lang="es-VE" sz="1600" b="1" kern="1200" dirty="0">
              <a:latin typeface="Agency FB" panose="020B0503020202020204" pitchFamily="34" charset="0"/>
            </a:rPr>
            <a:t>transparencia</a:t>
          </a:r>
          <a:r>
            <a:rPr lang="es-VE" sz="1600" kern="1200" dirty="0">
              <a:latin typeface="Agency FB" panose="020B0503020202020204" pitchFamily="34" charset="0"/>
            </a:rPr>
            <a:t> y la </a:t>
          </a:r>
          <a:r>
            <a:rPr lang="es-VE" sz="1600" b="1" kern="1200" dirty="0">
              <a:latin typeface="Agency FB" panose="020B0503020202020204" pitchFamily="34" charset="0"/>
            </a:rPr>
            <a:t>reproducibilidad</a:t>
          </a:r>
          <a:r>
            <a:rPr lang="es-VE" sz="1600" kern="1200" dirty="0">
              <a:latin typeface="Agency FB" panose="020B0503020202020204" pitchFamily="34" charset="0"/>
            </a:rPr>
            <a:t> de la ciencia, respetando al mismo tiempo la </a:t>
          </a:r>
          <a:r>
            <a:rPr lang="es-VE" sz="1600" b="1" kern="1200" dirty="0">
              <a:latin typeface="Agency FB" panose="020B0503020202020204" pitchFamily="34" charset="0"/>
            </a:rPr>
            <a:t>privacidad</a:t>
          </a:r>
          <a:r>
            <a:rPr lang="es-VE" sz="1600" kern="1200" dirty="0">
              <a:latin typeface="Agency FB" panose="020B0503020202020204" pitchFamily="34" charset="0"/>
            </a:rPr>
            <a:t> y las normativas aplicables.</a:t>
          </a:r>
          <a:endParaRPr lang="en-US" sz="1600" kern="1200" dirty="0">
            <a:latin typeface="Agency FB" panose="020B0503020202020204" pitchFamily="34" charset="0"/>
          </a:endParaRPr>
        </a:p>
      </dsp:txBody>
      <dsp:txXfrm>
        <a:off x="6752758" y="1651146"/>
        <a:ext cx="1800000" cy="193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46FD-C529-34DE-2A3A-8311B3565C14}"/>
              </a:ext>
            </a:extLst>
          </p:cNvPr>
          <p:cNvSpPr>
            <a:spLocks noGrp="1"/>
          </p:cNvSpPr>
          <p:nvPr>
            <p:ph type="ctrTitle"/>
          </p:nvPr>
        </p:nvSpPr>
        <p:spPr>
          <a:xfrm>
            <a:off x="1524000" y="1122363"/>
            <a:ext cx="3971925" cy="2387600"/>
          </a:xfrm>
        </p:spPr>
        <p:txBody>
          <a:bodyPr anchor="b"/>
          <a:lstStyle>
            <a:lvl1pPr algn="ctr">
              <a:defRPr sz="60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8AB4A58-834E-4D44-945E-7B587F45B806}"/>
              </a:ext>
            </a:extLst>
          </p:cNvPr>
          <p:cNvSpPr>
            <a:spLocks noGrp="1"/>
          </p:cNvSpPr>
          <p:nvPr>
            <p:ph type="subTitle" idx="1"/>
          </p:nvPr>
        </p:nvSpPr>
        <p:spPr>
          <a:xfrm>
            <a:off x="1524000" y="3602038"/>
            <a:ext cx="3609975" cy="1655762"/>
          </a:xfrm>
        </p:spPr>
        <p:txBody>
          <a:bodyPr/>
          <a:lstStyle>
            <a:lvl1pPr marL="0" indent="0" algn="ctr">
              <a:buNone/>
              <a:defRPr sz="24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9B175371-FEF0-6971-29A7-A8572EDE7710}"/>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101D6687-4E44-4853-99F8-46DA5734D4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EA8F-918E-571D-079F-F50604DC933C}"/>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7257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5251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b="1">
                <a:solidFill>
                  <a:srgbClr val="B70E0C"/>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rgbClr val="B70E0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1212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1322D-5987-C108-EA25-C78C6AC6A708}"/>
              </a:ext>
            </a:extLst>
          </p:cNvPr>
          <p:cNvSpPr>
            <a:spLocks noGrp="1"/>
          </p:cNvSpPr>
          <p:nvPr>
            <p:ph type="title"/>
          </p:nvPr>
        </p:nvSpPr>
        <p:spPr>
          <a:xfrm>
            <a:off x="839789" y="457200"/>
            <a:ext cx="3484562" cy="1600200"/>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194508FA-34E0-1DA4-9993-CCF9EC708915}"/>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84734A3-5DC0-5062-1349-1A47D47FF173}"/>
              </a:ext>
            </a:extLst>
          </p:cNvPr>
          <p:cNvSpPr>
            <a:spLocks noGrp="1"/>
          </p:cNvSpPr>
          <p:nvPr>
            <p:ph type="body" sz="half" idx="2"/>
          </p:nvPr>
        </p:nvSpPr>
        <p:spPr>
          <a:xfrm>
            <a:off x="839789" y="2057400"/>
            <a:ext cx="348456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3766EDF2-40A8-AF49-E0A1-31B2D653DA63}"/>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6" name="Marcador de pie de página 5">
            <a:extLst>
              <a:ext uri="{FF2B5EF4-FFF2-40B4-BE49-F238E27FC236}">
                <a16:creationId xmlns:a16="http://schemas.microsoft.com/office/drawing/2014/main" id="{F1E97191-B4D3-D2C7-FE59-2712FFBAF7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BBC10E-B229-E45A-E4AE-B960FE89A6D5}"/>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9176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E5DAE-CE18-C0FD-4590-7ED16E19447B}"/>
              </a:ext>
            </a:extLst>
          </p:cNvPr>
          <p:cNvSpPr>
            <a:spLocks noGrp="1"/>
          </p:cNvSpPr>
          <p:nvPr>
            <p:ph type="title"/>
          </p:nvPr>
        </p:nvSpPr>
        <p:spPr/>
        <p:txBody>
          <a:bodyPr/>
          <a:lstStyle>
            <a:lvl1pPr>
              <a:defRPr b="1">
                <a:solidFill>
                  <a:srgbClr val="B70E0C"/>
                </a:solidFill>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1B502432-0EB2-456D-A1D5-07ADB44AB6BB}"/>
              </a:ext>
            </a:extLst>
          </p:cNvPr>
          <p:cNvSpPr>
            <a:spLocks noGrp="1"/>
          </p:cNvSpPr>
          <p:nvPr>
            <p:ph type="body" orient="vert" idx="1"/>
          </p:nvPr>
        </p:nvSpPr>
        <p:spPr>
          <a:xfrm>
            <a:off x="838200" y="3629025"/>
            <a:ext cx="9429750" cy="25479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16126F2-73F9-55D5-D851-ACEEA818926B}"/>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9239154D-AEB8-2354-10DC-0B043A5011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363093E-B6E8-504F-8EAD-D7756A4CC0D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253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FB53B-6434-1CAF-563A-BD0B0DD3B791}"/>
              </a:ext>
            </a:extLst>
          </p:cNvPr>
          <p:cNvSpPr>
            <a:spLocks noGrp="1"/>
          </p:cNvSpPr>
          <p:nvPr>
            <p:ph type="title" orient="vert"/>
          </p:nvPr>
        </p:nvSpPr>
        <p:spPr>
          <a:xfrm rot="16200000">
            <a:off x="2429669" y="-791369"/>
            <a:ext cx="2628900" cy="5811838"/>
          </a:xfrm>
        </p:spPr>
        <p:txBody>
          <a:bodyPr vert="eaVert"/>
          <a:lstStyle>
            <a:lvl1pPr>
              <a:defRPr b="1">
                <a:solidFill>
                  <a:srgbClr val="B70E0C"/>
                </a:solidFill>
              </a:defRPr>
            </a:lvl1pPr>
          </a:lstStyle>
          <a:p>
            <a:r>
              <a:rPr lang="es-ES" dirty="0"/>
              <a:t>Haga clic para modificar el estilo de título del patrón</a:t>
            </a:r>
            <a:endParaRPr lang="es-CO" dirty="0"/>
          </a:p>
        </p:txBody>
      </p:sp>
      <p:sp>
        <p:nvSpPr>
          <p:cNvPr id="4" name="Marcador de fecha 3">
            <a:extLst>
              <a:ext uri="{FF2B5EF4-FFF2-40B4-BE49-F238E27FC236}">
                <a16:creationId xmlns:a16="http://schemas.microsoft.com/office/drawing/2014/main" id="{A5AA669E-C74A-B899-7408-C267D07B1CCF}"/>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93AD3729-8B18-5AF8-E460-623719E8A95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F6DC0-A6E7-4A0F-86D1-584D812E6F0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26491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10786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3043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61593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046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00199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C5D0-BA1B-0ADB-6982-098D1E267B4A}"/>
              </a:ext>
            </a:extLst>
          </p:cNvPr>
          <p:cNvSpPr>
            <a:spLocks noGrp="1"/>
          </p:cNvSpPr>
          <p:nvPr>
            <p:ph type="title"/>
          </p:nvPr>
        </p:nvSpPr>
        <p:spPr/>
        <p:txBody>
          <a:bodyPr/>
          <a:lstStyle>
            <a:lvl1pPr>
              <a:defRPr b="1">
                <a:solidFill>
                  <a:srgbClr val="C00000"/>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51384E54-9E67-C037-9EBA-DD991F6F5F42}"/>
              </a:ext>
            </a:extLst>
          </p:cNvPr>
          <p:cNvSpPr>
            <a:spLocks noGrp="1"/>
          </p:cNvSpPr>
          <p:nvPr>
            <p:ph idx="1"/>
          </p:nvPr>
        </p:nvSpPr>
        <p:spPr/>
        <p:txBody>
          <a:bodyPr/>
          <a:lstStyle>
            <a:lvl1pPr>
              <a:defRPr>
                <a:solidFill>
                  <a:srgbClr val="C00000"/>
                </a:solidFill>
                <a:latin typeface="+mj-lt"/>
              </a:defRPr>
            </a:lvl1pPr>
            <a:lvl2pPr>
              <a:defRPr>
                <a:solidFill>
                  <a:srgbClr val="C00000"/>
                </a:solidFill>
                <a:latin typeface="+mj-lt"/>
              </a:defRPr>
            </a:lvl2pPr>
            <a:lvl3pPr>
              <a:defRPr>
                <a:solidFill>
                  <a:srgbClr val="C00000"/>
                </a:solidFill>
                <a:latin typeface="+mj-lt"/>
              </a:defRPr>
            </a:lvl3pPr>
            <a:lvl4pPr>
              <a:defRPr>
                <a:solidFill>
                  <a:srgbClr val="C00000"/>
                </a:solidFill>
                <a:latin typeface="+mj-lt"/>
              </a:defRPr>
            </a:lvl4pPr>
            <a:lvl5pPr>
              <a:defRPr>
                <a:solidFill>
                  <a:srgbClr val="C00000"/>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86F4AF-A06E-356B-F4B2-82E52936A5A1}"/>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7554EAA3-E10E-E75A-2949-8E26721647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923381-C339-39EE-F026-5BB14CA5799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04247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972050"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62562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83616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9955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580093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7238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209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28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749DE-E5BB-9FD6-BABF-37F05817C57E}"/>
              </a:ext>
            </a:extLst>
          </p:cNvPr>
          <p:cNvSpPr>
            <a:spLocks noGrp="1"/>
          </p:cNvSpPr>
          <p:nvPr>
            <p:ph type="title"/>
          </p:nvPr>
        </p:nvSpPr>
        <p:spPr>
          <a:xfrm>
            <a:off x="838200" y="365125"/>
            <a:ext cx="4924425" cy="1325563"/>
          </a:xfrm>
        </p:spPr>
        <p:txBody>
          <a:bodyPr/>
          <a:lstStyle>
            <a:lvl1pPr>
              <a:defRPr b="1">
                <a:solidFill>
                  <a:schemeClr val="tx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1A292F-A2EC-057A-9FD4-6906DA383D9A}"/>
              </a:ext>
            </a:extLst>
          </p:cNvPr>
          <p:cNvSpPr>
            <a:spLocks noGrp="1"/>
          </p:cNvSpPr>
          <p:nvPr>
            <p:ph sz="half" idx="1"/>
          </p:nvPr>
        </p:nvSpPr>
        <p:spPr>
          <a:xfrm>
            <a:off x="838200" y="1825625"/>
            <a:ext cx="4924425"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A923C63E-4D31-BB83-B24B-909050A88579}"/>
              </a:ext>
            </a:extLst>
          </p:cNvPr>
          <p:cNvSpPr>
            <a:spLocks noGrp="1"/>
          </p:cNvSpPr>
          <p:nvPr>
            <p:ph sz="half" idx="2"/>
          </p:nvPr>
        </p:nvSpPr>
        <p:spPr>
          <a:xfrm>
            <a:off x="6581775" y="533400"/>
            <a:ext cx="5181600" cy="5643563"/>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DD124343-7D50-5780-24BB-5ABAD1CBDD04}"/>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6" name="Marcador de pie de página 5">
            <a:extLst>
              <a:ext uri="{FF2B5EF4-FFF2-40B4-BE49-F238E27FC236}">
                <a16:creationId xmlns:a16="http://schemas.microsoft.com/office/drawing/2014/main" id="{4C52B9C6-5591-E0ED-A530-296E5644B7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4668928-A787-44EA-9DC3-A0CC8FC4AC47}"/>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4042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41B46-77F9-7902-B875-AFFE3684CA77}"/>
              </a:ext>
            </a:extLst>
          </p:cNvPr>
          <p:cNvSpPr>
            <a:spLocks noGrp="1"/>
          </p:cNvSpPr>
          <p:nvPr>
            <p:ph type="title"/>
          </p:nvPr>
        </p:nvSpPr>
        <p:spPr>
          <a:xfrm>
            <a:off x="839788" y="365125"/>
            <a:ext cx="5503862" cy="1325563"/>
          </a:xfrm>
        </p:spPr>
        <p:txBody>
          <a:bodyPr/>
          <a:lstStyle>
            <a:lvl1pPr>
              <a:defRPr>
                <a:solidFill>
                  <a:srgbClr val="B70E0C"/>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2C1BC61-9041-D698-1A3B-DB2F679908DB}"/>
              </a:ext>
            </a:extLst>
          </p:cNvPr>
          <p:cNvSpPr>
            <a:spLocks noGrp="1"/>
          </p:cNvSpPr>
          <p:nvPr>
            <p:ph type="body" idx="1"/>
          </p:nvPr>
        </p:nvSpPr>
        <p:spPr>
          <a:xfrm>
            <a:off x="839788" y="1681163"/>
            <a:ext cx="5157787" cy="823912"/>
          </a:xfrm>
        </p:spPr>
        <p:txBody>
          <a:bodyPr anchor="b"/>
          <a:lstStyle>
            <a:lvl1pPr marL="0" indent="0">
              <a:buNone/>
              <a:defRPr sz="2400" b="1">
                <a:solidFill>
                  <a:srgbClr val="B70E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F75ADBD-942B-56AF-C654-5634EE77E5E4}"/>
              </a:ext>
            </a:extLst>
          </p:cNvPr>
          <p:cNvSpPr>
            <a:spLocks noGrp="1"/>
          </p:cNvSpPr>
          <p:nvPr>
            <p:ph sz="half" idx="2"/>
          </p:nvPr>
        </p:nvSpPr>
        <p:spPr>
          <a:xfrm>
            <a:off x="839788" y="2505075"/>
            <a:ext cx="5157787" cy="3684588"/>
          </a:xfrm>
        </p:spPr>
        <p:txBody>
          <a:bodyPr/>
          <a:lstStyle>
            <a:lvl1pPr>
              <a:defRPr>
                <a:solidFill>
                  <a:srgbClr val="B70E0C"/>
                </a:solidFill>
              </a:defRPr>
            </a:lvl1pPr>
            <a:lvl2pPr>
              <a:defRPr>
                <a:solidFill>
                  <a:srgbClr val="B70E0C"/>
                </a:solidFill>
              </a:defRPr>
            </a:lvl2pPr>
            <a:lvl3pPr>
              <a:defRPr>
                <a:solidFill>
                  <a:srgbClr val="B70E0C"/>
                </a:solidFill>
              </a:defRPr>
            </a:lvl3pPr>
            <a:lvl4pPr>
              <a:defRPr>
                <a:solidFill>
                  <a:srgbClr val="B70E0C"/>
                </a:solidFill>
              </a:defRPr>
            </a:lvl4pPr>
            <a:lvl5pPr>
              <a:defRPr>
                <a:solidFill>
                  <a:srgbClr val="B70E0C"/>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B321B09-6FBB-720A-665F-B8FE37BAB538}"/>
              </a:ext>
            </a:extLst>
          </p:cNvPr>
          <p:cNvSpPr>
            <a:spLocks noGrp="1"/>
          </p:cNvSpPr>
          <p:nvPr>
            <p:ph type="body" sz="quarter" idx="3"/>
          </p:nvPr>
        </p:nvSpPr>
        <p:spPr>
          <a:xfrm>
            <a:off x="6515099" y="6159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0725E9-0210-8CD9-CABE-999B0E9D42CE}"/>
              </a:ext>
            </a:extLst>
          </p:cNvPr>
          <p:cNvSpPr>
            <a:spLocks noGrp="1"/>
          </p:cNvSpPr>
          <p:nvPr>
            <p:ph sz="quarter" idx="4"/>
          </p:nvPr>
        </p:nvSpPr>
        <p:spPr>
          <a:xfrm>
            <a:off x="6515099" y="1439862"/>
            <a:ext cx="5157787" cy="4749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2D08C11-3FA5-255B-0FF7-3375F0DD706B}"/>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8" name="Marcador de pie de página 7">
            <a:extLst>
              <a:ext uri="{FF2B5EF4-FFF2-40B4-BE49-F238E27FC236}">
                <a16:creationId xmlns:a16="http://schemas.microsoft.com/office/drawing/2014/main" id="{8C949947-6064-13F7-091A-4A2C0DCEC8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BF57BE5-AD54-CEBA-15AB-7E0434E3161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0365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89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877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B2B85D-7AFB-0B82-89A8-5F5C526A0859}"/>
              </a:ext>
            </a:extLst>
          </p:cNvPr>
          <p:cNvSpPr>
            <a:spLocks noGrp="1"/>
          </p:cNvSpPr>
          <p:nvPr>
            <p:ph type="dt" sz="half" idx="10"/>
          </p:nvPr>
        </p:nvSpPr>
        <p:spPr/>
        <p:txBody>
          <a:bodyPr/>
          <a:lstStyle/>
          <a:p>
            <a:fld id="{C2A849EA-E1FB-427B-97BC-4883C2A0E33E}" type="datetimeFigureOut">
              <a:rPr lang="es-CO" smtClean="0"/>
              <a:t>12/11/2024</a:t>
            </a:fld>
            <a:endParaRPr lang="es-CO"/>
          </a:p>
        </p:txBody>
      </p:sp>
      <p:sp>
        <p:nvSpPr>
          <p:cNvPr id="3" name="Marcador de pie de página 2">
            <a:extLst>
              <a:ext uri="{FF2B5EF4-FFF2-40B4-BE49-F238E27FC236}">
                <a16:creationId xmlns:a16="http://schemas.microsoft.com/office/drawing/2014/main" id="{65F1915E-93E6-1A80-043C-F14B52E94B8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5EC8678-1473-BD8D-8717-B248D817BFCD}"/>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39449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03C90D-F8CE-8037-5AB5-0E95182614E3}"/>
              </a:ext>
            </a:extLst>
          </p:cNvPr>
          <p:cNvSpPr>
            <a:spLocks noGrp="1"/>
          </p:cNvSpPr>
          <p:nvPr>
            <p:ph type="title"/>
          </p:nvPr>
        </p:nvSpPr>
        <p:spPr>
          <a:xfrm>
            <a:off x="838200" y="746125"/>
            <a:ext cx="5419725"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F495635-1BE1-2CD8-042F-E682A131FFFB}"/>
              </a:ext>
            </a:extLst>
          </p:cNvPr>
          <p:cNvSpPr>
            <a:spLocks noGrp="1"/>
          </p:cNvSpPr>
          <p:nvPr>
            <p:ph type="body" idx="1"/>
          </p:nvPr>
        </p:nvSpPr>
        <p:spPr>
          <a:xfrm>
            <a:off x="838200" y="2206625"/>
            <a:ext cx="5324475"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82154B5-41BC-34EF-4E0E-05AB86E1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849EA-E1FB-427B-97BC-4883C2A0E33E}" type="datetimeFigureOut">
              <a:rPr lang="es-CO" smtClean="0"/>
              <a:t>12/11/2024</a:t>
            </a:fld>
            <a:endParaRPr lang="es-CO"/>
          </a:p>
        </p:txBody>
      </p:sp>
      <p:sp>
        <p:nvSpPr>
          <p:cNvPr id="5" name="Marcador de pie de página 4">
            <a:extLst>
              <a:ext uri="{FF2B5EF4-FFF2-40B4-BE49-F238E27FC236}">
                <a16:creationId xmlns:a16="http://schemas.microsoft.com/office/drawing/2014/main" id="{860CC3EA-38E0-5707-E8B5-30C2BAA83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759C9A81-C5A2-80C6-D6E0-C7544504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28B72E-820A-4B99-BE0A-6F9E7A671526}" type="slidenum">
              <a:rPr lang="es-CO" smtClean="0"/>
              <a:t>‹Nº›</a:t>
            </a:fld>
            <a:endParaRPr lang="es-CO"/>
          </a:p>
        </p:txBody>
      </p:sp>
    </p:spTree>
    <p:extLst>
      <p:ext uri="{BB962C8B-B14F-4D97-AF65-F5344CB8AC3E}">
        <p14:creationId xmlns:p14="http://schemas.microsoft.com/office/powerpoint/2010/main" val="378358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73" r:id="rId8"/>
    <p:sldLayoutId id="2147483655" r:id="rId9"/>
    <p:sldLayoutId id="2147483656" r:id="rId10"/>
    <p:sldLayoutId id="2147483674"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3.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3.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3.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3.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4.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4.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4.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4.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diagramQuickStyle" Target="../diagrams/quickStyle5.xml"/><Relationship Id="rId3" Type="http://schemas.openxmlformats.org/officeDocument/2006/relationships/image" Target="../media/image41.svg"/><Relationship Id="rId7" Type="http://schemas.openxmlformats.org/officeDocument/2006/relationships/slide" Target="slide2.xml"/><Relationship Id="rId12" Type="http://schemas.openxmlformats.org/officeDocument/2006/relationships/diagramLayout" Target="../diagrams/layout5.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diagramData" Target="../diagrams/data5.xml"/><Relationship Id="rId5" Type="http://schemas.openxmlformats.org/officeDocument/2006/relationships/image" Target="../media/image27.png"/><Relationship Id="rId15" Type="http://schemas.microsoft.com/office/2007/relationships/diagramDrawing" Target="../diagrams/drawing5.xml"/><Relationship Id="rId10" Type="http://schemas.openxmlformats.org/officeDocument/2006/relationships/image" Target="../media/image26.jpeg"/><Relationship Id="rId4" Type="http://schemas.openxmlformats.org/officeDocument/2006/relationships/slide" Target="slide1.xml"/><Relationship Id="rId9" Type="http://schemas.openxmlformats.org/officeDocument/2006/relationships/image" Target="../media/image30.svg"/><Relationship Id="rId14"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image" Target="../media/image26.jpeg"/><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slide" Target="slide7.xml"/><Relationship Id="rId10" Type="http://schemas.openxmlformats.org/officeDocument/2006/relationships/image" Target="../media/image31.png"/><Relationship Id="rId19" Type="http://schemas.openxmlformats.org/officeDocument/2006/relationships/slide" Target="slide11.xml"/><Relationship Id="rId4" Type="http://schemas.openxmlformats.org/officeDocument/2006/relationships/image" Target="../media/image27.png"/><Relationship Id="rId9" Type="http://schemas.openxmlformats.org/officeDocument/2006/relationships/slide" Target="slide3.xml"/><Relationship Id="rId14"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6.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5.png"/><Relationship Id="rId5" Type="http://schemas.openxmlformats.org/officeDocument/2006/relationships/image" Target="../media/image28.svg"/><Relationship Id="rId10" Type="http://schemas.openxmlformats.org/officeDocument/2006/relationships/image" Target="../media/image34.svg"/><Relationship Id="rId4" Type="http://schemas.openxmlformats.org/officeDocument/2006/relationships/image" Target="../media/image2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0.png"/><Relationship Id="rId3" Type="http://schemas.openxmlformats.org/officeDocument/2006/relationships/image" Target="../media/image38.svg"/><Relationship Id="rId7" Type="http://schemas.openxmlformats.org/officeDocument/2006/relationships/slide" Target="slide1.xml"/><Relationship Id="rId12"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9.png"/><Relationship Id="rId5" Type="http://schemas.openxmlformats.org/officeDocument/2006/relationships/image" Target="../media/image26.jpeg"/><Relationship Id="rId15" Type="http://schemas.openxmlformats.org/officeDocument/2006/relationships/image" Target="../media/image31.png"/><Relationship Id="rId10" Type="http://schemas.openxmlformats.org/officeDocument/2006/relationships/slide" Target="slide2.xml"/><Relationship Id="rId4" Type="http://schemas.openxmlformats.org/officeDocument/2006/relationships/hyperlink" Target="https://svgsilh.com/es/image/350170.html" TargetMode="External"/><Relationship Id="rId9" Type="http://schemas.openxmlformats.org/officeDocument/2006/relationships/image" Target="../media/image28.sv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30.svg"/><Relationship Id="rId18" Type="http://schemas.openxmlformats.org/officeDocument/2006/relationships/image" Target="../media/image42.jpeg"/><Relationship Id="rId3" Type="http://schemas.openxmlformats.org/officeDocument/2006/relationships/diagramLayout" Target="../diagrams/layout1.xml"/><Relationship Id="rId7" Type="http://schemas.openxmlformats.org/officeDocument/2006/relationships/image" Target="../media/image26.jpeg"/><Relationship Id="rId12" Type="http://schemas.openxmlformats.org/officeDocument/2006/relationships/image" Target="../media/image29.png"/><Relationship Id="rId17" Type="http://schemas.openxmlformats.org/officeDocument/2006/relationships/image" Target="../media/image32.svg"/><Relationship Id="rId2" Type="http://schemas.openxmlformats.org/officeDocument/2006/relationships/diagramData" Target="../diagrams/data1.xml"/><Relationship Id="rId16"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slide" Target="slide2.xml"/><Relationship Id="rId5" Type="http://schemas.openxmlformats.org/officeDocument/2006/relationships/diagramColors" Target="../diagrams/colors1.xml"/><Relationship Id="rId15" Type="http://schemas.openxmlformats.org/officeDocument/2006/relationships/image" Target="../media/image41.svg"/><Relationship Id="rId10" Type="http://schemas.openxmlformats.org/officeDocument/2006/relationships/image" Target="../media/image28.svg"/><Relationship Id="rId4" Type="http://schemas.openxmlformats.org/officeDocument/2006/relationships/diagramQuickStyle" Target="../diagrams/quickStyle1.xml"/><Relationship Id="rId9" Type="http://schemas.openxmlformats.org/officeDocument/2006/relationships/image" Target="../media/image27.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0" Type="http://schemas.openxmlformats.org/officeDocument/2006/relationships/image" Target="../media/image41.svg"/><Relationship Id="rId4" Type="http://schemas.openxmlformats.org/officeDocument/2006/relationships/image" Target="../media/image27.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slide" Target="slide1.xml"/><Relationship Id="rId21" Type="http://schemas.openxmlformats.org/officeDocument/2006/relationships/image" Target="../media/image41.svg"/><Relationship Id="rId7" Type="http://schemas.openxmlformats.org/officeDocument/2006/relationships/image" Target="../media/image29.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26.jpeg"/><Relationship Id="rId16" Type="http://schemas.openxmlformats.org/officeDocument/2006/relationships/image" Target="../media/image49.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44.svg"/><Relationship Id="rId5" Type="http://schemas.openxmlformats.org/officeDocument/2006/relationships/image" Target="../media/image28.svg"/><Relationship Id="rId15" Type="http://schemas.openxmlformats.org/officeDocument/2006/relationships/image" Target="../media/image48.svg"/><Relationship Id="rId23" Type="http://schemas.openxmlformats.org/officeDocument/2006/relationships/image" Target="../media/image32.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9.png"/><Relationship Id="rId14" Type="http://schemas.openxmlformats.org/officeDocument/2006/relationships/image" Target="../media/image47.pn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openxmlformats.org/officeDocument/2006/relationships/hyperlink" Target="https://papyrus-datos.co/" TargetMode="External"/><Relationship Id="rId2" Type="http://schemas.openxmlformats.org/officeDocument/2006/relationships/image" Target="../media/image26.jpeg"/><Relationship Id="rId16" Type="http://schemas.openxmlformats.org/officeDocument/2006/relationships/image" Target="../media/image56.sv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55.png"/><Relationship Id="rId10" Type="http://schemas.openxmlformats.org/officeDocument/2006/relationships/image" Target="../media/image41.svg"/><Relationship Id="rId19" Type="http://schemas.openxmlformats.org/officeDocument/2006/relationships/image" Target="../media/image58.svg"/><Relationship Id="rId4" Type="http://schemas.openxmlformats.org/officeDocument/2006/relationships/image" Target="../media/image27.png"/><Relationship Id="rId9" Type="http://schemas.openxmlformats.org/officeDocument/2006/relationships/image" Target="../media/image40.png"/><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2.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2.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2.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2.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0FAE-7096-F0E9-FFA2-F8FCAE40F9F0}"/>
              </a:ext>
            </a:extLst>
          </p:cNvPr>
          <p:cNvSpPr>
            <a:spLocks noGrp="1"/>
          </p:cNvSpPr>
          <p:nvPr>
            <p:ph type="title"/>
          </p:nvPr>
        </p:nvSpPr>
        <p:spPr>
          <a:xfrm>
            <a:off x="838200" y="1557648"/>
            <a:ext cx="10515600" cy="1087229"/>
          </a:xfrm>
        </p:spPr>
        <p:txBody>
          <a:bodyPr>
            <a:normAutofit/>
          </a:bodyPr>
          <a:lstStyle/>
          <a:p>
            <a:r>
              <a:rPr lang="es-VE" dirty="0"/>
              <a:t>Disponibilidad de Datos</a:t>
            </a:r>
            <a:endParaRPr lang="es-CO" dirty="0"/>
          </a:p>
        </p:txBody>
      </p:sp>
      <p:pic>
        <p:nvPicPr>
          <p:cNvPr id="4" name="Imagen 3">
            <a:extLst>
              <a:ext uri="{FF2B5EF4-FFF2-40B4-BE49-F238E27FC236}">
                <a16:creationId xmlns:a16="http://schemas.microsoft.com/office/drawing/2014/main" id="{E4512955-CD49-614F-9095-9C2E3A585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040" y="159970"/>
            <a:ext cx="5255176" cy="1313794"/>
          </a:xfrm>
          <a:prstGeom prst="rect">
            <a:avLst/>
          </a:prstGeom>
          <a:noFill/>
          <a:ln>
            <a:noFill/>
          </a:ln>
        </p:spPr>
      </p:pic>
      <p:sp>
        <p:nvSpPr>
          <p:cNvPr id="7" name="CuadroTexto 6">
            <a:hlinkClick r:id="rId3" action="ppaction://hlinksldjump"/>
            <a:extLst>
              <a:ext uri="{FF2B5EF4-FFF2-40B4-BE49-F238E27FC236}">
                <a16:creationId xmlns:a16="http://schemas.microsoft.com/office/drawing/2014/main" id="{8DA09B8A-C576-A8EC-D901-A33E58CF58FC}"/>
              </a:ext>
            </a:extLst>
          </p:cNvPr>
          <p:cNvSpPr txBox="1"/>
          <p:nvPr/>
        </p:nvSpPr>
        <p:spPr>
          <a:xfrm>
            <a:off x="9320981" y="4119716"/>
            <a:ext cx="1720646" cy="383458"/>
          </a:xfrm>
          <a:prstGeom prst="rect">
            <a:avLst/>
          </a:prstGeom>
          <a:solidFill>
            <a:srgbClr val="C00000"/>
          </a:solidFill>
          <a:ln w="19050">
            <a:solidFill>
              <a:srgbClr val="B70E0C"/>
            </a:solidFill>
            <a:bevel/>
          </a:ln>
          <a:effectLst>
            <a:innerShdw blurRad="63500" dist="50800" dir="13500000">
              <a:prstClr val="black">
                <a:alpha val="50000"/>
              </a:prstClr>
            </a:innerShdw>
            <a:reflection blurRad="6350" stA="50000" endA="300" endPos="36000" dist="50800" dir="5400000" sy="-100000" algn="bl" rotWithShape="0"/>
          </a:effectLst>
          <a:scene3d>
            <a:camera prst="orthographicFront"/>
            <a:lightRig rig="threePt" dir="t"/>
          </a:scene3d>
          <a:sp3d extrusionH="76200" contourW="12700">
            <a:bevelT/>
            <a:extrusionClr>
              <a:srgbClr val="B70E0C"/>
            </a:extrusionClr>
            <a:contourClr>
              <a:srgbClr val="B70E0C"/>
            </a:contourClr>
          </a:sp3d>
        </p:spPr>
        <p:txBody>
          <a:bodyPr wrap="square" rtlCol="0">
            <a:spAutoFit/>
          </a:bodyPr>
          <a:lstStyle/>
          <a:p>
            <a:pPr algn="ctr"/>
            <a:r>
              <a:rPr lang="es-VE" b="1" dirty="0">
                <a:solidFill>
                  <a:schemeClr val="bg1"/>
                </a:solidFill>
              </a:rPr>
              <a:t>Siguiente</a:t>
            </a:r>
            <a:endParaRPr lang="es-CO" b="1" dirty="0">
              <a:solidFill>
                <a:schemeClr val="bg1"/>
              </a:solidFill>
            </a:endParaRPr>
          </a:p>
        </p:txBody>
      </p:sp>
      <p:sp>
        <p:nvSpPr>
          <p:cNvPr id="8" name="Marcador de texto 2">
            <a:extLst>
              <a:ext uri="{FF2B5EF4-FFF2-40B4-BE49-F238E27FC236}">
                <a16:creationId xmlns:a16="http://schemas.microsoft.com/office/drawing/2014/main" id="{BD41FE57-FA7B-011B-936C-F969D7203D0C}"/>
              </a:ext>
            </a:extLst>
          </p:cNvPr>
          <p:cNvSpPr>
            <a:spLocks noGrp="1"/>
          </p:cNvSpPr>
          <p:nvPr>
            <p:ph type="body" idx="1"/>
          </p:nvPr>
        </p:nvSpPr>
        <p:spPr>
          <a:xfrm>
            <a:off x="838200" y="3588774"/>
            <a:ext cx="7735529" cy="1598817"/>
          </a:xfrm>
        </p:spPr>
        <p:txBody>
          <a:bodyPr>
            <a:normAutofit fontScale="92500" lnSpcReduction="10000"/>
          </a:bodyPr>
          <a:lstStyle/>
          <a:p>
            <a:r>
              <a:rPr lang="es-VE" b="1" i="1" dirty="0">
                <a:latin typeface="Abadi Extra Light" panose="020B0204020104020204" pitchFamily="34" charset="0"/>
              </a:rPr>
              <a:t>Económicas CUC </a:t>
            </a:r>
            <a:r>
              <a:rPr lang="es-VE" dirty="0">
                <a:latin typeface="Abadi Extra Light" panose="020B0204020104020204" pitchFamily="34" charset="0"/>
              </a:rPr>
              <a:t>pone a su disposición las directrices que regulan el acceso, uso, gestión, y distribución de los datos generados durante el proceso de investigación. Lo cual aporta directamente a la política de acceso abierto que manejamos y la necesidad de garantizar la transparencia, reproducibilidad y ética en la investigación.</a:t>
            </a:r>
            <a:endParaRPr lang="es-CO" dirty="0">
              <a:latin typeface="Abadi Extra Light" panose="020B0204020104020204" pitchFamily="34" charset="0"/>
            </a:endParaRPr>
          </a:p>
        </p:txBody>
      </p:sp>
    </p:spTree>
    <p:extLst>
      <p:ext uri="{BB962C8B-B14F-4D97-AF65-F5344CB8AC3E}">
        <p14:creationId xmlns:p14="http://schemas.microsoft.com/office/powerpoint/2010/main" val="214352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67A2-64E1-2C42-748F-2C7009312A2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7ED44A5D-AEF0-C607-4D9A-E4C580A7D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A50BCE0-6ED4-F77F-1591-6D244B29D9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1984ED04-AD85-4D0C-993E-D9F1F1927A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F3A6C3B4-180A-3146-C914-05A3A364BB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sp>
        <p:nvSpPr>
          <p:cNvPr id="13" name="Título 12">
            <a:extLst>
              <a:ext uri="{FF2B5EF4-FFF2-40B4-BE49-F238E27FC236}">
                <a16:creationId xmlns:a16="http://schemas.microsoft.com/office/drawing/2014/main" id="{EC69983E-A620-96A6-ABD3-A39E4607B5CE}"/>
              </a:ext>
            </a:extLst>
          </p:cNvPr>
          <p:cNvSpPr>
            <a:spLocks noGrp="1"/>
          </p:cNvSpPr>
          <p:nvPr>
            <p:ph type="title"/>
          </p:nvPr>
        </p:nvSpPr>
        <p:spPr>
          <a:xfrm>
            <a:off x="728898" y="330973"/>
            <a:ext cx="7756522" cy="830997"/>
          </a:xfrm>
        </p:spPr>
        <p:txBody>
          <a:bodyPr>
            <a:normAutofit/>
          </a:bodyPr>
          <a:lstStyle/>
          <a:p>
            <a:r>
              <a:rPr lang="es-VE" sz="3000" dirty="0"/>
              <a:t>Restricciones Aceptables de Acceso a los Datos</a:t>
            </a:r>
            <a:endParaRPr lang="es-CO" sz="3000" dirty="0"/>
          </a:p>
        </p:txBody>
      </p:sp>
      <p:sp>
        <p:nvSpPr>
          <p:cNvPr id="3" name="CuadroTexto 2">
            <a:extLst>
              <a:ext uri="{FF2B5EF4-FFF2-40B4-BE49-F238E27FC236}">
                <a16:creationId xmlns:a16="http://schemas.microsoft.com/office/drawing/2014/main" id="{98425520-4679-20D6-59E8-A28C2332384A}"/>
              </a:ext>
            </a:extLst>
          </p:cNvPr>
          <p:cNvSpPr txBox="1"/>
          <p:nvPr/>
        </p:nvSpPr>
        <p:spPr>
          <a:xfrm>
            <a:off x="606236" y="1326835"/>
            <a:ext cx="10552385" cy="830997"/>
          </a:xfrm>
          <a:prstGeom prst="rect">
            <a:avLst/>
          </a:prstGeom>
          <a:noFill/>
        </p:spPr>
        <p:txBody>
          <a:bodyPr wrap="square">
            <a:spAutoFit/>
          </a:bodyPr>
          <a:lstStyle/>
          <a:p>
            <a:pPr marL="0" indent="0">
              <a:buNone/>
            </a:pPr>
            <a:r>
              <a:rPr lang="es-VE" sz="1600" dirty="0">
                <a:solidFill>
                  <a:schemeClr val="bg2">
                    <a:lumMod val="50000"/>
                  </a:schemeClr>
                </a:solidFill>
              </a:rPr>
              <a:t>En algunos casos, puede haber restricciones legales o éticas para compartir datos. </a:t>
            </a:r>
            <a:r>
              <a:rPr lang="es-VE" sz="1600" i="1" dirty="0">
                <a:solidFill>
                  <a:schemeClr val="bg2">
                    <a:lumMod val="50000"/>
                  </a:schemeClr>
                </a:solidFill>
              </a:rPr>
              <a:t>Económicas CUC </a:t>
            </a:r>
            <a:r>
              <a:rPr lang="es-VE" sz="1600" dirty="0">
                <a:solidFill>
                  <a:schemeClr val="bg2">
                    <a:lumMod val="50000"/>
                  </a:schemeClr>
                </a:solidFill>
              </a:rPr>
              <a:t>reconoce estas limitaciones, pero los autores deben especificar claramente las restricciones en la Declaración de Disponibilidad de Datos. Las restricciones aceptables incluyen:</a:t>
            </a:r>
          </a:p>
        </p:txBody>
      </p:sp>
      <p:graphicFrame>
        <p:nvGraphicFramePr>
          <p:cNvPr id="12" name="Marcador de contenido 10">
            <a:extLst>
              <a:ext uri="{FF2B5EF4-FFF2-40B4-BE49-F238E27FC236}">
                <a16:creationId xmlns:a16="http://schemas.microsoft.com/office/drawing/2014/main" id="{28F316C2-BB69-A7D5-A5F2-98F3E23ED24A}"/>
              </a:ext>
            </a:extLst>
          </p:cNvPr>
          <p:cNvGraphicFramePr>
            <a:graphicFrameLocks noGrp="1"/>
          </p:cNvGraphicFramePr>
          <p:nvPr>
            <p:ph idx="1"/>
            <p:extLst>
              <p:ext uri="{D42A27DB-BD31-4B8C-83A1-F6EECF244321}">
                <p14:modId xmlns:p14="http://schemas.microsoft.com/office/powerpoint/2010/main" val="2093483089"/>
              </p:ext>
            </p:extLst>
          </p:nvPr>
        </p:nvGraphicFramePr>
        <p:xfrm>
          <a:off x="728898" y="2487561"/>
          <a:ext cx="10734204" cy="40704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Gráfico 13" descr="Icono de menú de hamburguesa con relleno sólido">
            <a:hlinkClick r:id="rId15" action="ppaction://hlinksldjump"/>
            <a:extLst>
              <a:ext uri="{FF2B5EF4-FFF2-40B4-BE49-F238E27FC236}">
                <a16:creationId xmlns:a16="http://schemas.microsoft.com/office/drawing/2014/main" id="{647E2AD5-9D37-5BCA-CFF2-F15F92D1EB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21941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2000"/>
                                  </p:stCondLst>
                                  <p:childTnLst>
                                    <p:set>
                                      <p:cBhvr>
                                        <p:cTn id="6" dur="1" fill="hold">
                                          <p:stCondLst>
                                            <p:cond delay="0"/>
                                          </p:stCondLst>
                                        </p:cTn>
                                        <p:tgtEl>
                                          <p:spTgt spid="12">
                                            <p:graphicEl>
                                              <a:dgm id="{6D2378C1-5279-43F3-BC46-2EA17C068063}"/>
                                            </p:graphicEl>
                                          </p:spTgt>
                                        </p:tgtEl>
                                        <p:attrNameLst>
                                          <p:attrName>style.visibility</p:attrName>
                                        </p:attrNameLst>
                                      </p:cBhvr>
                                      <p:to>
                                        <p:strVal val="visible"/>
                                      </p:to>
                                    </p:set>
                                    <p:animEffect transition="in" filter="fade">
                                      <p:cBhvr>
                                        <p:cTn id="7" dur="200"/>
                                        <p:tgtEl>
                                          <p:spTgt spid="12">
                                            <p:graphicEl>
                                              <a:dgm id="{6D2378C1-5279-43F3-BC46-2EA17C068063}"/>
                                            </p:graphicEl>
                                          </p:spTgt>
                                        </p:tgtEl>
                                      </p:cBhvr>
                                    </p:animEffect>
                                    <p:anim calcmode="lin" valueType="num">
                                      <p:cBhvr>
                                        <p:cTn id="8" dur="800" fill="hold"/>
                                        <p:tgtEl>
                                          <p:spTgt spid="12">
                                            <p:graphicEl>
                                              <a:dgm id="{6D2378C1-5279-43F3-BC46-2EA17C068063}"/>
                                            </p:graphicEl>
                                          </p:spTgt>
                                        </p:tgtEl>
                                        <p:attrNameLst>
                                          <p:attrName>ppt_x</p:attrName>
                                        </p:attrNameLst>
                                      </p:cBhvr>
                                      <p:tavLst>
                                        <p:tav tm="0">
                                          <p:val>
                                            <p:strVal val="#ppt_x"/>
                                          </p:val>
                                        </p:tav>
                                        <p:tav tm="100000">
                                          <p:val>
                                            <p:strVal val="#ppt_x"/>
                                          </p:val>
                                        </p:tav>
                                      </p:tavLst>
                                    </p:anim>
                                    <p:anim calcmode="lin" valueType="num">
                                      <p:cBhvr>
                                        <p:cTn id="9" dur="800" fill="hold"/>
                                        <p:tgtEl>
                                          <p:spTgt spid="12">
                                            <p:graphicEl>
                                              <a:dgm id="{6D2378C1-5279-43F3-BC46-2EA17C068063}"/>
                                            </p:graphicEl>
                                          </p:spTgt>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12">
                                            <p:graphicEl>
                                              <a:dgm id="{6D2378C1-5279-43F3-BC46-2EA17C068063}"/>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12">
                                            <p:graphicEl>
                                              <a:dgm id="{6D2378C1-5279-43F3-BC46-2EA17C068063}"/>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2000"/>
                                  </p:stCondLst>
                                  <p:childTnLst>
                                    <p:set>
                                      <p:cBhvr>
                                        <p:cTn id="13" dur="1" fill="hold">
                                          <p:stCondLst>
                                            <p:cond delay="0"/>
                                          </p:stCondLst>
                                        </p:cTn>
                                        <p:tgtEl>
                                          <p:spTgt spid="12">
                                            <p:graphicEl>
                                              <a:dgm id="{542BE21D-F3EB-4187-A24A-A9567ADBF73C}"/>
                                            </p:graphicEl>
                                          </p:spTgt>
                                        </p:tgtEl>
                                        <p:attrNameLst>
                                          <p:attrName>style.visibility</p:attrName>
                                        </p:attrNameLst>
                                      </p:cBhvr>
                                      <p:to>
                                        <p:strVal val="visible"/>
                                      </p:to>
                                    </p:set>
                                    <p:animEffect transition="in" filter="fade">
                                      <p:cBhvr>
                                        <p:cTn id="14" dur="200"/>
                                        <p:tgtEl>
                                          <p:spTgt spid="12">
                                            <p:graphicEl>
                                              <a:dgm id="{542BE21D-F3EB-4187-A24A-A9567ADBF73C}"/>
                                            </p:graphicEl>
                                          </p:spTgt>
                                        </p:tgtEl>
                                      </p:cBhvr>
                                    </p:animEffect>
                                    <p:anim calcmode="lin" valueType="num">
                                      <p:cBhvr>
                                        <p:cTn id="15" dur="800" fill="hold"/>
                                        <p:tgtEl>
                                          <p:spTgt spid="12">
                                            <p:graphicEl>
                                              <a:dgm id="{542BE21D-F3EB-4187-A24A-A9567ADBF73C}"/>
                                            </p:graphicEl>
                                          </p:spTgt>
                                        </p:tgtEl>
                                        <p:attrNameLst>
                                          <p:attrName>ppt_x</p:attrName>
                                        </p:attrNameLst>
                                      </p:cBhvr>
                                      <p:tavLst>
                                        <p:tav tm="0">
                                          <p:val>
                                            <p:strVal val="#ppt_x"/>
                                          </p:val>
                                        </p:tav>
                                        <p:tav tm="100000">
                                          <p:val>
                                            <p:strVal val="#ppt_x"/>
                                          </p:val>
                                        </p:tav>
                                      </p:tavLst>
                                    </p:anim>
                                    <p:anim calcmode="lin" valueType="num">
                                      <p:cBhvr>
                                        <p:cTn id="16" dur="800" fill="hold"/>
                                        <p:tgtEl>
                                          <p:spTgt spid="12">
                                            <p:graphicEl>
                                              <a:dgm id="{542BE21D-F3EB-4187-A24A-A9567ADBF73C}"/>
                                            </p:graphicEl>
                                          </p:spTgt>
                                        </p:tgtEl>
                                        <p:attrNameLst>
                                          <p:attrName>ppt_y</p:attrName>
                                        </p:attrNameLst>
                                      </p:cBhvr>
                                      <p:tavLst>
                                        <p:tav tm="0">
                                          <p:val>
                                            <p:strVal val="#ppt_y+0.31"/>
                                          </p:val>
                                        </p:tav>
                                        <p:tav tm="100000">
                                          <p:val>
                                            <p:strVal val="#ppt_y+0.31"/>
                                          </p:val>
                                        </p:tav>
                                      </p:tavLst>
                                    </p:anim>
                                    <p:anim calcmode="lin" valueType="num">
                                      <p:cBhvr>
                                        <p:cTn id="17" dur="1200" decel="50000" fill="hold">
                                          <p:stCondLst>
                                            <p:cond delay="800"/>
                                          </p:stCondLst>
                                        </p:cTn>
                                        <p:tgtEl>
                                          <p:spTgt spid="12">
                                            <p:graphicEl>
                                              <a:dgm id="{542BE21D-F3EB-4187-A24A-A9567ADBF73C}"/>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200" decel="50000" fill="hold">
                                          <p:stCondLst>
                                            <p:cond delay="800"/>
                                          </p:stCondLst>
                                        </p:cTn>
                                        <p:tgtEl>
                                          <p:spTgt spid="12">
                                            <p:graphicEl>
                                              <a:dgm id="{542BE21D-F3EB-4187-A24A-A9567ADBF73C}"/>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2000"/>
                                  </p:stCondLst>
                                  <p:childTnLst>
                                    <p:set>
                                      <p:cBhvr>
                                        <p:cTn id="20" dur="1" fill="hold">
                                          <p:stCondLst>
                                            <p:cond delay="0"/>
                                          </p:stCondLst>
                                        </p:cTn>
                                        <p:tgtEl>
                                          <p:spTgt spid="12">
                                            <p:graphicEl>
                                              <a:dgm id="{BD6B9D04-BB3F-484F-B78D-9DCDAF9B9651}"/>
                                            </p:graphicEl>
                                          </p:spTgt>
                                        </p:tgtEl>
                                        <p:attrNameLst>
                                          <p:attrName>style.visibility</p:attrName>
                                        </p:attrNameLst>
                                      </p:cBhvr>
                                      <p:to>
                                        <p:strVal val="visible"/>
                                      </p:to>
                                    </p:set>
                                    <p:animEffect transition="in" filter="fade">
                                      <p:cBhvr>
                                        <p:cTn id="21" dur="200"/>
                                        <p:tgtEl>
                                          <p:spTgt spid="12">
                                            <p:graphicEl>
                                              <a:dgm id="{BD6B9D04-BB3F-484F-B78D-9DCDAF9B9651}"/>
                                            </p:graphicEl>
                                          </p:spTgt>
                                        </p:tgtEl>
                                      </p:cBhvr>
                                    </p:animEffect>
                                    <p:anim calcmode="lin" valueType="num">
                                      <p:cBhvr>
                                        <p:cTn id="22" dur="800" fill="hold"/>
                                        <p:tgtEl>
                                          <p:spTgt spid="12">
                                            <p:graphicEl>
                                              <a:dgm id="{BD6B9D04-BB3F-484F-B78D-9DCDAF9B9651}"/>
                                            </p:graphicEl>
                                          </p:spTgt>
                                        </p:tgtEl>
                                        <p:attrNameLst>
                                          <p:attrName>ppt_x</p:attrName>
                                        </p:attrNameLst>
                                      </p:cBhvr>
                                      <p:tavLst>
                                        <p:tav tm="0">
                                          <p:val>
                                            <p:strVal val="#ppt_x"/>
                                          </p:val>
                                        </p:tav>
                                        <p:tav tm="100000">
                                          <p:val>
                                            <p:strVal val="#ppt_x"/>
                                          </p:val>
                                        </p:tav>
                                      </p:tavLst>
                                    </p:anim>
                                    <p:anim calcmode="lin" valueType="num">
                                      <p:cBhvr>
                                        <p:cTn id="23" dur="800" fill="hold"/>
                                        <p:tgtEl>
                                          <p:spTgt spid="12">
                                            <p:graphicEl>
                                              <a:dgm id="{BD6B9D04-BB3F-484F-B78D-9DCDAF9B9651}"/>
                                            </p:graphicEl>
                                          </p:spTgt>
                                        </p:tgtEl>
                                        <p:attrNameLst>
                                          <p:attrName>ppt_y</p:attrName>
                                        </p:attrNameLst>
                                      </p:cBhvr>
                                      <p:tavLst>
                                        <p:tav tm="0">
                                          <p:val>
                                            <p:strVal val="#ppt_y+0.31"/>
                                          </p:val>
                                        </p:tav>
                                        <p:tav tm="100000">
                                          <p:val>
                                            <p:strVal val="#ppt_y+0.31"/>
                                          </p:val>
                                        </p:tav>
                                      </p:tavLst>
                                    </p:anim>
                                    <p:anim calcmode="lin" valueType="num">
                                      <p:cBhvr>
                                        <p:cTn id="24" dur="1200" decel="50000" fill="hold">
                                          <p:stCondLst>
                                            <p:cond delay="800"/>
                                          </p:stCondLst>
                                        </p:cTn>
                                        <p:tgtEl>
                                          <p:spTgt spid="12">
                                            <p:graphicEl>
                                              <a:dgm id="{BD6B9D04-BB3F-484F-B78D-9DCDAF9B9651}"/>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1200" decel="50000" fill="hold">
                                          <p:stCondLst>
                                            <p:cond delay="800"/>
                                          </p:stCondLst>
                                        </p:cTn>
                                        <p:tgtEl>
                                          <p:spTgt spid="12">
                                            <p:graphicEl>
                                              <a:dgm id="{BD6B9D04-BB3F-484F-B78D-9DCDAF9B9651}"/>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2000"/>
                                  </p:stCondLst>
                                  <p:childTnLst>
                                    <p:set>
                                      <p:cBhvr>
                                        <p:cTn id="27" dur="1" fill="hold">
                                          <p:stCondLst>
                                            <p:cond delay="0"/>
                                          </p:stCondLst>
                                        </p:cTn>
                                        <p:tgtEl>
                                          <p:spTgt spid="12">
                                            <p:graphicEl>
                                              <a:dgm id="{3699AB85-FEAC-4984-AED2-F277E073F6DF}"/>
                                            </p:graphicEl>
                                          </p:spTgt>
                                        </p:tgtEl>
                                        <p:attrNameLst>
                                          <p:attrName>style.visibility</p:attrName>
                                        </p:attrNameLst>
                                      </p:cBhvr>
                                      <p:to>
                                        <p:strVal val="visible"/>
                                      </p:to>
                                    </p:set>
                                    <p:animEffect transition="in" filter="fade">
                                      <p:cBhvr>
                                        <p:cTn id="28" dur="200"/>
                                        <p:tgtEl>
                                          <p:spTgt spid="12">
                                            <p:graphicEl>
                                              <a:dgm id="{3699AB85-FEAC-4984-AED2-F277E073F6DF}"/>
                                            </p:graphicEl>
                                          </p:spTgt>
                                        </p:tgtEl>
                                      </p:cBhvr>
                                    </p:animEffect>
                                    <p:anim calcmode="lin" valueType="num">
                                      <p:cBhvr>
                                        <p:cTn id="29" dur="800" fill="hold"/>
                                        <p:tgtEl>
                                          <p:spTgt spid="12">
                                            <p:graphicEl>
                                              <a:dgm id="{3699AB85-FEAC-4984-AED2-F277E073F6DF}"/>
                                            </p:graphicEl>
                                          </p:spTgt>
                                        </p:tgtEl>
                                        <p:attrNameLst>
                                          <p:attrName>ppt_x</p:attrName>
                                        </p:attrNameLst>
                                      </p:cBhvr>
                                      <p:tavLst>
                                        <p:tav tm="0">
                                          <p:val>
                                            <p:strVal val="#ppt_x"/>
                                          </p:val>
                                        </p:tav>
                                        <p:tav tm="100000">
                                          <p:val>
                                            <p:strVal val="#ppt_x"/>
                                          </p:val>
                                        </p:tav>
                                      </p:tavLst>
                                    </p:anim>
                                    <p:anim calcmode="lin" valueType="num">
                                      <p:cBhvr>
                                        <p:cTn id="30" dur="800" fill="hold"/>
                                        <p:tgtEl>
                                          <p:spTgt spid="12">
                                            <p:graphicEl>
                                              <a:dgm id="{3699AB85-FEAC-4984-AED2-F277E073F6DF}"/>
                                            </p:graphicEl>
                                          </p:spTgt>
                                        </p:tgtEl>
                                        <p:attrNameLst>
                                          <p:attrName>ppt_y</p:attrName>
                                        </p:attrNameLst>
                                      </p:cBhvr>
                                      <p:tavLst>
                                        <p:tav tm="0">
                                          <p:val>
                                            <p:strVal val="#ppt_y+0.31"/>
                                          </p:val>
                                        </p:tav>
                                        <p:tav tm="100000">
                                          <p:val>
                                            <p:strVal val="#ppt_y+0.31"/>
                                          </p:val>
                                        </p:tav>
                                      </p:tavLst>
                                    </p:anim>
                                    <p:anim calcmode="lin" valueType="num">
                                      <p:cBhvr>
                                        <p:cTn id="31" dur="1200" decel="50000" fill="hold">
                                          <p:stCondLst>
                                            <p:cond delay="800"/>
                                          </p:stCondLst>
                                        </p:cTn>
                                        <p:tgtEl>
                                          <p:spTgt spid="12">
                                            <p:graphicEl>
                                              <a:dgm id="{3699AB85-FEAC-4984-AED2-F277E073F6DF}"/>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1200" decel="50000" fill="hold">
                                          <p:stCondLst>
                                            <p:cond delay="800"/>
                                          </p:stCondLst>
                                        </p:cTn>
                                        <p:tgtEl>
                                          <p:spTgt spid="12">
                                            <p:graphicEl>
                                              <a:dgm id="{3699AB85-FEAC-4984-AED2-F277E073F6DF}"/>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grpId="0" nodeType="withEffect">
                                  <p:stCondLst>
                                    <p:cond delay="2000"/>
                                  </p:stCondLst>
                                  <p:childTnLst>
                                    <p:set>
                                      <p:cBhvr>
                                        <p:cTn id="34" dur="1" fill="hold">
                                          <p:stCondLst>
                                            <p:cond delay="0"/>
                                          </p:stCondLst>
                                        </p:cTn>
                                        <p:tgtEl>
                                          <p:spTgt spid="12">
                                            <p:graphicEl>
                                              <a:dgm id="{21D218BA-6B2A-4D38-85FD-4098574A0CFC}"/>
                                            </p:graphicEl>
                                          </p:spTgt>
                                        </p:tgtEl>
                                        <p:attrNameLst>
                                          <p:attrName>style.visibility</p:attrName>
                                        </p:attrNameLst>
                                      </p:cBhvr>
                                      <p:to>
                                        <p:strVal val="visible"/>
                                      </p:to>
                                    </p:set>
                                    <p:animEffect transition="in" filter="fade">
                                      <p:cBhvr>
                                        <p:cTn id="35" dur="200"/>
                                        <p:tgtEl>
                                          <p:spTgt spid="12">
                                            <p:graphicEl>
                                              <a:dgm id="{21D218BA-6B2A-4D38-85FD-4098574A0CFC}"/>
                                            </p:graphicEl>
                                          </p:spTgt>
                                        </p:tgtEl>
                                      </p:cBhvr>
                                    </p:animEffect>
                                    <p:anim calcmode="lin" valueType="num">
                                      <p:cBhvr>
                                        <p:cTn id="36" dur="800" fill="hold"/>
                                        <p:tgtEl>
                                          <p:spTgt spid="12">
                                            <p:graphicEl>
                                              <a:dgm id="{21D218BA-6B2A-4D38-85FD-4098574A0CFC}"/>
                                            </p:graphicEl>
                                          </p:spTgt>
                                        </p:tgtEl>
                                        <p:attrNameLst>
                                          <p:attrName>ppt_x</p:attrName>
                                        </p:attrNameLst>
                                      </p:cBhvr>
                                      <p:tavLst>
                                        <p:tav tm="0">
                                          <p:val>
                                            <p:strVal val="#ppt_x"/>
                                          </p:val>
                                        </p:tav>
                                        <p:tav tm="100000">
                                          <p:val>
                                            <p:strVal val="#ppt_x"/>
                                          </p:val>
                                        </p:tav>
                                      </p:tavLst>
                                    </p:anim>
                                    <p:anim calcmode="lin" valueType="num">
                                      <p:cBhvr>
                                        <p:cTn id="37" dur="800" fill="hold"/>
                                        <p:tgtEl>
                                          <p:spTgt spid="12">
                                            <p:graphicEl>
                                              <a:dgm id="{21D218BA-6B2A-4D38-85FD-4098574A0CFC}"/>
                                            </p:graphicEl>
                                          </p:spTgt>
                                        </p:tgtEl>
                                        <p:attrNameLst>
                                          <p:attrName>ppt_y</p:attrName>
                                        </p:attrNameLst>
                                      </p:cBhvr>
                                      <p:tavLst>
                                        <p:tav tm="0">
                                          <p:val>
                                            <p:strVal val="#ppt_y+0.31"/>
                                          </p:val>
                                        </p:tav>
                                        <p:tav tm="100000">
                                          <p:val>
                                            <p:strVal val="#ppt_y+0.31"/>
                                          </p:val>
                                        </p:tav>
                                      </p:tavLst>
                                    </p:anim>
                                    <p:anim calcmode="lin" valueType="num">
                                      <p:cBhvr>
                                        <p:cTn id="38" dur="1200" decel="50000" fill="hold">
                                          <p:stCondLst>
                                            <p:cond delay="800"/>
                                          </p:stCondLst>
                                        </p:cTn>
                                        <p:tgtEl>
                                          <p:spTgt spid="12">
                                            <p:graphicEl>
                                              <a:dgm id="{21D218BA-6B2A-4D38-85FD-4098574A0CFC}"/>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1200" decel="50000" fill="hold">
                                          <p:stCondLst>
                                            <p:cond delay="800"/>
                                          </p:stCondLst>
                                        </p:cTn>
                                        <p:tgtEl>
                                          <p:spTgt spid="12">
                                            <p:graphicEl>
                                              <a:dgm id="{21D218BA-6B2A-4D38-85FD-4098574A0CFC}"/>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grpId="0" nodeType="withEffect">
                                  <p:stCondLst>
                                    <p:cond delay="2000"/>
                                  </p:stCondLst>
                                  <p:childTnLst>
                                    <p:set>
                                      <p:cBhvr>
                                        <p:cTn id="41" dur="1" fill="hold">
                                          <p:stCondLst>
                                            <p:cond delay="0"/>
                                          </p:stCondLst>
                                        </p:cTn>
                                        <p:tgtEl>
                                          <p:spTgt spid="12">
                                            <p:graphicEl>
                                              <a:dgm id="{2912964C-B09C-4B76-A62D-19897B12048B}"/>
                                            </p:graphicEl>
                                          </p:spTgt>
                                        </p:tgtEl>
                                        <p:attrNameLst>
                                          <p:attrName>style.visibility</p:attrName>
                                        </p:attrNameLst>
                                      </p:cBhvr>
                                      <p:to>
                                        <p:strVal val="visible"/>
                                      </p:to>
                                    </p:set>
                                    <p:animEffect transition="in" filter="fade">
                                      <p:cBhvr>
                                        <p:cTn id="42" dur="200"/>
                                        <p:tgtEl>
                                          <p:spTgt spid="12">
                                            <p:graphicEl>
                                              <a:dgm id="{2912964C-B09C-4B76-A62D-19897B12048B}"/>
                                            </p:graphicEl>
                                          </p:spTgt>
                                        </p:tgtEl>
                                      </p:cBhvr>
                                    </p:animEffect>
                                    <p:anim calcmode="lin" valueType="num">
                                      <p:cBhvr>
                                        <p:cTn id="43" dur="800" fill="hold"/>
                                        <p:tgtEl>
                                          <p:spTgt spid="12">
                                            <p:graphicEl>
                                              <a:dgm id="{2912964C-B09C-4B76-A62D-19897B12048B}"/>
                                            </p:graphicEl>
                                          </p:spTgt>
                                        </p:tgtEl>
                                        <p:attrNameLst>
                                          <p:attrName>ppt_x</p:attrName>
                                        </p:attrNameLst>
                                      </p:cBhvr>
                                      <p:tavLst>
                                        <p:tav tm="0">
                                          <p:val>
                                            <p:strVal val="#ppt_x"/>
                                          </p:val>
                                        </p:tav>
                                        <p:tav tm="100000">
                                          <p:val>
                                            <p:strVal val="#ppt_x"/>
                                          </p:val>
                                        </p:tav>
                                      </p:tavLst>
                                    </p:anim>
                                    <p:anim calcmode="lin" valueType="num">
                                      <p:cBhvr>
                                        <p:cTn id="44" dur="800" fill="hold"/>
                                        <p:tgtEl>
                                          <p:spTgt spid="12">
                                            <p:graphicEl>
                                              <a:dgm id="{2912964C-B09C-4B76-A62D-19897B12048B}"/>
                                            </p:graphicEl>
                                          </p:spTgt>
                                        </p:tgtEl>
                                        <p:attrNameLst>
                                          <p:attrName>ppt_y</p:attrName>
                                        </p:attrNameLst>
                                      </p:cBhvr>
                                      <p:tavLst>
                                        <p:tav tm="0">
                                          <p:val>
                                            <p:strVal val="#ppt_y+0.31"/>
                                          </p:val>
                                        </p:tav>
                                        <p:tav tm="100000">
                                          <p:val>
                                            <p:strVal val="#ppt_y+0.31"/>
                                          </p:val>
                                        </p:tav>
                                      </p:tavLst>
                                    </p:anim>
                                    <p:anim calcmode="lin" valueType="num">
                                      <p:cBhvr>
                                        <p:cTn id="45" dur="1200" decel="50000" fill="hold">
                                          <p:stCondLst>
                                            <p:cond delay="800"/>
                                          </p:stCondLst>
                                        </p:cTn>
                                        <p:tgtEl>
                                          <p:spTgt spid="12">
                                            <p:graphicEl>
                                              <a:dgm id="{2912964C-B09C-4B76-A62D-19897B12048B}"/>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1200" decel="50000" fill="hold">
                                          <p:stCondLst>
                                            <p:cond delay="800"/>
                                          </p:stCondLst>
                                        </p:cTn>
                                        <p:tgtEl>
                                          <p:spTgt spid="12">
                                            <p:graphicEl>
                                              <a:dgm id="{2912964C-B09C-4B76-A62D-19897B12048B}"/>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grpId="0" nodeType="withEffect">
                                  <p:stCondLst>
                                    <p:cond delay="2000"/>
                                  </p:stCondLst>
                                  <p:childTnLst>
                                    <p:set>
                                      <p:cBhvr>
                                        <p:cTn id="48" dur="1" fill="hold">
                                          <p:stCondLst>
                                            <p:cond delay="0"/>
                                          </p:stCondLst>
                                        </p:cTn>
                                        <p:tgtEl>
                                          <p:spTgt spid="12">
                                            <p:graphicEl>
                                              <a:dgm id="{BDFD8B5F-D8AD-466C-8DC6-37195389C3E1}"/>
                                            </p:graphicEl>
                                          </p:spTgt>
                                        </p:tgtEl>
                                        <p:attrNameLst>
                                          <p:attrName>style.visibility</p:attrName>
                                        </p:attrNameLst>
                                      </p:cBhvr>
                                      <p:to>
                                        <p:strVal val="visible"/>
                                      </p:to>
                                    </p:set>
                                    <p:animEffect transition="in" filter="fade">
                                      <p:cBhvr>
                                        <p:cTn id="49" dur="200"/>
                                        <p:tgtEl>
                                          <p:spTgt spid="12">
                                            <p:graphicEl>
                                              <a:dgm id="{BDFD8B5F-D8AD-466C-8DC6-37195389C3E1}"/>
                                            </p:graphicEl>
                                          </p:spTgt>
                                        </p:tgtEl>
                                      </p:cBhvr>
                                    </p:animEffect>
                                    <p:anim calcmode="lin" valueType="num">
                                      <p:cBhvr>
                                        <p:cTn id="50" dur="800" fill="hold"/>
                                        <p:tgtEl>
                                          <p:spTgt spid="12">
                                            <p:graphicEl>
                                              <a:dgm id="{BDFD8B5F-D8AD-466C-8DC6-37195389C3E1}"/>
                                            </p:graphicEl>
                                          </p:spTgt>
                                        </p:tgtEl>
                                        <p:attrNameLst>
                                          <p:attrName>ppt_x</p:attrName>
                                        </p:attrNameLst>
                                      </p:cBhvr>
                                      <p:tavLst>
                                        <p:tav tm="0">
                                          <p:val>
                                            <p:strVal val="#ppt_x"/>
                                          </p:val>
                                        </p:tav>
                                        <p:tav tm="100000">
                                          <p:val>
                                            <p:strVal val="#ppt_x"/>
                                          </p:val>
                                        </p:tav>
                                      </p:tavLst>
                                    </p:anim>
                                    <p:anim calcmode="lin" valueType="num">
                                      <p:cBhvr>
                                        <p:cTn id="51" dur="800" fill="hold"/>
                                        <p:tgtEl>
                                          <p:spTgt spid="12">
                                            <p:graphicEl>
                                              <a:dgm id="{BDFD8B5F-D8AD-466C-8DC6-37195389C3E1}"/>
                                            </p:graphicEl>
                                          </p:spTgt>
                                        </p:tgtEl>
                                        <p:attrNameLst>
                                          <p:attrName>ppt_y</p:attrName>
                                        </p:attrNameLst>
                                      </p:cBhvr>
                                      <p:tavLst>
                                        <p:tav tm="0">
                                          <p:val>
                                            <p:strVal val="#ppt_y+0.31"/>
                                          </p:val>
                                        </p:tav>
                                        <p:tav tm="100000">
                                          <p:val>
                                            <p:strVal val="#ppt_y+0.31"/>
                                          </p:val>
                                        </p:tav>
                                      </p:tavLst>
                                    </p:anim>
                                    <p:anim calcmode="lin" valueType="num">
                                      <p:cBhvr>
                                        <p:cTn id="52" dur="1200" decel="50000" fill="hold">
                                          <p:stCondLst>
                                            <p:cond delay="800"/>
                                          </p:stCondLst>
                                        </p:cTn>
                                        <p:tgtEl>
                                          <p:spTgt spid="12">
                                            <p:graphicEl>
                                              <a:dgm id="{BDFD8B5F-D8AD-466C-8DC6-37195389C3E1}"/>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1200" decel="50000" fill="hold">
                                          <p:stCondLst>
                                            <p:cond delay="800"/>
                                          </p:stCondLst>
                                        </p:cTn>
                                        <p:tgtEl>
                                          <p:spTgt spid="12">
                                            <p:graphicEl>
                                              <a:dgm id="{BDFD8B5F-D8AD-466C-8DC6-37195389C3E1}"/>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grpId="0" nodeType="withEffect">
                                  <p:stCondLst>
                                    <p:cond delay="2000"/>
                                  </p:stCondLst>
                                  <p:childTnLst>
                                    <p:set>
                                      <p:cBhvr>
                                        <p:cTn id="55" dur="1" fill="hold">
                                          <p:stCondLst>
                                            <p:cond delay="0"/>
                                          </p:stCondLst>
                                        </p:cTn>
                                        <p:tgtEl>
                                          <p:spTgt spid="12">
                                            <p:graphicEl>
                                              <a:dgm id="{02152561-97AD-4FCA-A6FF-F93B623E0602}"/>
                                            </p:graphicEl>
                                          </p:spTgt>
                                        </p:tgtEl>
                                        <p:attrNameLst>
                                          <p:attrName>style.visibility</p:attrName>
                                        </p:attrNameLst>
                                      </p:cBhvr>
                                      <p:to>
                                        <p:strVal val="visible"/>
                                      </p:to>
                                    </p:set>
                                    <p:animEffect transition="in" filter="fade">
                                      <p:cBhvr>
                                        <p:cTn id="56" dur="200"/>
                                        <p:tgtEl>
                                          <p:spTgt spid="12">
                                            <p:graphicEl>
                                              <a:dgm id="{02152561-97AD-4FCA-A6FF-F93B623E0602}"/>
                                            </p:graphicEl>
                                          </p:spTgt>
                                        </p:tgtEl>
                                      </p:cBhvr>
                                    </p:animEffect>
                                    <p:anim calcmode="lin" valueType="num">
                                      <p:cBhvr>
                                        <p:cTn id="57" dur="800" fill="hold"/>
                                        <p:tgtEl>
                                          <p:spTgt spid="12">
                                            <p:graphicEl>
                                              <a:dgm id="{02152561-97AD-4FCA-A6FF-F93B623E0602}"/>
                                            </p:graphicEl>
                                          </p:spTgt>
                                        </p:tgtEl>
                                        <p:attrNameLst>
                                          <p:attrName>ppt_x</p:attrName>
                                        </p:attrNameLst>
                                      </p:cBhvr>
                                      <p:tavLst>
                                        <p:tav tm="0">
                                          <p:val>
                                            <p:strVal val="#ppt_x"/>
                                          </p:val>
                                        </p:tav>
                                        <p:tav tm="100000">
                                          <p:val>
                                            <p:strVal val="#ppt_x"/>
                                          </p:val>
                                        </p:tav>
                                      </p:tavLst>
                                    </p:anim>
                                    <p:anim calcmode="lin" valueType="num">
                                      <p:cBhvr>
                                        <p:cTn id="58" dur="800" fill="hold"/>
                                        <p:tgtEl>
                                          <p:spTgt spid="12">
                                            <p:graphicEl>
                                              <a:dgm id="{02152561-97AD-4FCA-A6FF-F93B623E0602}"/>
                                            </p:graphicEl>
                                          </p:spTgt>
                                        </p:tgtEl>
                                        <p:attrNameLst>
                                          <p:attrName>ppt_y</p:attrName>
                                        </p:attrNameLst>
                                      </p:cBhvr>
                                      <p:tavLst>
                                        <p:tav tm="0">
                                          <p:val>
                                            <p:strVal val="#ppt_y+0.31"/>
                                          </p:val>
                                        </p:tav>
                                        <p:tav tm="100000">
                                          <p:val>
                                            <p:strVal val="#ppt_y+0.31"/>
                                          </p:val>
                                        </p:tav>
                                      </p:tavLst>
                                    </p:anim>
                                    <p:anim calcmode="lin" valueType="num">
                                      <p:cBhvr>
                                        <p:cTn id="59" dur="1200" decel="50000" fill="hold">
                                          <p:stCondLst>
                                            <p:cond delay="800"/>
                                          </p:stCondLst>
                                        </p:cTn>
                                        <p:tgtEl>
                                          <p:spTgt spid="12">
                                            <p:graphicEl>
                                              <a:dgm id="{02152561-97AD-4FCA-A6FF-F93B623E0602}"/>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1200" decel="50000" fill="hold">
                                          <p:stCondLst>
                                            <p:cond delay="800"/>
                                          </p:stCondLst>
                                        </p:cTn>
                                        <p:tgtEl>
                                          <p:spTgt spid="12">
                                            <p:graphicEl>
                                              <a:dgm id="{02152561-97AD-4FCA-A6FF-F93B623E0602}"/>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grpId="0" nodeType="withEffect">
                                  <p:stCondLst>
                                    <p:cond delay="2000"/>
                                  </p:stCondLst>
                                  <p:childTnLst>
                                    <p:set>
                                      <p:cBhvr>
                                        <p:cTn id="62" dur="1" fill="hold">
                                          <p:stCondLst>
                                            <p:cond delay="0"/>
                                          </p:stCondLst>
                                        </p:cTn>
                                        <p:tgtEl>
                                          <p:spTgt spid="12">
                                            <p:graphicEl>
                                              <a:dgm id="{7909B5E8-2C73-4C30-A5C3-BDB21B13E8E0}"/>
                                            </p:graphicEl>
                                          </p:spTgt>
                                        </p:tgtEl>
                                        <p:attrNameLst>
                                          <p:attrName>style.visibility</p:attrName>
                                        </p:attrNameLst>
                                      </p:cBhvr>
                                      <p:to>
                                        <p:strVal val="visible"/>
                                      </p:to>
                                    </p:set>
                                    <p:animEffect transition="in" filter="fade">
                                      <p:cBhvr>
                                        <p:cTn id="63" dur="200"/>
                                        <p:tgtEl>
                                          <p:spTgt spid="12">
                                            <p:graphicEl>
                                              <a:dgm id="{7909B5E8-2C73-4C30-A5C3-BDB21B13E8E0}"/>
                                            </p:graphicEl>
                                          </p:spTgt>
                                        </p:tgtEl>
                                      </p:cBhvr>
                                    </p:animEffect>
                                    <p:anim calcmode="lin" valueType="num">
                                      <p:cBhvr>
                                        <p:cTn id="64" dur="800" fill="hold"/>
                                        <p:tgtEl>
                                          <p:spTgt spid="12">
                                            <p:graphicEl>
                                              <a:dgm id="{7909B5E8-2C73-4C30-A5C3-BDB21B13E8E0}"/>
                                            </p:graphicEl>
                                          </p:spTgt>
                                        </p:tgtEl>
                                        <p:attrNameLst>
                                          <p:attrName>ppt_x</p:attrName>
                                        </p:attrNameLst>
                                      </p:cBhvr>
                                      <p:tavLst>
                                        <p:tav tm="0">
                                          <p:val>
                                            <p:strVal val="#ppt_x"/>
                                          </p:val>
                                        </p:tav>
                                        <p:tav tm="100000">
                                          <p:val>
                                            <p:strVal val="#ppt_x"/>
                                          </p:val>
                                        </p:tav>
                                      </p:tavLst>
                                    </p:anim>
                                    <p:anim calcmode="lin" valueType="num">
                                      <p:cBhvr>
                                        <p:cTn id="65" dur="800" fill="hold"/>
                                        <p:tgtEl>
                                          <p:spTgt spid="12">
                                            <p:graphicEl>
                                              <a:dgm id="{7909B5E8-2C73-4C30-A5C3-BDB21B13E8E0}"/>
                                            </p:graphicEl>
                                          </p:spTgt>
                                        </p:tgtEl>
                                        <p:attrNameLst>
                                          <p:attrName>ppt_y</p:attrName>
                                        </p:attrNameLst>
                                      </p:cBhvr>
                                      <p:tavLst>
                                        <p:tav tm="0">
                                          <p:val>
                                            <p:strVal val="#ppt_y+0.31"/>
                                          </p:val>
                                        </p:tav>
                                        <p:tav tm="100000">
                                          <p:val>
                                            <p:strVal val="#ppt_y+0.31"/>
                                          </p:val>
                                        </p:tav>
                                      </p:tavLst>
                                    </p:anim>
                                    <p:anim calcmode="lin" valueType="num">
                                      <p:cBhvr>
                                        <p:cTn id="66" dur="1200" decel="50000" fill="hold">
                                          <p:stCondLst>
                                            <p:cond delay="800"/>
                                          </p:stCondLst>
                                        </p:cTn>
                                        <p:tgtEl>
                                          <p:spTgt spid="12">
                                            <p:graphicEl>
                                              <a:dgm id="{7909B5E8-2C73-4C30-A5C3-BDB21B13E8E0}"/>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1200" decel="50000" fill="hold">
                                          <p:stCondLst>
                                            <p:cond delay="800"/>
                                          </p:stCondLst>
                                        </p:cTn>
                                        <p:tgtEl>
                                          <p:spTgt spid="12">
                                            <p:graphicEl>
                                              <a:dgm id="{7909B5E8-2C73-4C30-A5C3-BDB21B13E8E0}"/>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8" presetID="43" presetClass="entr" presetSubtype="0" fill="hold" grpId="0" nodeType="withEffect">
                                  <p:stCondLst>
                                    <p:cond delay="2000"/>
                                  </p:stCondLst>
                                  <p:childTnLst>
                                    <p:set>
                                      <p:cBhvr>
                                        <p:cTn id="69" dur="1" fill="hold">
                                          <p:stCondLst>
                                            <p:cond delay="0"/>
                                          </p:stCondLst>
                                        </p:cTn>
                                        <p:tgtEl>
                                          <p:spTgt spid="12">
                                            <p:graphicEl>
                                              <a:dgm id="{E33A71FC-A984-4750-A69A-352D7787E771}"/>
                                            </p:graphicEl>
                                          </p:spTgt>
                                        </p:tgtEl>
                                        <p:attrNameLst>
                                          <p:attrName>style.visibility</p:attrName>
                                        </p:attrNameLst>
                                      </p:cBhvr>
                                      <p:to>
                                        <p:strVal val="visible"/>
                                      </p:to>
                                    </p:set>
                                    <p:animEffect transition="in" filter="fade">
                                      <p:cBhvr>
                                        <p:cTn id="70" dur="200"/>
                                        <p:tgtEl>
                                          <p:spTgt spid="12">
                                            <p:graphicEl>
                                              <a:dgm id="{E33A71FC-A984-4750-A69A-352D7787E771}"/>
                                            </p:graphicEl>
                                          </p:spTgt>
                                        </p:tgtEl>
                                      </p:cBhvr>
                                    </p:animEffect>
                                    <p:anim calcmode="lin" valueType="num">
                                      <p:cBhvr>
                                        <p:cTn id="71" dur="800" fill="hold"/>
                                        <p:tgtEl>
                                          <p:spTgt spid="12">
                                            <p:graphicEl>
                                              <a:dgm id="{E33A71FC-A984-4750-A69A-352D7787E771}"/>
                                            </p:graphicEl>
                                          </p:spTgt>
                                        </p:tgtEl>
                                        <p:attrNameLst>
                                          <p:attrName>ppt_x</p:attrName>
                                        </p:attrNameLst>
                                      </p:cBhvr>
                                      <p:tavLst>
                                        <p:tav tm="0">
                                          <p:val>
                                            <p:strVal val="#ppt_x"/>
                                          </p:val>
                                        </p:tav>
                                        <p:tav tm="100000">
                                          <p:val>
                                            <p:strVal val="#ppt_x"/>
                                          </p:val>
                                        </p:tav>
                                      </p:tavLst>
                                    </p:anim>
                                    <p:anim calcmode="lin" valueType="num">
                                      <p:cBhvr>
                                        <p:cTn id="72" dur="800" fill="hold"/>
                                        <p:tgtEl>
                                          <p:spTgt spid="12">
                                            <p:graphicEl>
                                              <a:dgm id="{E33A71FC-A984-4750-A69A-352D7787E771}"/>
                                            </p:graphicEl>
                                          </p:spTgt>
                                        </p:tgtEl>
                                        <p:attrNameLst>
                                          <p:attrName>ppt_y</p:attrName>
                                        </p:attrNameLst>
                                      </p:cBhvr>
                                      <p:tavLst>
                                        <p:tav tm="0">
                                          <p:val>
                                            <p:strVal val="#ppt_y+0.31"/>
                                          </p:val>
                                        </p:tav>
                                        <p:tav tm="100000">
                                          <p:val>
                                            <p:strVal val="#ppt_y+0.31"/>
                                          </p:val>
                                        </p:tav>
                                      </p:tavLst>
                                    </p:anim>
                                    <p:anim calcmode="lin" valueType="num">
                                      <p:cBhvr>
                                        <p:cTn id="73" dur="1200" decel="50000" fill="hold">
                                          <p:stCondLst>
                                            <p:cond delay="800"/>
                                          </p:stCondLst>
                                        </p:cTn>
                                        <p:tgtEl>
                                          <p:spTgt spid="12">
                                            <p:graphicEl>
                                              <a:dgm id="{E33A71FC-A984-4750-A69A-352D7787E771}"/>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1200" decel="50000" fill="hold">
                                          <p:stCondLst>
                                            <p:cond delay="800"/>
                                          </p:stCondLst>
                                        </p:cTn>
                                        <p:tgtEl>
                                          <p:spTgt spid="12">
                                            <p:graphicEl>
                                              <a:dgm id="{E33A71FC-A984-4750-A69A-352D7787E771}"/>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5" presetID="43" presetClass="entr" presetSubtype="0" fill="hold" grpId="0" nodeType="withEffect">
                                  <p:stCondLst>
                                    <p:cond delay="2000"/>
                                  </p:stCondLst>
                                  <p:childTnLst>
                                    <p:set>
                                      <p:cBhvr>
                                        <p:cTn id="76" dur="1" fill="hold">
                                          <p:stCondLst>
                                            <p:cond delay="0"/>
                                          </p:stCondLst>
                                        </p:cTn>
                                        <p:tgtEl>
                                          <p:spTgt spid="12">
                                            <p:graphicEl>
                                              <a:dgm id="{42EE5292-A67F-4BD8-80DA-A2C4B5CCFB83}"/>
                                            </p:graphicEl>
                                          </p:spTgt>
                                        </p:tgtEl>
                                        <p:attrNameLst>
                                          <p:attrName>style.visibility</p:attrName>
                                        </p:attrNameLst>
                                      </p:cBhvr>
                                      <p:to>
                                        <p:strVal val="visible"/>
                                      </p:to>
                                    </p:set>
                                    <p:animEffect transition="in" filter="fade">
                                      <p:cBhvr>
                                        <p:cTn id="77" dur="200"/>
                                        <p:tgtEl>
                                          <p:spTgt spid="12">
                                            <p:graphicEl>
                                              <a:dgm id="{42EE5292-A67F-4BD8-80DA-A2C4B5CCFB83}"/>
                                            </p:graphicEl>
                                          </p:spTgt>
                                        </p:tgtEl>
                                      </p:cBhvr>
                                    </p:animEffect>
                                    <p:anim calcmode="lin" valueType="num">
                                      <p:cBhvr>
                                        <p:cTn id="78" dur="800" fill="hold"/>
                                        <p:tgtEl>
                                          <p:spTgt spid="12">
                                            <p:graphicEl>
                                              <a:dgm id="{42EE5292-A67F-4BD8-80DA-A2C4B5CCFB83}"/>
                                            </p:graphicEl>
                                          </p:spTgt>
                                        </p:tgtEl>
                                        <p:attrNameLst>
                                          <p:attrName>ppt_x</p:attrName>
                                        </p:attrNameLst>
                                      </p:cBhvr>
                                      <p:tavLst>
                                        <p:tav tm="0">
                                          <p:val>
                                            <p:strVal val="#ppt_x"/>
                                          </p:val>
                                        </p:tav>
                                        <p:tav tm="100000">
                                          <p:val>
                                            <p:strVal val="#ppt_x"/>
                                          </p:val>
                                        </p:tav>
                                      </p:tavLst>
                                    </p:anim>
                                    <p:anim calcmode="lin" valueType="num">
                                      <p:cBhvr>
                                        <p:cTn id="79" dur="800" fill="hold"/>
                                        <p:tgtEl>
                                          <p:spTgt spid="12">
                                            <p:graphicEl>
                                              <a:dgm id="{42EE5292-A67F-4BD8-80DA-A2C4B5CCFB83}"/>
                                            </p:graphicEl>
                                          </p:spTgt>
                                        </p:tgtEl>
                                        <p:attrNameLst>
                                          <p:attrName>ppt_y</p:attrName>
                                        </p:attrNameLst>
                                      </p:cBhvr>
                                      <p:tavLst>
                                        <p:tav tm="0">
                                          <p:val>
                                            <p:strVal val="#ppt_y+0.31"/>
                                          </p:val>
                                        </p:tav>
                                        <p:tav tm="100000">
                                          <p:val>
                                            <p:strVal val="#ppt_y+0.31"/>
                                          </p:val>
                                        </p:tav>
                                      </p:tavLst>
                                    </p:anim>
                                    <p:anim calcmode="lin" valueType="num">
                                      <p:cBhvr>
                                        <p:cTn id="80" dur="1200" decel="50000" fill="hold">
                                          <p:stCondLst>
                                            <p:cond delay="800"/>
                                          </p:stCondLst>
                                        </p:cTn>
                                        <p:tgtEl>
                                          <p:spTgt spid="12">
                                            <p:graphicEl>
                                              <a:dgm id="{42EE5292-A67F-4BD8-80DA-A2C4B5CCFB83}"/>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1" dur="1200" decel="50000" fill="hold">
                                          <p:stCondLst>
                                            <p:cond delay="800"/>
                                          </p:stCondLst>
                                        </p:cTn>
                                        <p:tgtEl>
                                          <p:spTgt spid="12">
                                            <p:graphicEl>
                                              <a:dgm id="{42EE5292-A67F-4BD8-80DA-A2C4B5CCFB83}"/>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2" presetID="43" presetClass="entr" presetSubtype="0" fill="hold" grpId="0" nodeType="withEffect">
                                  <p:stCondLst>
                                    <p:cond delay="2000"/>
                                  </p:stCondLst>
                                  <p:childTnLst>
                                    <p:set>
                                      <p:cBhvr>
                                        <p:cTn id="83" dur="1" fill="hold">
                                          <p:stCondLst>
                                            <p:cond delay="0"/>
                                          </p:stCondLst>
                                        </p:cTn>
                                        <p:tgtEl>
                                          <p:spTgt spid="12">
                                            <p:graphicEl>
                                              <a:dgm id="{F04D998B-8CE2-4424-BAE6-0D5D3EE9571B}"/>
                                            </p:graphicEl>
                                          </p:spTgt>
                                        </p:tgtEl>
                                        <p:attrNameLst>
                                          <p:attrName>style.visibility</p:attrName>
                                        </p:attrNameLst>
                                      </p:cBhvr>
                                      <p:to>
                                        <p:strVal val="visible"/>
                                      </p:to>
                                    </p:set>
                                    <p:animEffect transition="in" filter="fade">
                                      <p:cBhvr>
                                        <p:cTn id="84" dur="200"/>
                                        <p:tgtEl>
                                          <p:spTgt spid="12">
                                            <p:graphicEl>
                                              <a:dgm id="{F04D998B-8CE2-4424-BAE6-0D5D3EE9571B}"/>
                                            </p:graphicEl>
                                          </p:spTgt>
                                        </p:tgtEl>
                                      </p:cBhvr>
                                    </p:animEffect>
                                    <p:anim calcmode="lin" valueType="num">
                                      <p:cBhvr>
                                        <p:cTn id="85" dur="800" fill="hold"/>
                                        <p:tgtEl>
                                          <p:spTgt spid="12">
                                            <p:graphicEl>
                                              <a:dgm id="{F04D998B-8CE2-4424-BAE6-0D5D3EE9571B}"/>
                                            </p:graphicEl>
                                          </p:spTgt>
                                        </p:tgtEl>
                                        <p:attrNameLst>
                                          <p:attrName>ppt_x</p:attrName>
                                        </p:attrNameLst>
                                      </p:cBhvr>
                                      <p:tavLst>
                                        <p:tav tm="0">
                                          <p:val>
                                            <p:strVal val="#ppt_x"/>
                                          </p:val>
                                        </p:tav>
                                        <p:tav tm="100000">
                                          <p:val>
                                            <p:strVal val="#ppt_x"/>
                                          </p:val>
                                        </p:tav>
                                      </p:tavLst>
                                    </p:anim>
                                    <p:anim calcmode="lin" valueType="num">
                                      <p:cBhvr>
                                        <p:cTn id="86" dur="800" fill="hold"/>
                                        <p:tgtEl>
                                          <p:spTgt spid="12">
                                            <p:graphicEl>
                                              <a:dgm id="{F04D998B-8CE2-4424-BAE6-0D5D3EE9571B}"/>
                                            </p:graphicEl>
                                          </p:spTgt>
                                        </p:tgtEl>
                                        <p:attrNameLst>
                                          <p:attrName>ppt_y</p:attrName>
                                        </p:attrNameLst>
                                      </p:cBhvr>
                                      <p:tavLst>
                                        <p:tav tm="0">
                                          <p:val>
                                            <p:strVal val="#ppt_y+0.31"/>
                                          </p:val>
                                        </p:tav>
                                        <p:tav tm="100000">
                                          <p:val>
                                            <p:strVal val="#ppt_y+0.31"/>
                                          </p:val>
                                        </p:tav>
                                      </p:tavLst>
                                    </p:anim>
                                    <p:anim calcmode="lin" valueType="num">
                                      <p:cBhvr>
                                        <p:cTn id="87" dur="1200" decel="50000" fill="hold">
                                          <p:stCondLst>
                                            <p:cond delay="800"/>
                                          </p:stCondLst>
                                        </p:cTn>
                                        <p:tgtEl>
                                          <p:spTgt spid="12">
                                            <p:graphicEl>
                                              <a:dgm id="{F04D998B-8CE2-4424-BAE6-0D5D3EE9571B}"/>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1200" decel="50000" fill="hold">
                                          <p:stCondLst>
                                            <p:cond delay="800"/>
                                          </p:stCondLst>
                                        </p:cTn>
                                        <p:tgtEl>
                                          <p:spTgt spid="12">
                                            <p:graphicEl>
                                              <a:dgm id="{F04D998B-8CE2-4424-BAE6-0D5D3EE9571B}"/>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9" presetID="43" presetClass="entr" presetSubtype="0" fill="hold" grpId="0" nodeType="withEffect">
                                  <p:stCondLst>
                                    <p:cond delay="2000"/>
                                  </p:stCondLst>
                                  <p:childTnLst>
                                    <p:set>
                                      <p:cBhvr>
                                        <p:cTn id="90" dur="1" fill="hold">
                                          <p:stCondLst>
                                            <p:cond delay="0"/>
                                          </p:stCondLst>
                                        </p:cTn>
                                        <p:tgtEl>
                                          <p:spTgt spid="12">
                                            <p:graphicEl>
                                              <a:dgm id="{AD51ADBA-4930-4FD0-AAD9-BC9D4974E087}"/>
                                            </p:graphicEl>
                                          </p:spTgt>
                                        </p:tgtEl>
                                        <p:attrNameLst>
                                          <p:attrName>style.visibility</p:attrName>
                                        </p:attrNameLst>
                                      </p:cBhvr>
                                      <p:to>
                                        <p:strVal val="visible"/>
                                      </p:to>
                                    </p:set>
                                    <p:animEffect transition="in" filter="fade">
                                      <p:cBhvr>
                                        <p:cTn id="91" dur="200"/>
                                        <p:tgtEl>
                                          <p:spTgt spid="12">
                                            <p:graphicEl>
                                              <a:dgm id="{AD51ADBA-4930-4FD0-AAD9-BC9D4974E087}"/>
                                            </p:graphicEl>
                                          </p:spTgt>
                                        </p:tgtEl>
                                      </p:cBhvr>
                                    </p:animEffect>
                                    <p:anim calcmode="lin" valueType="num">
                                      <p:cBhvr>
                                        <p:cTn id="92" dur="800" fill="hold"/>
                                        <p:tgtEl>
                                          <p:spTgt spid="12">
                                            <p:graphicEl>
                                              <a:dgm id="{AD51ADBA-4930-4FD0-AAD9-BC9D4974E087}"/>
                                            </p:graphicEl>
                                          </p:spTgt>
                                        </p:tgtEl>
                                        <p:attrNameLst>
                                          <p:attrName>ppt_x</p:attrName>
                                        </p:attrNameLst>
                                      </p:cBhvr>
                                      <p:tavLst>
                                        <p:tav tm="0">
                                          <p:val>
                                            <p:strVal val="#ppt_x"/>
                                          </p:val>
                                        </p:tav>
                                        <p:tav tm="100000">
                                          <p:val>
                                            <p:strVal val="#ppt_x"/>
                                          </p:val>
                                        </p:tav>
                                      </p:tavLst>
                                    </p:anim>
                                    <p:anim calcmode="lin" valueType="num">
                                      <p:cBhvr>
                                        <p:cTn id="93" dur="800" fill="hold"/>
                                        <p:tgtEl>
                                          <p:spTgt spid="12">
                                            <p:graphicEl>
                                              <a:dgm id="{AD51ADBA-4930-4FD0-AAD9-BC9D4974E087}"/>
                                            </p:graphicEl>
                                          </p:spTgt>
                                        </p:tgtEl>
                                        <p:attrNameLst>
                                          <p:attrName>ppt_y</p:attrName>
                                        </p:attrNameLst>
                                      </p:cBhvr>
                                      <p:tavLst>
                                        <p:tav tm="0">
                                          <p:val>
                                            <p:strVal val="#ppt_y+0.31"/>
                                          </p:val>
                                        </p:tav>
                                        <p:tav tm="100000">
                                          <p:val>
                                            <p:strVal val="#ppt_y+0.31"/>
                                          </p:val>
                                        </p:tav>
                                      </p:tavLst>
                                    </p:anim>
                                    <p:anim calcmode="lin" valueType="num">
                                      <p:cBhvr>
                                        <p:cTn id="94" dur="1200" decel="50000" fill="hold">
                                          <p:stCondLst>
                                            <p:cond delay="800"/>
                                          </p:stCondLst>
                                        </p:cTn>
                                        <p:tgtEl>
                                          <p:spTgt spid="12">
                                            <p:graphicEl>
                                              <a:dgm id="{AD51ADBA-4930-4FD0-AAD9-BC9D4974E087}"/>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5" dur="1200" decel="50000" fill="hold">
                                          <p:stCondLst>
                                            <p:cond delay="800"/>
                                          </p:stCondLst>
                                        </p:cTn>
                                        <p:tgtEl>
                                          <p:spTgt spid="12">
                                            <p:graphicEl>
                                              <a:dgm id="{AD51ADBA-4930-4FD0-AAD9-BC9D4974E087}"/>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6" presetID="43" presetClass="entr" presetSubtype="0" fill="hold" grpId="0" nodeType="withEffect">
                                  <p:stCondLst>
                                    <p:cond delay="2000"/>
                                  </p:stCondLst>
                                  <p:childTnLst>
                                    <p:set>
                                      <p:cBhvr>
                                        <p:cTn id="97" dur="1" fill="hold">
                                          <p:stCondLst>
                                            <p:cond delay="0"/>
                                          </p:stCondLst>
                                        </p:cTn>
                                        <p:tgtEl>
                                          <p:spTgt spid="12">
                                            <p:graphicEl>
                                              <a:dgm id="{39164034-DB29-4D7A-8D59-11B5B427801B}"/>
                                            </p:graphicEl>
                                          </p:spTgt>
                                        </p:tgtEl>
                                        <p:attrNameLst>
                                          <p:attrName>style.visibility</p:attrName>
                                        </p:attrNameLst>
                                      </p:cBhvr>
                                      <p:to>
                                        <p:strVal val="visible"/>
                                      </p:to>
                                    </p:set>
                                    <p:animEffect transition="in" filter="fade">
                                      <p:cBhvr>
                                        <p:cTn id="98" dur="200"/>
                                        <p:tgtEl>
                                          <p:spTgt spid="12">
                                            <p:graphicEl>
                                              <a:dgm id="{39164034-DB29-4D7A-8D59-11B5B427801B}"/>
                                            </p:graphicEl>
                                          </p:spTgt>
                                        </p:tgtEl>
                                      </p:cBhvr>
                                    </p:animEffect>
                                    <p:anim calcmode="lin" valueType="num">
                                      <p:cBhvr>
                                        <p:cTn id="99" dur="800" fill="hold"/>
                                        <p:tgtEl>
                                          <p:spTgt spid="12">
                                            <p:graphicEl>
                                              <a:dgm id="{39164034-DB29-4D7A-8D59-11B5B427801B}"/>
                                            </p:graphicEl>
                                          </p:spTgt>
                                        </p:tgtEl>
                                        <p:attrNameLst>
                                          <p:attrName>ppt_x</p:attrName>
                                        </p:attrNameLst>
                                      </p:cBhvr>
                                      <p:tavLst>
                                        <p:tav tm="0">
                                          <p:val>
                                            <p:strVal val="#ppt_x"/>
                                          </p:val>
                                        </p:tav>
                                        <p:tav tm="100000">
                                          <p:val>
                                            <p:strVal val="#ppt_x"/>
                                          </p:val>
                                        </p:tav>
                                      </p:tavLst>
                                    </p:anim>
                                    <p:anim calcmode="lin" valueType="num">
                                      <p:cBhvr>
                                        <p:cTn id="100" dur="800" fill="hold"/>
                                        <p:tgtEl>
                                          <p:spTgt spid="12">
                                            <p:graphicEl>
                                              <a:dgm id="{39164034-DB29-4D7A-8D59-11B5B427801B}"/>
                                            </p:graphicEl>
                                          </p:spTgt>
                                        </p:tgtEl>
                                        <p:attrNameLst>
                                          <p:attrName>ppt_y</p:attrName>
                                        </p:attrNameLst>
                                      </p:cBhvr>
                                      <p:tavLst>
                                        <p:tav tm="0">
                                          <p:val>
                                            <p:strVal val="#ppt_y+0.31"/>
                                          </p:val>
                                        </p:tav>
                                        <p:tav tm="100000">
                                          <p:val>
                                            <p:strVal val="#ppt_y+0.31"/>
                                          </p:val>
                                        </p:tav>
                                      </p:tavLst>
                                    </p:anim>
                                    <p:anim calcmode="lin" valueType="num">
                                      <p:cBhvr>
                                        <p:cTn id="101" dur="1200" decel="50000" fill="hold">
                                          <p:stCondLst>
                                            <p:cond delay="800"/>
                                          </p:stCondLst>
                                        </p:cTn>
                                        <p:tgtEl>
                                          <p:spTgt spid="12">
                                            <p:graphicEl>
                                              <a:dgm id="{39164034-DB29-4D7A-8D59-11B5B427801B}"/>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2" dur="1200" decel="50000" fill="hold">
                                          <p:stCondLst>
                                            <p:cond delay="800"/>
                                          </p:stCondLst>
                                        </p:cTn>
                                        <p:tgtEl>
                                          <p:spTgt spid="12">
                                            <p:graphicEl>
                                              <a:dgm id="{39164034-DB29-4D7A-8D59-11B5B427801B}"/>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03" presetID="43" presetClass="entr" presetSubtype="0" fill="hold" grpId="0" nodeType="withEffect">
                                  <p:stCondLst>
                                    <p:cond delay="2000"/>
                                  </p:stCondLst>
                                  <p:childTnLst>
                                    <p:set>
                                      <p:cBhvr>
                                        <p:cTn id="104" dur="1" fill="hold">
                                          <p:stCondLst>
                                            <p:cond delay="0"/>
                                          </p:stCondLst>
                                        </p:cTn>
                                        <p:tgtEl>
                                          <p:spTgt spid="12">
                                            <p:graphicEl>
                                              <a:dgm id="{C1F4FD13-9133-4BAD-BE48-79C1DEFDF2DE}"/>
                                            </p:graphicEl>
                                          </p:spTgt>
                                        </p:tgtEl>
                                        <p:attrNameLst>
                                          <p:attrName>style.visibility</p:attrName>
                                        </p:attrNameLst>
                                      </p:cBhvr>
                                      <p:to>
                                        <p:strVal val="visible"/>
                                      </p:to>
                                    </p:set>
                                    <p:animEffect transition="in" filter="fade">
                                      <p:cBhvr>
                                        <p:cTn id="105" dur="200"/>
                                        <p:tgtEl>
                                          <p:spTgt spid="12">
                                            <p:graphicEl>
                                              <a:dgm id="{C1F4FD13-9133-4BAD-BE48-79C1DEFDF2DE}"/>
                                            </p:graphicEl>
                                          </p:spTgt>
                                        </p:tgtEl>
                                      </p:cBhvr>
                                    </p:animEffect>
                                    <p:anim calcmode="lin" valueType="num">
                                      <p:cBhvr>
                                        <p:cTn id="106" dur="800" fill="hold"/>
                                        <p:tgtEl>
                                          <p:spTgt spid="12">
                                            <p:graphicEl>
                                              <a:dgm id="{C1F4FD13-9133-4BAD-BE48-79C1DEFDF2DE}"/>
                                            </p:graphicEl>
                                          </p:spTgt>
                                        </p:tgtEl>
                                        <p:attrNameLst>
                                          <p:attrName>ppt_x</p:attrName>
                                        </p:attrNameLst>
                                      </p:cBhvr>
                                      <p:tavLst>
                                        <p:tav tm="0">
                                          <p:val>
                                            <p:strVal val="#ppt_x"/>
                                          </p:val>
                                        </p:tav>
                                        <p:tav tm="100000">
                                          <p:val>
                                            <p:strVal val="#ppt_x"/>
                                          </p:val>
                                        </p:tav>
                                      </p:tavLst>
                                    </p:anim>
                                    <p:anim calcmode="lin" valueType="num">
                                      <p:cBhvr>
                                        <p:cTn id="107" dur="800" fill="hold"/>
                                        <p:tgtEl>
                                          <p:spTgt spid="12">
                                            <p:graphicEl>
                                              <a:dgm id="{C1F4FD13-9133-4BAD-BE48-79C1DEFDF2DE}"/>
                                            </p:graphicEl>
                                          </p:spTgt>
                                        </p:tgtEl>
                                        <p:attrNameLst>
                                          <p:attrName>ppt_y</p:attrName>
                                        </p:attrNameLst>
                                      </p:cBhvr>
                                      <p:tavLst>
                                        <p:tav tm="0">
                                          <p:val>
                                            <p:strVal val="#ppt_y+0.31"/>
                                          </p:val>
                                        </p:tav>
                                        <p:tav tm="100000">
                                          <p:val>
                                            <p:strVal val="#ppt_y+0.31"/>
                                          </p:val>
                                        </p:tav>
                                      </p:tavLst>
                                    </p:anim>
                                    <p:anim calcmode="lin" valueType="num">
                                      <p:cBhvr>
                                        <p:cTn id="108" dur="1200" decel="50000" fill="hold">
                                          <p:stCondLst>
                                            <p:cond delay="800"/>
                                          </p:stCondLst>
                                        </p:cTn>
                                        <p:tgtEl>
                                          <p:spTgt spid="12">
                                            <p:graphicEl>
                                              <a:dgm id="{C1F4FD13-9133-4BAD-BE48-79C1DEFDF2DE}"/>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9" dur="1200" decel="50000" fill="hold">
                                          <p:stCondLst>
                                            <p:cond delay="800"/>
                                          </p:stCondLst>
                                        </p:cTn>
                                        <p:tgtEl>
                                          <p:spTgt spid="12">
                                            <p:graphicEl>
                                              <a:dgm id="{C1F4FD13-9133-4BAD-BE48-79C1DEFDF2DE}"/>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7328-7828-0420-5B1B-8804B11470B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56A8840-9874-EB58-FB72-6CC9B6E7ED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44BF5B41-2CE2-1F2B-B1F2-04DFA0AF9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D503685D-AC57-B68A-A98B-5D6CC77835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943E7483-7D9B-EF1B-D6E0-A8CA042092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B5B13586-DC8E-CFC6-3DFE-DA62F56F356F}"/>
              </a:ext>
            </a:extLst>
          </p:cNvPr>
          <p:cNvGraphicFramePr>
            <a:graphicFrameLocks noGrp="1"/>
          </p:cNvGraphicFramePr>
          <p:nvPr>
            <p:ph idx="1"/>
            <p:extLst>
              <p:ext uri="{D42A27DB-BD31-4B8C-83A1-F6EECF244321}">
                <p14:modId xmlns:p14="http://schemas.microsoft.com/office/powerpoint/2010/main" val="2420373294"/>
              </p:ext>
            </p:extLst>
          </p:nvPr>
        </p:nvGraphicFramePr>
        <p:xfrm>
          <a:off x="1446571" y="2458064"/>
          <a:ext cx="9298858" cy="24841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ítulo 12">
            <a:extLst>
              <a:ext uri="{FF2B5EF4-FFF2-40B4-BE49-F238E27FC236}">
                <a16:creationId xmlns:a16="http://schemas.microsoft.com/office/drawing/2014/main" id="{162D4225-8C0E-FBD1-6C85-26FD062A4256}"/>
              </a:ext>
            </a:extLst>
          </p:cNvPr>
          <p:cNvSpPr>
            <a:spLocks noGrp="1"/>
          </p:cNvSpPr>
          <p:nvPr>
            <p:ph type="title"/>
          </p:nvPr>
        </p:nvSpPr>
        <p:spPr>
          <a:xfrm>
            <a:off x="676275" y="306564"/>
            <a:ext cx="5419725" cy="1325563"/>
          </a:xfrm>
        </p:spPr>
        <p:txBody>
          <a:bodyPr>
            <a:normAutofit/>
          </a:bodyPr>
          <a:lstStyle/>
          <a:p>
            <a:r>
              <a:rPr lang="es-VE" sz="3000" dirty="0"/>
              <a:t>Restricciones Inaceptables de Acceso a los Datos</a:t>
            </a:r>
            <a:endParaRPr lang="es-CO" sz="3000" dirty="0"/>
          </a:p>
        </p:txBody>
      </p:sp>
      <p:sp>
        <p:nvSpPr>
          <p:cNvPr id="3" name="CuadroTexto 2">
            <a:extLst>
              <a:ext uri="{FF2B5EF4-FFF2-40B4-BE49-F238E27FC236}">
                <a16:creationId xmlns:a16="http://schemas.microsoft.com/office/drawing/2014/main" id="{3654B786-B18D-FC9C-F169-88D04E1E967C}"/>
              </a:ext>
            </a:extLst>
          </p:cNvPr>
          <p:cNvSpPr txBox="1"/>
          <p:nvPr/>
        </p:nvSpPr>
        <p:spPr>
          <a:xfrm>
            <a:off x="3224860" y="1632127"/>
            <a:ext cx="6096000" cy="646331"/>
          </a:xfrm>
          <a:prstGeom prst="rect">
            <a:avLst/>
          </a:prstGeom>
          <a:noFill/>
        </p:spPr>
        <p:txBody>
          <a:bodyPr wrap="square">
            <a:spAutoFit/>
          </a:bodyPr>
          <a:lstStyle/>
          <a:p>
            <a:r>
              <a:rPr lang="es-VE" i="1" dirty="0">
                <a:solidFill>
                  <a:srgbClr val="B70E0C"/>
                </a:solidFill>
              </a:rPr>
              <a:t>Económicas CUC </a:t>
            </a:r>
            <a:r>
              <a:rPr lang="es-VE" b="1" dirty="0">
                <a:solidFill>
                  <a:schemeClr val="bg2">
                    <a:lumMod val="50000"/>
                  </a:schemeClr>
                </a:solidFill>
              </a:rPr>
              <a:t>no acepta</a:t>
            </a:r>
            <a:r>
              <a:rPr lang="es-VE" dirty="0">
                <a:solidFill>
                  <a:schemeClr val="bg2">
                    <a:lumMod val="50000"/>
                  </a:schemeClr>
                </a:solidFill>
              </a:rPr>
              <a:t> manuscritos si las restricciones de acceso a los datos están relacionadas con:</a:t>
            </a:r>
            <a:endParaRPr lang="es-CO" dirty="0">
              <a:solidFill>
                <a:schemeClr val="bg2">
                  <a:lumMod val="50000"/>
                </a:schemeClr>
              </a:solidFill>
            </a:endParaRPr>
          </a:p>
        </p:txBody>
      </p:sp>
      <p:sp>
        <p:nvSpPr>
          <p:cNvPr id="12" name="CuadroTexto 11">
            <a:extLst>
              <a:ext uri="{FF2B5EF4-FFF2-40B4-BE49-F238E27FC236}">
                <a16:creationId xmlns:a16="http://schemas.microsoft.com/office/drawing/2014/main" id="{311EEDAF-426A-AC2E-8F53-59995B8AC139}"/>
              </a:ext>
            </a:extLst>
          </p:cNvPr>
          <p:cNvSpPr txBox="1"/>
          <p:nvPr/>
        </p:nvSpPr>
        <p:spPr>
          <a:xfrm>
            <a:off x="884783" y="5168011"/>
            <a:ext cx="6096000" cy="1200329"/>
          </a:xfrm>
          <a:prstGeom prst="rect">
            <a:avLst/>
          </a:prstGeom>
          <a:noFill/>
        </p:spPr>
        <p:txBody>
          <a:bodyPr wrap="square">
            <a:spAutoFit/>
          </a:bodyPr>
          <a:lstStyle/>
          <a:p>
            <a:r>
              <a:rPr lang="es-VE" dirty="0">
                <a:solidFill>
                  <a:schemeClr val="bg2">
                    <a:lumMod val="50000"/>
                  </a:schemeClr>
                </a:solidFill>
              </a:rPr>
              <a:t>Si los datos no pueden ser compartidos debido a restricciones legales o éticas, los autores deben proporcionar un análisis de los datos disponibles públicamente para validar las conclusiones.</a:t>
            </a:r>
            <a:endParaRPr lang="es-CO" dirty="0">
              <a:solidFill>
                <a:schemeClr val="bg2">
                  <a:lumMod val="50000"/>
                </a:schemeClr>
              </a:solidFill>
            </a:endParaRPr>
          </a:p>
        </p:txBody>
      </p:sp>
      <p:pic>
        <p:nvPicPr>
          <p:cNvPr id="14" name="Gráfico 13" descr="Icono de menú de hamburguesa con relleno sólido">
            <a:hlinkClick r:id="rId15" action="ppaction://hlinksldjump"/>
            <a:extLst>
              <a:ext uri="{FF2B5EF4-FFF2-40B4-BE49-F238E27FC236}">
                <a16:creationId xmlns:a16="http://schemas.microsoft.com/office/drawing/2014/main" id="{9519E146-1BEB-C536-9D13-624EC6B06F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363658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0"/>
                                  </p:stCondLst>
                                  <p:childTnLst>
                                    <p:set>
                                      <p:cBhvr>
                                        <p:cTn id="6" dur="1" fill="hold">
                                          <p:stCondLst>
                                            <p:cond delay="0"/>
                                          </p:stCondLst>
                                        </p:cTn>
                                        <p:tgtEl>
                                          <p:spTgt spid="12"/>
                                        </p:tgtEl>
                                        <p:attrNameLst>
                                          <p:attrName>style.visibility</p:attrName>
                                        </p:attrNameLst>
                                      </p:cBhvr>
                                      <p:to>
                                        <p:strVal val="visible"/>
                                      </p:to>
                                    </p:set>
                                  </p:childTnLst>
                                </p:cTn>
                              </p:par>
                              <p:par>
                                <p:cTn id="7" presetID="21" presetClass="entr" presetSubtype="1" fill="hold" grpId="0" nodeType="withEffect">
                                  <p:stCondLst>
                                    <p:cond delay="3000"/>
                                  </p:stCondLst>
                                  <p:childTnLst>
                                    <p:set>
                                      <p:cBhvr>
                                        <p:cTn id="8" dur="1" fill="hold">
                                          <p:stCondLst>
                                            <p:cond delay="0"/>
                                          </p:stCondLst>
                                        </p:cTn>
                                        <p:tgtEl>
                                          <p:spTgt spid="15"/>
                                        </p:tgtEl>
                                        <p:attrNameLst>
                                          <p:attrName>style.visibility</p:attrName>
                                        </p:attrNameLst>
                                      </p:cBhvr>
                                      <p:to>
                                        <p:strVal val="visible"/>
                                      </p:to>
                                    </p:set>
                                    <p:animEffect transition="in" filter="wheel(1)">
                                      <p:cBhvr>
                                        <p:cTn id="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94A4-BBB7-4841-6C1B-EC6B6D5DAB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2DABC51-B2E5-F9D4-7DDB-38B76B77E651}"/>
              </a:ext>
            </a:extLst>
          </p:cNvPr>
          <p:cNvSpPr>
            <a:spLocks noGrp="1"/>
          </p:cNvSpPr>
          <p:nvPr>
            <p:ph type="title"/>
          </p:nvPr>
        </p:nvSpPr>
        <p:spPr>
          <a:xfrm>
            <a:off x="694759" y="656302"/>
            <a:ext cx="7230041" cy="662781"/>
          </a:xfrm>
        </p:spPr>
        <p:txBody>
          <a:bodyPr anchor="t">
            <a:normAutofit fontScale="90000"/>
          </a:bodyPr>
          <a:lstStyle/>
          <a:p>
            <a:r>
              <a:rPr lang="es-VE" dirty="0"/>
              <a:t>Consideraciones finales</a:t>
            </a:r>
            <a:endParaRPr lang="es-CO" dirty="0"/>
          </a:p>
        </p:txBody>
      </p:sp>
      <p:pic>
        <p:nvPicPr>
          <p:cNvPr id="3" name="Gráfico 2" descr="Rebobinar con relleno sólido">
            <a:hlinkClick r:id="" action="ppaction://hlinkshowjump?jump=previousslide"/>
            <a:extLst>
              <a:ext uri="{FF2B5EF4-FFF2-40B4-BE49-F238E27FC236}">
                <a16:creationId xmlns:a16="http://schemas.microsoft.com/office/drawing/2014/main" id="{8FA3CF17-5968-1F0D-A010-CCABF87944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2779" y="6427080"/>
            <a:ext cx="519300" cy="519300"/>
          </a:xfrm>
          <a:prstGeom prst="rect">
            <a:avLst/>
          </a:prstGeom>
        </p:spPr>
      </p:pic>
      <p:pic>
        <p:nvPicPr>
          <p:cNvPr id="4" name="Gráfico 3" descr="Hogar con relleno sólido">
            <a:hlinkClick r:id="rId4" action="ppaction://hlinksldjump"/>
            <a:extLst>
              <a:ext uri="{FF2B5EF4-FFF2-40B4-BE49-F238E27FC236}">
                <a16:creationId xmlns:a16="http://schemas.microsoft.com/office/drawing/2014/main" id="{6E11F1BB-D714-CB21-E5C0-D6A9163EC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54465" y="0"/>
            <a:ext cx="437535" cy="437535"/>
          </a:xfrm>
          <a:prstGeom prst="rect">
            <a:avLst/>
          </a:prstGeom>
        </p:spPr>
      </p:pic>
      <p:pic>
        <p:nvPicPr>
          <p:cNvPr id="5" name="Gráfico 4" descr="Icono de menú de hamburguesa con relleno sólido">
            <a:hlinkClick r:id="rId7" action="ppaction://hlinksldjump"/>
            <a:extLst>
              <a:ext uri="{FF2B5EF4-FFF2-40B4-BE49-F238E27FC236}">
                <a16:creationId xmlns:a16="http://schemas.microsoft.com/office/drawing/2014/main" id="{F46CC5CB-6681-0408-F705-B7FBEC125C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437535"/>
            <a:ext cx="437535" cy="437535"/>
          </a:xfrm>
          <a:prstGeom prst="rect">
            <a:avLst/>
          </a:prstGeom>
        </p:spPr>
      </p:pic>
      <p:pic>
        <p:nvPicPr>
          <p:cNvPr id="6" name="Imagen 5" descr="Dibujo con letras blancas&#10;&#10;Descripción generada automáticamente">
            <a:extLst>
              <a:ext uri="{FF2B5EF4-FFF2-40B4-BE49-F238E27FC236}">
                <a16:creationId xmlns:a16="http://schemas.microsoft.com/office/drawing/2014/main" id="{B2617B5C-B14B-C9CB-E208-9A6E4E91262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29771" y="335450"/>
            <a:ext cx="3059464" cy="764866"/>
          </a:xfrm>
          <a:prstGeom prst="rect">
            <a:avLst/>
          </a:prstGeom>
          <a:noFill/>
          <a:ln>
            <a:noFill/>
          </a:ln>
        </p:spPr>
      </p:pic>
      <p:graphicFrame>
        <p:nvGraphicFramePr>
          <p:cNvPr id="32" name="CuadroTexto 29">
            <a:extLst>
              <a:ext uri="{FF2B5EF4-FFF2-40B4-BE49-F238E27FC236}">
                <a16:creationId xmlns:a16="http://schemas.microsoft.com/office/drawing/2014/main" id="{A99EEE91-A36E-7F1E-8E75-E4DD14E7AB55}"/>
              </a:ext>
            </a:extLst>
          </p:cNvPr>
          <p:cNvGraphicFramePr/>
          <p:nvPr>
            <p:extLst>
              <p:ext uri="{D42A27DB-BD31-4B8C-83A1-F6EECF244321}">
                <p14:modId xmlns:p14="http://schemas.microsoft.com/office/powerpoint/2010/main" val="3535668816"/>
              </p:ext>
            </p:extLst>
          </p:nvPr>
        </p:nvGraphicFramePr>
        <p:xfrm>
          <a:off x="1297858" y="2054941"/>
          <a:ext cx="8960517" cy="39426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20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2">
                                            <p:graphicEl>
                                              <a:dgm id="{F65D674D-0346-4F49-B84D-2CA8123F2F6B}"/>
                                            </p:graphicEl>
                                          </p:spTgt>
                                        </p:tgtEl>
                                        <p:attrNameLst>
                                          <p:attrName>style.visibility</p:attrName>
                                        </p:attrNameLst>
                                      </p:cBhvr>
                                      <p:to>
                                        <p:strVal val="visible"/>
                                      </p:to>
                                    </p:set>
                                    <p:anim calcmode="lin" valueType="num">
                                      <p:cBhvr>
                                        <p:cTn id="7" dur="1000" fill="hold"/>
                                        <p:tgtEl>
                                          <p:spTgt spid="32">
                                            <p:graphicEl>
                                              <a:dgm id="{F65D674D-0346-4F49-B84D-2CA8123F2F6B}"/>
                                            </p:graphicEl>
                                          </p:spTgt>
                                        </p:tgtEl>
                                        <p:attrNameLst>
                                          <p:attrName>ppt_w</p:attrName>
                                        </p:attrNameLst>
                                      </p:cBhvr>
                                      <p:tavLst>
                                        <p:tav tm="0">
                                          <p:val>
                                            <p:fltVal val="0"/>
                                          </p:val>
                                        </p:tav>
                                        <p:tav tm="100000">
                                          <p:val>
                                            <p:strVal val="#ppt_w"/>
                                          </p:val>
                                        </p:tav>
                                      </p:tavLst>
                                    </p:anim>
                                    <p:anim calcmode="lin" valueType="num">
                                      <p:cBhvr>
                                        <p:cTn id="8" dur="1000" fill="hold"/>
                                        <p:tgtEl>
                                          <p:spTgt spid="32">
                                            <p:graphicEl>
                                              <a:dgm id="{F65D674D-0346-4F49-B84D-2CA8123F2F6B}"/>
                                            </p:graphic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2">
                                            <p:graphicEl>
                                              <a:dgm id="{6DA6448E-83E3-4572-B175-D7E320CE9055}"/>
                                            </p:graphicEl>
                                          </p:spTgt>
                                        </p:tgtEl>
                                        <p:attrNameLst>
                                          <p:attrName>style.visibility</p:attrName>
                                        </p:attrNameLst>
                                      </p:cBhvr>
                                      <p:to>
                                        <p:strVal val="visible"/>
                                      </p:to>
                                    </p:set>
                                    <p:anim calcmode="lin" valueType="num">
                                      <p:cBhvr>
                                        <p:cTn id="11" dur="1000" fill="hold"/>
                                        <p:tgtEl>
                                          <p:spTgt spid="32">
                                            <p:graphicEl>
                                              <a:dgm id="{6DA6448E-83E3-4572-B175-D7E320CE9055}"/>
                                            </p:graphicEl>
                                          </p:spTgt>
                                        </p:tgtEl>
                                        <p:attrNameLst>
                                          <p:attrName>ppt_w</p:attrName>
                                        </p:attrNameLst>
                                      </p:cBhvr>
                                      <p:tavLst>
                                        <p:tav tm="0">
                                          <p:val>
                                            <p:fltVal val="0"/>
                                          </p:val>
                                        </p:tav>
                                        <p:tav tm="100000">
                                          <p:val>
                                            <p:strVal val="#ppt_w"/>
                                          </p:val>
                                        </p:tav>
                                      </p:tavLst>
                                    </p:anim>
                                    <p:anim calcmode="lin" valueType="num">
                                      <p:cBhvr>
                                        <p:cTn id="12" dur="1000" fill="hold"/>
                                        <p:tgtEl>
                                          <p:spTgt spid="32">
                                            <p:graphicEl>
                                              <a:dgm id="{6DA6448E-83E3-4572-B175-D7E320CE9055}"/>
                                            </p:graphic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2">
                                            <p:graphicEl>
                                              <a:dgm id="{E544EF4F-7E5D-4C30-9860-F44C9612172E}"/>
                                            </p:graphicEl>
                                          </p:spTgt>
                                        </p:tgtEl>
                                        <p:attrNameLst>
                                          <p:attrName>style.visibility</p:attrName>
                                        </p:attrNameLst>
                                      </p:cBhvr>
                                      <p:to>
                                        <p:strVal val="visible"/>
                                      </p:to>
                                    </p:set>
                                    <p:anim calcmode="lin" valueType="num">
                                      <p:cBhvr>
                                        <p:cTn id="15" dur="1000" fill="hold"/>
                                        <p:tgtEl>
                                          <p:spTgt spid="32">
                                            <p:graphicEl>
                                              <a:dgm id="{E544EF4F-7E5D-4C30-9860-F44C9612172E}"/>
                                            </p:graphicEl>
                                          </p:spTgt>
                                        </p:tgtEl>
                                        <p:attrNameLst>
                                          <p:attrName>ppt_w</p:attrName>
                                        </p:attrNameLst>
                                      </p:cBhvr>
                                      <p:tavLst>
                                        <p:tav tm="0">
                                          <p:val>
                                            <p:fltVal val="0"/>
                                          </p:val>
                                        </p:tav>
                                        <p:tav tm="100000">
                                          <p:val>
                                            <p:strVal val="#ppt_w"/>
                                          </p:val>
                                        </p:tav>
                                      </p:tavLst>
                                    </p:anim>
                                    <p:anim calcmode="lin" valueType="num">
                                      <p:cBhvr>
                                        <p:cTn id="16" dur="1000" fill="hold"/>
                                        <p:tgtEl>
                                          <p:spTgt spid="32">
                                            <p:graphicEl>
                                              <a:dgm id="{E544EF4F-7E5D-4C30-9860-F44C9612172E}"/>
                                            </p:graphic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2">
                                            <p:graphicEl>
                                              <a:dgm id="{E8AC9115-EDB2-4526-B10A-C29BD8532ED1}"/>
                                            </p:graphicEl>
                                          </p:spTgt>
                                        </p:tgtEl>
                                        <p:attrNameLst>
                                          <p:attrName>style.visibility</p:attrName>
                                        </p:attrNameLst>
                                      </p:cBhvr>
                                      <p:to>
                                        <p:strVal val="visible"/>
                                      </p:to>
                                    </p:set>
                                    <p:anim calcmode="lin" valueType="num">
                                      <p:cBhvr>
                                        <p:cTn id="19" dur="1000" fill="hold"/>
                                        <p:tgtEl>
                                          <p:spTgt spid="32">
                                            <p:graphicEl>
                                              <a:dgm id="{E8AC9115-EDB2-4526-B10A-C29BD8532ED1}"/>
                                            </p:graphicEl>
                                          </p:spTgt>
                                        </p:tgtEl>
                                        <p:attrNameLst>
                                          <p:attrName>ppt_w</p:attrName>
                                        </p:attrNameLst>
                                      </p:cBhvr>
                                      <p:tavLst>
                                        <p:tav tm="0">
                                          <p:val>
                                            <p:fltVal val="0"/>
                                          </p:val>
                                        </p:tav>
                                        <p:tav tm="100000">
                                          <p:val>
                                            <p:strVal val="#ppt_w"/>
                                          </p:val>
                                        </p:tav>
                                      </p:tavLst>
                                    </p:anim>
                                    <p:anim calcmode="lin" valueType="num">
                                      <p:cBhvr>
                                        <p:cTn id="20" dur="1000" fill="hold"/>
                                        <p:tgtEl>
                                          <p:spTgt spid="32">
                                            <p:graphicEl>
                                              <a:dgm id="{E8AC9115-EDB2-4526-B10A-C29BD8532ED1}"/>
                                            </p:graphic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2">
                                            <p:graphicEl>
                                              <a:dgm id="{02924C80-1B51-4C44-912E-C0C84D063AB3}"/>
                                            </p:graphicEl>
                                          </p:spTgt>
                                        </p:tgtEl>
                                        <p:attrNameLst>
                                          <p:attrName>style.visibility</p:attrName>
                                        </p:attrNameLst>
                                      </p:cBhvr>
                                      <p:to>
                                        <p:strVal val="visible"/>
                                      </p:to>
                                    </p:set>
                                    <p:anim calcmode="lin" valueType="num">
                                      <p:cBhvr>
                                        <p:cTn id="23" dur="1000" fill="hold"/>
                                        <p:tgtEl>
                                          <p:spTgt spid="32">
                                            <p:graphicEl>
                                              <a:dgm id="{02924C80-1B51-4C44-912E-C0C84D063AB3}"/>
                                            </p:graphicEl>
                                          </p:spTgt>
                                        </p:tgtEl>
                                        <p:attrNameLst>
                                          <p:attrName>ppt_w</p:attrName>
                                        </p:attrNameLst>
                                      </p:cBhvr>
                                      <p:tavLst>
                                        <p:tav tm="0">
                                          <p:val>
                                            <p:fltVal val="0"/>
                                          </p:val>
                                        </p:tav>
                                        <p:tav tm="100000">
                                          <p:val>
                                            <p:strVal val="#ppt_w"/>
                                          </p:val>
                                        </p:tav>
                                      </p:tavLst>
                                    </p:anim>
                                    <p:anim calcmode="lin" valueType="num">
                                      <p:cBhvr>
                                        <p:cTn id="24" dur="1000" fill="hold"/>
                                        <p:tgtEl>
                                          <p:spTgt spid="32">
                                            <p:graphicEl>
                                              <a:dgm id="{02924C80-1B51-4C44-912E-C0C84D063AB3}"/>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2">
                                            <p:graphicEl>
                                              <a:dgm id="{5E37D5CF-30FA-4784-836D-DBE3C1C53961}"/>
                                            </p:graphicEl>
                                          </p:spTgt>
                                        </p:tgtEl>
                                        <p:attrNameLst>
                                          <p:attrName>style.visibility</p:attrName>
                                        </p:attrNameLst>
                                      </p:cBhvr>
                                      <p:to>
                                        <p:strVal val="visible"/>
                                      </p:to>
                                    </p:set>
                                    <p:anim calcmode="lin" valueType="num">
                                      <p:cBhvr>
                                        <p:cTn id="27" dur="1000" fill="hold"/>
                                        <p:tgtEl>
                                          <p:spTgt spid="32">
                                            <p:graphicEl>
                                              <a:dgm id="{5E37D5CF-30FA-4784-836D-DBE3C1C53961}"/>
                                            </p:graphicEl>
                                          </p:spTgt>
                                        </p:tgtEl>
                                        <p:attrNameLst>
                                          <p:attrName>ppt_w</p:attrName>
                                        </p:attrNameLst>
                                      </p:cBhvr>
                                      <p:tavLst>
                                        <p:tav tm="0">
                                          <p:val>
                                            <p:fltVal val="0"/>
                                          </p:val>
                                        </p:tav>
                                        <p:tav tm="100000">
                                          <p:val>
                                            <p:strVal val="#ppt_w"/>
                                          </p:val>
                                        </p:tav>
                                      </p:tavLst>
                                    </p:anim>
                                    <p:anim calcmode="lin" valueType="num">
                                      <p:cBhvr>
                                        <p:cTn id="28" dur="1000" fill="hold"/>
                                        <p:tgtEl>
                                          <p:spTgt spid="32">
                                            <p:graphicEl>
                                              <a:dgm id="{5E37D5CF-30FA-4784-836D-DBE3C1C53961}"/>
                                            </p:graphic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2">
                                            <p:graphicEl>
                                              <a:dgm id="{8FBF912B-6834-4F7E-8025-CD2E0B56553B}"/>
                                            </p:graphicEl>
                                          </p:spTgt>
                                        </p:tgtEl>
                                        <p:attrNameLst>
                                          <p:attrName>style.visibility</p:attrName>
                                        </p:attrNameLst>
                                      </p:cBhvr>
                                      <p:to>
                                        <p:strVal val="visible"/>
                                      </p:to>
                                    </p:set>
                                    <p:anim calcmode="lin" valueType="num">
                                      <p:cBhvr>
                                        <p:cTn id="31" dur="1000" fill="hold"/>
                                        <p:tgtEl>
                                          <p:spTgt spid="32">
                                            <p:graphicEl>
                                              <a:dgm id="{8FBF912B-6834-4F7E-8025-CD2E0B56553B}"/>
                                            </p:graphicEl>
                                          </p:spTgt>
                                        </p:tgtEl>
                                        <p:attrNameLst>
                                          <p:attrName>ppt_w</p:attrName>
                                        </p:attrNameLst>
                                      </p:cBhvr>
                                      <p:tavLst>
                                        <p:tav tm="0">
                                          <p:val>
                                            <p:fltVal val="0"/>
                                          </p:val>
                                        </p:tav>
                                        <p:tav tm="100000">
                                          <p:val>
                                            <p:strVal val="#ppt_w"/>
                                          </p:val>
                                        </p:tav>
                                      </p:tavLst>
                                    </p:anim>
                                    <p:anim calcmode="lin" valueType="num">
                                      <p:cBhvr>
                                        <p:cTn id="32" dur="1000" fill="hold"/>
                                        <p:tgtEl>
                                          <p:spTgt spid="32">
                                            <p:graphicEl>
                                              <a:dgm id="{8FBF912B-6834-4F7E-8025-CD2E0B56553B}"/>
                                            </p:graphic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2">
                                            <p:graphicEl>
                                              <a:dgm id="{AA260B8B-687E-4B41-BAF4-CC6E8E57FD15}"/>
                                            </p:graphicEl>
                                          </p:spTgt>
                                        </p:tgtEl>
                                        <p:attrNameLst>
                                          <p:attrName>style.visibility</p:attrName>
                                        </p:attrNameLst>
                                      </p:cBhvr>
                                      <p:to>
                                        <p:strVal val="visible"/>
                                      </p:to>
                                    </p:set>
                                    <p:anim calcmode="lin" valueType="num">
                                      <p:cBhvr>
                                        <p:cTn id="35" dur="1000" fill="hold"/>
                                        <p:tgtEl>
                                          <p:spTgt spid="32">
                                            <p:graphicEl>
                                              <a:dgm id="{AA260B8B-687E-4B41-BAF4-CC6E8E57FD15}"/>
                                            </p:graphicEl>
                                          </p:spTgt>
                                        </p:tgtEl>
                                        <p:attrNameLst>
                                          <p:attrName>ppt_w</p:attrName>
                                        </p:attrNameLst>
                                      </p:cBhvr>
                                      <p:tavLst>
                                        <p:tav tm="0">
                                          <p:val>
                                            <p:fltVal val="0"/>
                                          </p:val>
                                        </p:tav>
                                        <p:tav tm="100000">
                                          <p:val>
                                            <p:strVal val="#ppt_w"/>
                                          </p:val>
                                        </p:tav>
                                      </p:tavLst>
                                    </p:anim>
                                    <p:anim calcmode="lin" valueType="num">
                                      <p:cBhvr>
                                        <p:cTn id="36" dur="1000" fill="hold"/>
                                        <p:tgtEl>
                                          <p:spTgt spid="32">
                                            <p:graphicEl>
                                              <a:dgm id="{AA260B8B-687E-4B41-BAF4-CC6E8E57FD15}"/>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A6616455-0376-3A4F-477B-752929F97B5C}"/>
              </a:ext>
            </a:extLst>
          </p:cNvPr>
          <p:cNvSpPr txBox="1">
            <a:spLocks/>
          </p:cNvSpPr>
          <p:nvPr/>
        </p:nvSpPr>
        <p:spPr>
          <a:xfrm>
            <a:off x="1245652" y="1765611"/>
            <a:ext cx="9056084" cy="43954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Requisitos de la declaración de disponibilidad de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Métodos Aceptables para Compartir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Citación de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Beneficios del Compartir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Consecuencias del Incumplimiento de datos compartidos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Definición del Conjunto Mínimo de Datos disponibles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Datos en Archivos de Información de Apoyo</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Planes de Gestión de Datos (PGD)</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Restricciones Aceptables de Acceso a los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Restricciones Inaceptables de Acceso a los Datos</a:t>
            </a:r>
          </a:p>
          <a:p>
            <a:pPr marL="0" indent="0">
              <a:lnSpc>
                <a:spcPct val="100000"/>
              </a:lnSpc>
              <a:buNone/>
            </a:pPr>
            <a:r>
              <a:rPr lang="es-VE" sz="1800" b="1" kern="100" cap="small" dirty="0">
                <a:solidFill>
                  <a:schemeClr val="tx1"/>
                </a:solidFill>
                <a:latin typeface="Aptos Display" panose="020B0004020202020204" pitchFamily="34" charset="0"/>
                <a:cs typeface="Times New Roman" panose="02020603050405020304" pitchFamily="18" charset="0"/>
              </a:rPr>
              <a:t>Consideraciones finales</a:t>
            </a:r>
          </a:p>
        </p:txBody>
      </p:sp>
      <p:sp>
        <p:nvSpPr>
          <p:cNvPr id="3" name="Título 2">
            <a:extLst>
              <a:ext uri="{FF2B5EF4-FFF2-40B4-BE49-F238E27FC236}">
                <a16:creationId xmlns:a16="http://schemas.microsoft.com/office/drawing/2014/main" id="{56C5906E-CA62-99FE-7B91-17C0C635F6B1}"/>
              </a:ext>
            </a:extLst>
          </p:cNvPr>
          <p:cNvSpPr>
            <a:spLocks noGrp="1"/>
          </p:cNvSpPr>
          <p:nvPr>
            <p:ph type="title"/>
          </p:nvPr>
        </p:nvSpPr>
        <p:spPr>
          <a:xfrm>
            <a:off x="820357" y="696964"/>
            <a:ext cx="5867400" cy="925359"/>
          </a:xfrm>
        </p:spPr>
        <p:txBody>
          <a:bodyPr/>
          <a:lstStyle/>
          <a:p>
            <a:r>
              <a:rPr lang="es-VE" dirty="0"/>
              <a:t>¿Qué encontrara aquí?</a:t>
            </a:r>
            <a:endParaRPr lang="es-CO" dirty="0"/>
          </a:p>
        </p:txBody>
      </p:sp>
      <p:pic>
        <p:nvPicPr>
          <p:cNvPr id="23" name="Imagen 22">
            <a:extLst>
              <a:ext uri="{FF2B5EF4-FFF2-40B4-BE49-F238E27FC236}">
                <a16:creationId xmlns:a16="http://schemas.microsoft.com/office/drawing/2014/main" id="{A0CA4D23-738D-C796-EDE2-618AB65F3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5902" y="345531"/>
            <a:ext cx="3682448" cy="920612"/>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9650047E-8950-6615-978D-2BC71EE84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483AF102-4440-7628-5401-A2489986C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48" name="Gráfico 47" descr="Avance rápido con relleno sólido">
            <a:hlinkClick r:id="rId9" action="ppaction://hlinksldjump"/>
            <a:extLst>
              <a:ext uri="{FF2B5EF4-FFF2-40B4-BE49-F238E27FC236}">
                <a16:creationId xmlns:a16="http://schemas.microsoft.com/office/drawing/2014/main" id="{59A999E0-FE1C-C087-8955-6B18252AF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8041" y="1740850"/>
            <a:ext cx="422787" cy="422787"/>
          </a:xfrm>
          <a:prstGeom prst="rect">
            <a:avLst/>
          </a:prstGeom>
        </p:spPr>
      </p:pic>
      <p:pic>
        <p:nvPicPr>
          <p:cNvPr id="52" name="Gráfico 51" descr="Avance rápido con relleno sólido">
            <a:hlinkClick r:id="rId12" action="ppaction://hlinksldjump"/>
            <a:extLst>
              <a:ext uri="{FF2B5EF4-FFF2-40B4-BE49-F238E27FC236}">
                <a16:creationId xmlns:a16="http://schemas.microsoft.com/office/drawing/2014/main" id="{D80B313E-76EC-1BCA-B39F-4C330D7BD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8730" y="2146358"/>
            <a:ext cx="422787" cy="422787"/>
          </a:xfrm>
          <a:prstGeom prst="rect">
            <a:avLst/>
          </a:prstGeom>
        </p:spPr>
      </p:pic>
      <p:pic>
        <p:nvPicPr>
          <p:cNvPr id="53" name="Gráfico 52" descr="Avance rápido con relleno sólido">
            <a:hlinkClick r:id="rId12" action="ppaction://hlinksldjump"/>
            <a:extLst>
              <a:ext uri="{FF2B5EF4-FFF2-40B4-BE49-F238E27FC236}">
                <a16:creationId xmlns:a16="http://schemas.microsoft.com/office/drawing/2014/main" id="{60D604C3-1AE1-2C75-1A5F-70C526509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67962" y="2558635"/>
            <a:ext cx="422787" cy="422787"/>
          </a:xfrm>
          <a:prstGeom prst="rect">
            <a:avLst/>
          </a:prstGeom>
        </p:spPr>
      </p:pic>
      <p:pic>
        <p:nvPicPr>
          <p:cNvPr id="54" name="Gráfico 53" descr="Avance rápido con relleno sólido">
            <a:hlinkClick r:id="rId13" action="ppaction://hlinksldjump"/>
            <a:extLst>
              <a:ext uri="{FF2B5EF4-FFF2-40B4-BE49-F238E27FC236}">
                <a16:creationId xmlns:a16="http://schemas.microsoft.com/office/drawing/2014/main" id="{FEA11E04-DF3A-D1F0-EF02-B1E017F0EC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13285" y="2960402"/>
            <a:ext cx="422787" cy="422787"/>
          </a:xfrm>
          <a:prstGeom prst="rect">
            <a:avLst/>
          </a:prstGeom>
        </p:spPr>
      </p:pic>
      <p:pic>
        <p:nvPicPr>
          <p:cNvPr id="55" name="Gráfico 54" descr="Avance rápido con relleno sólido">
            <a:hlinkClick r:id="rId14" action="ppaction://hlinksldjump"/>
            <a:extLst>
              <a:ext uri="{FF2B5EF4-FFF2-40B4-BE49-F238E27FC236}">
                <a16:creationId xmlns:a16="http://schemas.microsoft.com/office/drawing/2014/main" id="{7E2EABB1-FDD7-CBE2-838F-CC70424616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8042" y="3357675"/>
            <a:ext cx="422787" cy="422787"/>
          </a:xfrm>
          <a:prstGeom prst="rect">
            <a:avLst/>
          </a:prstGeom>
        </p:spPr>
      </p:pic>
      <p:pic>
        <p:nvPicPr>
          <p:cNvPr id="56" name="Gráfico 55" descr="Avance rápido con relleno sólido">
            <a:hlinkClick r:id="rId15" action="ppaction://hlinksldjump"/>
            <a:extLst>
              <a:ext uri="{FF2B5EF4-FFF2-40B4-BE49-F238E27FC236}">
                <a16:creationId xmlns:a16="http://schemas.microsoft.com/office/drawing/2014/main" id="{1E854147-1F88-0F56-8C87-7CB074515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74885" y="3751929"/>
            <a:ext cx="422787" cy="422787"/>
          </a:xfrm>
          <a:prstGeom prst="rect">
            <a:avLst/>
          </a:prstGeom>
        </p:spPr>
      </p:pic>
      <p:pic>
        <p:nvPicPr>
          <p:cNvPr id="57" name="Gráfico 56" descr="Avance rápido con relleno sólido">
            <a:hlinkClick r:id="rId16" action="ppaction://hlinksldjump"/>
            <a:extLst>
              <a:ext uri="{FF2B5EF4-FFF2-40B4-BE49-F238E27FC236}">
                <a16:creationId xmlns:a16="http://schemas.microsoft.com/office/drawing/2014/main" id="{9F8B7364-F6E6-9726-FB6A-A970A2899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830" y="4153697"/>
            <a:ext cx="422787" cy="422787"/>
          </a:xfrm>
          <a:prstGeom prst="rect">
            <a:avLst/>
          </a:prstGeom>
        </p:spPr>
      </p:pic>
      <p:pic>
        <p:nvPicPr>
          <p:cNvPr id="58" name="Gráfico 57" descr="Avance rápido con relleno sólido">
            <a:hlinkClick r:id="rId17" action="ppaction://hlinksldjump"/>
            <a:extLst>
              <a:ext uri="{FF2B5EF4-FFF2-40B4-BE49-F238E27FC236}">
                <a16:creationId xmlns:a16="http://schemas.microsoft.com/office/drawing/2014/main" id="{75598BB0-6A48-96E4-2457-DF7052A68F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31246" y="4565974"/>
            <a:ext cx="422787" cy="422787"/>
          </a:xfrm>
          <a:prstGeom prst="rect">
            <a:avLst/>
          </a:prstGeom>
        </p:spPr>
      </p:pic>
      <p:pic>
        <p:nvPicPr>
          <p:cNvPr id="59" name="Gráfico 58" descr="Avance rápido con relleno sólido">
            <a:hlinkClick r:id="rId18" action="ppaction://hlinksldjump"/>
            <a:extLst>
              <a:ext uri="{FF2B5EF4-FFF2-40B4-BE49-F238E27FC236}">
                <a16:creationId xmlns:a16="http://schemas.microsoft.com/office/drawing/2014/main" id="{484FBB1E-B9CF-23C6-F426-53F10D0734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6107" y="4967741"/>
            <a:ext cx="422787" cy="422787"/>
          </a:xfrm>
          <a:prstGeom prst="rect">
            <a:avLst/>
          </a:prstGeom>
        </p:spPr>
      </p:pic>
      <p:pic>
        <p:nvPicPr>
          <p:cNvPr id="60" name="Gráfico 59" descr="Avance rápido con relleno sólido">
            <a:hlinkClick r:id="rId19" action="ppaction://hlinksldjump"/>
            <a:extLst>
              <a:ext uri="{FF2B5EF4-FFF2-40B4-BE49-F238E27FC236}">
                <a16:creationId xmlns:a16="http://schemas.microsoft.com/office/drawing/2014/main" id="{2822F21F-59C9-3E04-0D44-E00F7DFAF5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65210" y="5380018"/>
            <a:ext cx="422787" cy="422787"/>
          </a:xfrm>
          <a:prstGeom prst="rect">
            <a:avLst/>
          </a:prstGeom>
        </p:spPr>
      </p:pic>
      <p:pic>
        <p:nvPicPr>
          <p:cNvPr id="61" name="Gráfico 60" descr="Avance rápido con relleno sólido">
            <a:hlinkClick r:id="rId20" action="ppaction://hlinksldjump"/>
            <a:extLst>
              <a:ext uri="{FF2B5EF4-FFF2-40B4-BE49-F238E27FC236}">
                <a16:creationId xmlns:a16="http://schemas.microsoft.com/office/drawing/2014/main" id="{9CBDAB11-47FF-D0D8-F948-CEB4099E8B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54057" y="5763010"/>
            <a:ext cx="422787" cy="422787"/>
          </a:xfrm>
          <a:prstGeom prst="rect">
            <a:avLst/>
          </a:prstGeom>
        </p:spPr>
      </p:pic>
    </p:spTree>
    <p:extLst>
      <p:ext uri="{BB962C8B-B14F-4D97-AF65-F5344CB8AC3E}">
        <p14:creationId xmlns:p14="http://schemas.microsoft.com/office/powerpoint/2010/main" val="20428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ppt_w</p:attrName>
                                        </p:attrNameLst>
                                      </p:cBhvr>
                                      <p:tavLst>
                                        <p:tav tm="0" fmla="#ppt_w*sin(2.5*pi*$)">
                                          <p:val>
                                            <p:fltVal val="0"/>
                                          </p:val>
                                        </p:tav>
                                        <p:tav tm="100000">
                                          <p:val>
                                            <p:fltVal val="1"/>
                                          </p:val>
                                        </p:tav>
                                      </p:tavLst>
                                    </p:anim>
                                    <p:anim calcmode="lin" valueType="num">
                                      <p:cBhvr>
                                        <p:cTn id="9" dur="1000" fill="hold"/>
                                        <p:tgtEl>
                                          <p:spTgt spid="17"/>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200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1000"/>
                                        <p:tgtEl>
                                          <p:spTgt spid="48"/>
                                        </p:tgtEl>
                                      </p:cBhvr>
                                    </p:animEffect>
                                  </p:childTnLst>
                                </p:cTn>
                              </p:par>
                              <p:par>
                                <p:cTn id="13" presetID="21" presetClass="entr" presetSubtype="1" fill="hold" nodeType="withEffect">
                                  <p:stCondLst>
                                    <p:cond delay="200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1000"/>
                                        <p:tgtEl>
                                          <p:spTgt spid="52"/>
                                        </p:tgtEl>
                                      </p:cBhvr>
                                    </p:animEffect>
                                  </p:childTnLst>
                                </p:cTn>
                              </p:par>
                              <p:par>
                                <p:cTn id="16" presetID="21" presetClass="entr" presetSubtype="1" fill="hold" nodeType="withEffect">
                                  <p:stCondLst>
                                    <p:cond delay="2000"/>
                                  </p:stCondLst>
                                  <p:childTnLst>
                                    <p:set>
                                      <p:cBhvr>
                                        <p:cTn id="17" dur="1" fill="hold">
                                          <p:stCondLst>
                                            <p:cond delay="0"/>
                                          </p:stCondLst>
                                        </p:cTn>
                                        <p:tgtEl>
                                          <p:spTgt spid="53"/>
                                        </p:tgtEl>
                                        <p:attrNameLst>
                                          <p:attrName>style.visibility</p:attrName>
                                        </p:attrNameLst>
                                      </p:cBhvr>
                                      <p:to>
                                        <p:strVal val="visible"/>
                                      </p:to>
                                    </p:set>
                                    <p:animEffect transition="in" filter="wheel(1)">
                                      <p:cBhvr>
                                        <p:cTn id="18" dur="1000"/>
                                        <p:tgtEl>
                                          <p:spTgt spid="53"/>
                                        </p:tgtEl>
                                      </p:cBhvr>
                                    </p:animEffect>
                                  </p:childTnLst>
                                </p:cTn>
                              </p:par>
                              <p:par>
                                <p:cTn id="19" presetID="21" presetClass="entr" presetSubtype="1" fill="hold" nodeType="withEffect">
                                  <p:stCondLst>
                                    <p:cond delay="2000"/>
                                  </p:stCondLst>
                                  <p:childTnLst>
                                    <p:set>
                                      <p:cBhvr>
                                        <p:cTn id="20" dur="1" fill="hold">
                                          <p:stCondLst>
                                            <p:cond delay="0"/>
                                          </p:stCondLst>
                                        </p:cTn>
                                        <p:tgtEl>
                                          <p:spTgt spid="54"/>
                                        </p:tgtEl>
                                        <p:attrNameLst>
                                          <p:attrName>style.visibility</p:attrName>
                                        </p:attrNameLst>
                                      </p:cBhvr>
                                      <p:to>
                                        <p:strVal val="visible"/>
                                      </p:to>
                                    </p:set>
                                    <p:animEffect transition="in" filter="wheel(1)">
                                      <p:cBhvr>
                                        <p:cTn id="21" dur="1000"/>
                                        <p:tgtEl>
                                          <p:spTgt spid="54"/>
                                        </p:tgtEl>
                                      </p:cBhvr>
                                    </p:animEffect>
                                  </p:childTnLst>
                                </p:cTn>
                              </p:par>
                              <p:par>
                                <p:cTn id="22" presetID="21" presetClass="entr" presetSubtype="1" fill="hold" nodeType="withEffect">
                                  <p:stCondLst>
                                    <p:cond delay="2000"/>
                                  </p:stCondLst>
                                  <p:childTnLst>
                                    <p:set>
                                      <p:cBhvr>
                                        <p:cTn id="23" dur="1" fill="hold">
                                          <p:stCondLst>
                                            <p:cond delay="0"/>
                                          </p:stCondLst>
                                        </p:cTn>
                                        <p:tgtEl>
                                          <p:spTgt spid="55"/>
                                        </p:tgtEl>
                                        <p:attrNameLst>
                                          <p:attrName>style.visibility</p:attrName>
                                        </p:attrNameLst>
                                      </p:cBhvr>
                                      <p:to>
                                        <p:strVal val="visible"/>
                                      </p:to>
                                    </p:set>
                                    <p:animEffect transition="in" filter="wheel(1)">
                                      <p:cBhvr>
                                        <p:cTn id="24" dur="1000"/>
                                        <p:tgtEl>
                                          <p:spTgt spid="55"/>
                                        </p:tgtEl>
                                      </p:cBhvr>
                                    </p:animEffect>
                                  </p:childTnLst>
                                </p:cTn>
                              </p:par>
                              <p:par>
                                <p:cTn id="25" presetID="21" presetClass="entr" presetSubtype="1" fill="hold" nodeType="withEffect">
                                  <p:stCondLst>
                                    <p:cond delay="200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1000"/>
                                        <p:tgtEl>
                                          <p:spTgt spid="56"/>
                                        </p:tgtEl>
                                      </p:cBhvr>
                                    </p:animEffect>
                                  </p:childTnLst>
                                </p:cTn>
                              </p:par>
                              <p:par>
                                <p:cTn id="28" presetID="21" presetClass="entr" presetSubtype="1" fill="hold" nodeType="withEffect">
                                  <p:stCondLst>
                                    <p:cond delay="2000"/>
                                  </p:stCondLst>
                                  <p:childTnLst>
                                    <p:set>
                                      <p:cBhvr>
                                        <p:cTn id="29" dur="1" fill="hold">
                                          <p:stCondLst>
                                            <p:cond delay="0"/>
                                          </p:stCondLst>
                                        </p:cTn>
                                        <p:tgtEl>
                                          <p:spTgt spid="57"/>
                                        </p:tgtEl>
                                        <p:attrNameLst>
                                          <p:attrName>style.visibility</p:attrName>
                                        </p:attrNameLst>
                                      </p:cBhvr>
                                      <p:to>
                                        <p:strVal val="visible"/>
                                      </p:to>
                                    </p:set>
                                    <p:animEffect transition="in" filter="wheel(1)">
                                      <p:cBhvr>
                                        <p:cTn id="30" dur="1000"/>
                                        <p:tgtEl>
                                          <p:spTgt spid="57"/>
                                        </p:tgtEl>
                                      </p:cBhvr>
                                    </p:animEffect>
                                  </p:childTnLst>
                                </p:cTn>
                              </p:par>
                              <p:par>
                                <p:cTn id="31" presetID="21" presetClass="entr" presetSubtype="1" fill="hold" nodeType="withEffect">
                                  <p:stCondLst>
                                    <p:cond delay="2000"/>
                                  </p:stCondLst>
                                  <p:childTnLst>
                                    <p:set>
                                      <p:cBhvr>
                                        <p:cTn id="32" dur="1" fill="hold">
                                          <p:stCondLst>
                                            <p:cond delay="0"/>
                                          </p:stCondLst>
                                        </p:cTn>
                                        <p:tgtEl>
                                          <p:spTgt spid="58"/>
                                        </p:tgtEl>
                                        <p:attrNameLst>
                                          <p:attrName>style.visibility</p:attrName>
                                        </p:attrNameLst>
                                      </p:cBhvr>
                                      <p:to>
                                        <p:strVal val="visible"/>
                                      </p:to>
                                    </p:set>
                                    <p:animEffect transition="in" filter="wheel(1)">
                                      <p:cBhvr>
                                        <p:cTn id="33" dur="1000"/>
                                        <p:tgtEl>
                                          <p:spTgt spid="58"/>
                                        </p:tgtEl>
                                      </p:cBhvr>
                                    </p:animEffect>
                                  </p:childTnLst>
                                </p:cTn>
                              </p:par>
                              <p:par>
                                <p:cTn id="34" presetID="21" presetClass="entr" presetSubtype="1" fill="hold" nodeType="withEffect">
                                  <p:stCondLst>
                                    <p:cond delay="2000"/>
                                  </p:stCondLst>
                                  <p:childTnLst>
                                    <p:set>
                                      <p:cBhvr>
                                        <p:cTn id="35" dur="1" fill="hold">
                                          <p:stCondLst>
                                            <p:cond delay="0"/>
                                          </p:stCondLst>
                                        </p:cTn>
                                        <p:tgtEl>
                                          <p:spTgt spid="59"/>
                                        </p:tgtEl>
                                        <p:attrNameLst>
                                          <p:attrName>style.visibility</p:attrName>
                                        </p:attrNameLst>
                                      </p:cBhvr>
                                      <p:to>
                                        <p:strVal val="visible"/>
                                      </p:to>
                                    </p:set>
                                    <p:animEffect transition="in" filter="wheel(1)">
                                      <p:cBhvr>
                                        <p:cTn id="36" dur="1000"/>
                                        <p:tgtEl>
                                          <p:spTgt spid="59"/>
                                        </p:tgtEl>
                                      </p:cBhvr>
                                    </p:animEffect>
                                  </p:childTnLst>
                                </p:cTn>
                              </p:par>
                              <p:par>
                                <p:cTn id="37" presetID="21" presetClass="entr" presetSubtype="1" fill="hold" nodeType="withEffect">
                                  <p:stCondLst>
                                    <p:cond delay="2000"/>
                                  </p:stCondLst>
                                  <p:childTnLst>
                                    <p:set>
                                      <p:cBhvr>
                                        <p:cTn id="38" dur="1" fill="hold">
                                          <p:stCondLst>
                                            <p:cond delay="0"/>
                                          </p:stCondLst>
                                        </p:cTn>
                                        <p:tgtEl>
                                          <p:spTgt spid="60"/>
                                        </p:tgtEl>
                                        <p:attrNameLst>
                                          <p:attrName>style.visibility</p:attrName>
                                        </p:attrNameLst>
                                      </p:cBhvr>
                                      <p:to>
                                        <p:strVal val="visible"/>
                                      </p:to>
                                    </p:set>
                                    <p:animEffect transition="in" filter="wheel(1)">
                                      <p:cBhvr>
                                        <p:cTn id="39" dur="1000"/>
                                        <p:tgtEl>
                                          <p:spTgt spid="60"/>
                                        </p:tgtEl>
                                      </p:cBhvr>
                                    </p:animEffect>
                                  </p:childTnLst>
                                </p:cTn>
                              </p:par>
                              <p:par>
                                <p:cTn id="40" presetID="21" presetClass="entr" presetSubtype="1" fill="hold" nodeType="withEffect">
                                  <p:stCondLst>
                                    <p:cond delay="2000"/>
                                  </p:stCondLst>
                                  <p:childTnLst>
                                    <p:set>
                                      <p:cBhvr>
                                        <p:cTn id="41" dur="1" fill="hold">
                                          <p:stCondLst>
                                            <p:cond delay="0"/>
                                          </p:stCondLst>
                                        </p:cTn>
                                        <p:tgtEl>
                                          <p:spTgt spid="61"/>
                                        </p:tgtEl>
                                        <p:attrNameLst>
                                          <p:attrName>style.visibility</p:attrName>
                                        </p:attrNameLst>
                                      </p:cBhvr>
                                      <p:to>
                                        <p:strVal val="visible"/>
                                      </p:to>
                                    </p:set>
                                    <p:animEffect transition="in" filter="wheel(1)">
                                      <p:cBhvr>
                                        <p:cTn id="4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B2F1-20D1-2362-6C2F-84C5BF040BEE}"/>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9C98972-8B17-3A65-92CF-7862FFD0666E}"/>
              </a:ext>
            </a:extLst>
          </p:cNvPr>
          <p:cNvSpPr>
            <a:spLocks noGrp="1"/>
          </p:cNvSpPr>
          <p:nvPr>
            <p:ph type="title"/>
          </p:nvPr>
        </p:nvSpPr>
        <p:spPr>
          <a:xfrm>
            <a:off x="820357" y="696964"/>
            <a:ext cx="6770146" cy="925359"/>
          </a:xfrm>
        </p:spPr>
        <p:txBody>
          <a:bodyPr>
            <a:normAutofit/>
          </a:bodyPr>
          <a:lstStyle/>
          <a:p>
            <a:r>
              <a:rPr lang="es-VE" sz="3000" dirty="0"/>
              <a:t>Requisitos de la declaración de disponibilidad de datos</a:t>
            </a:r>
            <a:endParaRPr lang="es-CO" sz="3000" dirty="0"/>
          </a:p>
        </p:txBody>
      </p:sp>
      <p:pic>
        <p:nvPicPr>
          <p:cNvPr id="23" name="Imagen 22">
            <a:extLst>
              <a:ext uri="{FF2B5EF4-FFF2-40B4-BE49-F238E27FC236}">
                <a16:creationId xmlns:a16="http://schemas.microsoft.com/office/drawing/2014/main" id="{C8AC7387-3D3B-127C-851A-39EE2802C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4950" y="345531"/>
            <a:ext cx="2983400" cy="745850"/>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8D7D32C9-BAF3-F7AF-D749-0B72086E9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CCF0C65F-9CB5-3C3F-F7DE-4E66387018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grpSp>
        <p:nvGrpSpPr>
          <p:cNvPr id="13" name="Grupo 12">
            <a:extLst>
              <a:ext uri="{FF2B5EF4-FFF2-40B4-BE49-F238E27FC236}">
                <a16:creationId xmlns:a16="http://schemas.microsoft.com/office/drawing/2014/main" id="{B44A6C9E-69F7-C5F1-E8AB-114670343B61}"/>
              </a:ext>
            </a:extLst>
          </p:cNvPr>
          <p:cNvGrpSpPr/>
          <p:nvPr/>
        </p:nvGrpSpPr>
        <p:grpSpPr>
          <a:xfrm>
            <a:off x="774977" y="2034182"/>
            <a:ext cx="10734204" cy="2261405"/>
            <a:chOff x="774977" y="1788379"/>
            <a:chExt cx="10734204" cy="2261405"/>
          </a:xfrm>
        </p:grpSpPr>
        <p:sp>
          <p:nvSpPr>
            <p:cNvPr id="6" name="Rectángulo: esquinas redondeadas 5">
              <a:extLst>
                <a:ext uri="{FF2B5EF4-FFF2-40B4-BE49-F238E27FC236}">
                  <a16:creationId xmlns:a16="http://schemas.microsoft.com/office/drawing/2014/main" id="{17258F17-4066-40D4-E034-FFAB96149447}"/>
                </a:ext>
              </a:extLst>
            </p:cNvPr>
            <p:cNvSpPr/>
            <p:nvPr/>
          </p:nvSpPr>
          <p:spPr>
            <a:xfrm>
              <a:off x="774977" y="1788379"/>
              <a:ext cx="10734204" cy="2261405"/>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7" name="Rectángulo 6" descr="Comillas contorno">
              <a:extLst>
                <a:ext uri="{FF2B5EF4-FFF2-40B4-BE49-F238E27FC236}">
                  <a16:creationId xmlns:a16="http://schemas.microsoft.com/office/drawing/2014/main" id="{E463DA05-9830-0317-25A9-F139D6276A8D}"/>
                </a:ext>
              </a:extLst>
            </p:cNvPr>
            <p:cNvSpPr/>
            <p:nvPr/>
          </p:nvSpPr>
          <p:spPr>
            <a:xfrm>
              <a:off x="1168705" y="2561147"/>
              <a:ext cx="716569" cy="715869"/>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s-CO"/>
            </a:p>
          </p:txBody>
        </p:sp>
        <p:sp>
          <p:nvSpPr>
            <p:cNvPr id="8" name="Forma libre: forma 7">
              <a:extLst>
                <a:ext uri="{FF2B5EF4-FFF2-40B4-BE49-F238E27FC236}">
                  <a16:creationId xmlns:a16="http://schemas.microsoft.com/office/drawing/2014/main" id="{17F9E5B9-633D-44D2-6954-470B602B194D}"/>
                </a:ext>
              </a:extLst>
            </p:cNvPr>
            <p:cNvSpPr/>
            <p:nvPr/>
          </p:nvSpPr>
          <p:spPr>
            <a:xfrm>
              <a:off x="2626625" y="1803613"/>
              <a:ext cx="2899104" cy="2158787"/>
            </a:xfrm>
            <a:custGeom>
              <a:avLst/>
              <a:gdLst>
                <a:gd name="connsiteX0" fmla="*/ 0 w 1876403"/>
                <a:gd name="connsiteY0" fmla="*/ 0 h 1302853"/>
                <a:gd name="connsiteX1" fmla="*/ 1876403 w 1876403"/>
                <a:gd name="connsiteY1" fmla="*/ 0 h 1302853"/>
                <a:gd name="connsiteX2" fmla="*/ 1876403 w 1876403"/>
                <a:gd name="connsiteY2" fmla="*/ 1302853 h 1302853"/>
                <a:gd name="connsiteX3" fmla="*/ 0 w 1876403"/>
                <a:gd name="connsiteY3" fmla="*/ 1302853 h 1302853"/>
                <a:gd name="connsiteX4" fmla="*/ 0 w 1876403"/>
                <a:gd name="connsiteY4" fmla="*/ 0 h 130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03" h="1302853">
                  <a:moveTo>
                    <a:pt x="0" y="0"/>
                  </a:moveTo>
                  <a:lnTo>
                    <a:pt x="1876403" y="0"/>
                  </a:lnTo>
                  <a:lnTo>
                    <a:pt x="1876403" y="1302853"/>
                  </a:lnTo>
                  <a:lnTo>
                    <a:pt x="0" y="13028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885" tIns="137885" rIns="137885" bIns="137885" numCol="1" spcCol="1270" anchor="ctr" anchorCtr="0">
              <a:noAutofit/>
            </a:bodyPr>
            <a:lstStyle/>
            <a:p>
              <a:pPr marL="0" lvl="0" indent="0" algn="l" defTabSz="711200">
                <a:lnSpc>
                  <a:spcPct val="100000"/>
                </a:lnSpc>
                <a:spcBef>
                  <a:spcPct val="0"/>
                </a:spcBef>
                <a:spcAft>
                  <a:spcPct val="35000"/>
                </a:spcAft>
                <a:buNone/>
              </a:pPr>
              <a:r>
                <a:rPr lang="es-VE" kern="1200" dirty="0">
                  <a:latin typeface="Agency FB" panose="020B0503020202020204" pitchFamily="34" charset="0"/>
                </a:rPr>
                <a:t>Al enviar un manuscrito, los autores deben incluir una declaración de disponibilidad de datos que detalle cómo han cumplido con la política de datos de Económicas CUC: Esta declaración debe incluir:</a:t>
              </a:r>
              <a:endParaRPr lang="es-CO" kern="1200" dirty="0">
                <a:latin typeface="Agency FB" panose="020B0503020202020204" pitchFamily="34" charset="0"/>
              </a:endParaRPr>
            </a:p>
          </p:txBody>
        </p:sp>
        <p:sp>
          <p:nvSpPr>
            <p:cNvPr id="9" name="Forma libre: forma 8">
              <a:extLst>
                <a:ext uri="{FF2B5EF4-FFF2-40B4-BE49-F238E27FC236}">
                  <a16:creationId xmlns:a16="http://schemas.microsoft.com/office/drawing/2014/main" id="{8C43020E-6FE4-1646-0DB4-016B67505B6F}"/>
                </a:ext>
              </a:extLst>
            </p:cNvPr>
            <p:cNvSpPr/>
            <p:nvPr/>
          </p:nvSpPr>
          <p:spPr>
            <a:xfrm>
              <a:off x="5525730" y="1849494"/>
              <a:ext cx="5891294" cy="2158788"/>
            </a:xfrm>
            <a:custGeom>
              <a:avLst/>
              <a:gdLst>
                <a:gd name="connsiteX0" fmla="*/ 0 w 4397545"/>
                <a:gd name="connsiteY0" fmla="*/ 0 h 2158788"/>
                <a:gd name="connsiteX1" fmla="*/ 4397545 w 4397545"/>
                <a:gd name="connsiteY1" fmla="*/ 0 h 2158788"/>
                <a:gd name="connsiteX2" fmla="*/ 4397545 w 4397545"/>
                <a:gd name="connsiteY2" fmla="*/ 2158788 h 2158788"/>
                <a:gd name="connsiteX3" fmla="*/ 0 w 4397545"/>
                <a:gd name="connsiteY3" fmla="*/ 2158788 h 2158788"/>
                <a:gd name="connsiteX4" fmla="*/ 0 w 4397545"/>
                <a:gd name="connsiteY4" fmla="*/ 0 h 215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545" h="2158788">
                  <a:moveTo>
                    <a:pt x="0" y="0"/>
                  </a:moveTo>
                  <a:lnTo>
                    <a:pt x="4397545" y="0"/>
                  </a:lnTo>
                  <a:lnTo>
                    <a:pt x="4397545" y="2158788"/>
                  </a:lnTo>
                  <a:lnTo>
                    <a:pt x="0" y="2158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751" tIns="137751" rIns="137751" bIns="137751" numCol="1" spcCol="1270" anchor="ctr" anchorCtr="0">
              <a:noAutofit/>
            </a:bodyPr>
            <a:lstStyle/>
            <a:p>
              <a:pPr marL="0" lvl="0" indent="0" algn="l" defTabSz="622300">
                <a:lnSpc>
                  <a:spcPct val="100000"/>
                </a:lnSpc>
                <a:spcBef>
                  <a:spcPct val="0"/>
                </a:spcBef>
                <a:spcAft>
                  <a:spcPct val="35000"/>
                </a:spcAft>
                <a:buNone/>
              </a:pPr>
              <a:r>
                <a:rPr lang="es-VE" sz="1600" b="1" kern="1200" dirty="0">
                  <a:latin typeface="Agency FB" panose="020B0503020202020204" pitchFamily="34" charset="0"/>
                  <a:cs typeface="Aparajita" panose="020B0502040204020203" pitchFamily="18" charset="0"/>
                </a:rPr>
                <a:t>Disponibilidad sin restricciones: </a:t>
              </a:r>
              <a:r>
                <a:rPr lang="es-VE" sz="1600" kern="1200" dirty="0">
                  <a:latin typeface="Agency FB" panose="020B0503020202020204" pitchFamily="34" charset="0"/>
                  <a:cs typeface="Aparajita" panose="020B0502040204020203" pitchFamily="18" charset="0"/>
                </a:rPr>
                <a:t>si los datos están disponibles públicamente y sin restricciones, los autores deben especificar ¿cómo pueden ser accedidos? (por ejemplo: proporcionando enlaces a repositorios de datos abierto como </a:t>
              </a:r>
              <a:r>
                <a:rPr lang="es-VE" sz="1600" kern="1200" dirty="0" err="1">
                  <a:latin typeface="Agency FB" panose="020B0503020202020204" pitchFamily="34" charset="0"/>
                  <a:cs typeface="Aparajita" panose="020B0502040204020203" pitchFamily="18" charset="0"/>
                </a:rPr>
                <a:t>papyrus</a:t>
              </a:r>
              <a:r>
                <a:rPr lang="es-VE" sz="1600" kern="1200" dirty="0">
                  <a:latin typeface="Agency FB" panose="020B0503020202020204" pitchFamily="34" charset="0"/>
                  <a:cs typeface="Aparajita" panose="020B0502040204020203" pitchFamily="18" charset="0"/>
                </a:rPr>
                <a:t>)</a:t>
              </a:r>
              <a:endParaRPr lang="en-US" sz="1600" kern="1200" dirty="0">
                <a:latin typeface="Agency FB" panose="020B0503020202020204" pitchFamily="34" charset="0"/>
                <a:cs typeface="Aparajita" panose="020B0502040204020203" pitchFamily="18" charset="0"/>
              </a:endParaRPr>
            </a:p>
            <a:p>
              <a:pPr marL="0" lvl="0" indent="0" algn="l" defTabSz="622300">
                <a:lnSpc>
                  <a:spcPct val="100000"/>
                </a:lnSpc>
                <a:spcBef>
                  <a:spcPct val="0"/>
                </a:spcBef>
                <a:spcAft>
                  <a:spcPct val="35000"/>
                </a:spcAft>
                <a:buNone/>
              </a:pPr>
              <a:r>
                <a:rPr lang="es-VE" sz="1600" b="1" kern="1200" dirty="0">
                  <a:latin typeface="Agency FB" panose="020B0503020202020204" pitchFamily="34" charset="0"/>
                  <a:cs typeface="Aparajita" panose="020B0502040204020203" pitchFamily="18" charset="0"/>
                </a:rPr>
                <a:t>Restricciones legales o éticas: </a:t>
              </a:r>
              <a:r>
                <a:rPr lang="es-VE" sz="1600" kern="1200" dirty="0">
                  <a:latin typeface="Agency FB" panose="020B0503020202020204" pitchFamily="34" charset="0"/>
                  <a:cs typeface="Aparajita" panose="020B0502040204020203" pitchFamily="18" charset="0"/>
                </a:rPr>
                <a:t>estos pueden ser datos sensibles o de sujetos humanos, los autores deben indicar: </a:t>
              </a:r>
              <a:endParaRPr lang="es-CO" sz="1600" kern="1200" dirty="0">
                <a:latin typeface="Agency FB" panose="020B0503020202020204" pitchFamily="34" charset="0"/>
                <a:cs typeface="Aparajita" panose="020B0502040204020203" pitchFamily="18" charset="0"/>
              </a:endParaRPr>
            </a:p>
            <a:p>
              <a:pPr marL="0" lvl="0" indent="0" algn="l" defTabSz="622300">
                <a:lnSpc>
                  <a:spcPct val="100000"/>
                </a:lnSpc>
                <a:spcBef>
                  <a:spcPct val="0"/>
                </a:spcBef>
                <a:spcAft>
                  <a:spcPct val="35000"/>
                </a:spcAft>
                <a:buNone/>
              </a:pPr>
              <a:r>
                <a:rPr lang="es-CO" sz="1600" kern="1200" dirty="0">
                  <a:latin typeface="Agency FB" panose="020B0503020202020204" pitchFamily="34" charset="0"/>
                  <a:cs typeface="Aparajita" panose="020B0502040204020203" pitchFamily="18" charset="0"/>
                </a:rPr>
                <a:t>¿Cuáles son las restricciones?</a:t>
              </a:r>
            </a:p>
            <a:p>
              <a:pPr marL="0" lvl="0" indent="0" algn="l" defTabSz="622300">
                <a:lnSpc>
                  <a:spcPct val="100000"/>
                </a:lnSpc>
                <a:spcBef>
                  <a:spcPct val="0"/>
                </a:spcBef>
                <a:spcAft>
                  <a:spcPct val="35000"/>
                </a:spcAft>
                <a:buNone/>
              </a:pPr>
              <a:r>
                <a:rPr lang="es-VE" sz="1600" kern="1200" dirty="0">
                  <a:latin typeface="Agency FB" panose="020B0503020202020204" pitchFamily="34" charset="0"/>
                  <a:cs typeface="Aparajita" panose="020B0502040204020203" pitchFamily="18" charset="0"/>
                </a:rPr>
                <a:t>¿De qué manera? los interesados pueden obtener acceso a los datos, o a través de ¿cuáles canales pueden solicitarlos?</a:t>
              </a:r>
              <a:endParaRPr lang="es-CO" sz="1600" kern="1200" dirty="0">
                <a:latin typeface="Agency FB" panose="020B0503020202020204" pitchFamily="34" charset="0"/>
                <a:cs typeface="Aparajita" panose="020B0502040204020203" pitchFamily="18" charset="0"/>
              </a:endParaRPr>
            </a:p>
          </p:txBody>
        </p:sp>
      </p:grpSp>
      <p:grpSp>
        <p:nvGrpSpPr>
          <p:cNvPr id="14" name="Grupo 13">
            <a:extLst>
              <a:ext uri="{FF2B5EF4-FFF2-40B4-BE49-F238E27FC236}">
                <a16:creationId xmlns:a16="http://schemas.microsoft.com/office/drawing/2014/main" id="{B98790DF-4FD2-0E0E-595E-83138D3FEA4C}"/>
              </a:ext>
            </a:extLst>
          </p:cNvPr>
          <p:cNvGrpSpPr/>
          <p:nvPr/>
        </p:nvGrpSpPr>
        <p:grpSpPr>
          <a:xfrm>
            <a:off x="774977" y="4237846"/>
            <a:ext cx="10734204" cy="1302853"/>
            <a:chOff x="774977" y="4375497"/>
            <a:chExt cx="10734204" cy="1302853"/>
          </a:xfrm>
        </p:grpSpPr>
        <p:sp>
          <p:nvSpPr>
            <p:cNvPr id="10" name="Rectángulo: esquinas redondeadas 9">
              <a:extLst>
                <a:ext uri="{FF2B5EF4-FFF2-40B4-BE49-F238E27FC236}">
                  <a16:creationId xmlns:a16="http://schemas.microsoft.com/office/drawing/2014/main" id="{3C4047D7-EF4B-9A97-9F3E-3AF43BCC5E51}"/>
                </a:ext>
              </a:extLst>
            </p:cNvPr>
            <p:cNvSpPr/>
            <p:nvPr/>
          </p:nvSpPr>
          <p:spPr>
            <a:xfrm>
              <a:off x="774977" y="4572000"/>
              <a:ext cx="10734204" cy="95373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1" name="Rectángulo 10" descr="Base de datos con relleno sólido">
              <a:extLst>
                <a:ext uri="{FF2B5EF4-FFF2-40B4-BE49-F238E27FC236}">
                  <a16:creationId xmlns:a16="http://schemas.microsoft.com/office/drawing/2014/main" id="{804D9229-B245-23BE-2DE1-DF65B6986CE3}"/>
                </a:ext>
              </a:extLst>
            </p:cNvPr>
            <p:cNvSpPr/>
            <p:nvPr/>
          </p:nvSpPr>
          <p:spPr>
            <a:xfrm>
              <a:off x="1168705" y="4668353"/>
              <a:ext cx="716569" cy="715869"/>
            </a:xfrm>
            <a:prstGeom prst="rect">
              <a:avLst/>
            </a:prstGeom>
            <a:blipFill>
              <a:blip r:embed="rId11">
                <a:extLst>
                  <a:ext uri="{96DAC541-7B7A-43D3-8B79-37D633B846F1}">
                    <asvg:svgBlip xmlns:asvg="http://schemas.microsoft.com/office/drawing/2016/SVG/main" r:embed="rId12"/>
                  </a:ext>
                </a:extLst>
              </a:blip>
              <a:srcRect/>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s-CO"/>
            </a:p>
          </p:txBody>
        </p:sp>
        <p:sp>
          <p:nvSpPr>
            <p:cNvPr id="12" name="Forma libre: forma 11">
              <a:extLst>
                <a:ext uri="{FF2B5EF4-FFF2-40B4-BE49-F238E27FC236}">
                  <a16:creationId xmlns:a16="http://schemas.microsoft.com/office/drawing/2014/main" id="{9DEA33B9-B3DB-ECED-89B9-D66C08A9B51A}"/>
                </a:ext>
              </a:extLst>
            </p:cNvPr>
            <p:cNvSpPr/>
            <p:nvPr/>
          </p:nvSpPr>
          <p:spPr>
            <a:xfrm>
              <a:off x="2279002" y="4375497"/>
              <a:ext cx="9227937" cy="1302853"/>
            </a:xfrm>
            <a:custGeom>
              <a:avLst/>
              <a:gdLst>
                <a:gd name="connsiteX0" fmla="*/ 0 w 9227937"/>
                <a:gd name="connsiteY0" fmla="*/ 0 h 1302853"/>
                <a:gd name="connsiteX1" fmla="*/ 9227937 w 9227937"/>
                <a:gd name="connsiteY1" fmla="*/ 0 h 1302853"/>
                <a:gd name="connsiteX2" fmla="*/ 9227937 w 9227937"/>
                <a:gd name="connsiteY2" fmla="*/ 1302853 h 1302853"/>
                <a:gd name="connsiteX3" fmla="*/ 0 w 9227937"/>
                <a:gd name="connsiteY3" fmla="*/ 1302853 h 1302853"/>
                <a:gd name="connsiteX4" fmla="*/ 0 w 9227937"/>
                <a:gd name="connsiteY4" fmla="*/ 0 h 130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7937" h="1302853">
                  <a:moveTo>
                    <a:pt x="0" y="0"/>
                  </a:moveTo>
                  <a:lnTo>
                    <a:pt x="9227937" y="0"/>
                  </a:lnTo>
                  <a:lnTo>
                    <a:pt x="9227937" y="1302853"/>
                  </a:lnTo>
                  <a:lnTo>
                    <a:pt x="0" y="13028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885" tIns="137885" rIns="137885" bIns="137885" numCol="1" spcCol="1270" anchor="ctr" anchorCtr="0">
              <a:noAutofit/>
            </a:bodyPr>
            <a:lstStyle/>
            <a:p>
              <a:pPr marL="0" lvl="0" indent="0" algn="l" defTabSz="711200">
                <a:lnSpc>
                  <a:spcPct val="100000"/>
                </a:lnSpc>
                <a:spcBef>
                  <a:spcPct val="0"/>
                </a:spcBef>
                <a:spcAft>
                  <a:spcPct val="35000"/>
                </a:spcAft>
                <a:buNone/>
              </a:pPr>
              <a:r>
                <a:rPr lang="es-VE" i="1" kern="1200" dirty="0">
                  <a:solidFill>
                    <a:srgbClr val="C00000"/>
                  </a:solidFill>
                  <a:latin typeface="Agency FB" panose="020B0503020202020204" pitchFamily="34" charset="0"/>
                </a:rPr>
                <a:t>Económicas CUC </a:t>
              </a:r>
              <a:r>
                <a:rPr lang="es-VE" kern="1200" dirty="0">
                  <a:latin typeface="Agency FB" panose="020B0503020202020204" pitchFamily="34" charset="0"/>
                </a:rPr>
                <a:t>recomienda encarecidamente el uso de repositorios de datos para facilitar el acceso público. Esto, no solo mejora el descubrimiento de datos, sino que garantiza su preservación a largo plazo.</a:t>
              </a:r>
              <a:endParaRPr lang="es-CO" kern="1200" dirty="0">
                <a:latin typeface="Agency FB" panose="020B0503020202020204" pitchFamily="34" charset="0"/>
              </a:endParaRPr>
            </a:p>
          </p:txBody>
        </p:sp>
      </p:grpSp>
    </p:spTree>
    <p:extLst>
      <p:ext uri="{BB962C8B-B14F-4D97-AF65-F5344CB8AC3E}">
        <p14:creationId xmlns:p14="http://schemas.microsoft.com/office/powerpoint/2010/main" val="274576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par>
                                <p:cTn id="8" presetID="21" presetClass="entr" presetSubtype="1" fill="hold" nodeType="withEffect">
                                  <p:stCondLst>
                                    <p:cond delay="400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EFD6B96-5BC6-6CF8-6450-DB1D84F6B572}"/>
              </a:ext>
            </a:extLst>
          </p:cNvPr>
          <p:cNvSpPr>
            <a:spLocks noGrp="1"/>
          </p:cNvSpPr>
          <p:nvPr>
            <p:ph type="title"/>
          </p:nvPr>
        </p:nvSpPr>
        <p:spPr>
          <a:xfrm>
            <a:off x="0" y="-5000"/>
            <a:ext cx="5297130" cy="1352019"/>
          </a:xfrm>
        </p:spPr>
        <p:txBody>
          <a:bodyPr anchor="b">
            <a:normAutofit/>
          </a:bodyPr>
          <a:lstStyle/>
          <a:p>
            <a:pPr algn="ctr"/>
            <a:r>
              <a:rPr lang="es-VE" sz="3000" dirty="0"/>
              <a:t>Métodos Aceptables para Compartir Datos</a:t>
            </a:r>
          </a:p>
        </p:txBody>
      </p:sp>
      <p:sp>
        <p:nvSpPr>
          <p:cNvPr id="20" name="Freeform: Shape 19">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ráfico 3">
            <a:extLst>
              <a:ext uri="{FF2B5EF4-FFF2-40B4-BE49-F238E27FC236}">
                <a16:creationId xmlns:a16="http://schemas.microsoft.com/office/drawing/2014/main" id="{F7E04FDB-4BC8-5509-D89D-102BA678A629}"/>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1347746" y="3555468"/>
            <a:ext cx="3240635" cy="2450885"/>
          </a:xfrm>
          <a:prstGeom prst="rect">
            <a:avLst/>
          </a:prstGeom>
        </p:spPr>
      </p:pic>
      <p:sp>
        <p:nvSpPr>
          <p:cNvPr id="22"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C6EE555-765E-DB54-97FC-7A4F247DAD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6013" y="79672"/>
            <a:ext cx="2504350" cy="626088"/>
          </a:xfrm>
          <a:prstGeom prst="rect">
            <a:avLst/>
          </a:prstGeom>
          <a:noFill/>
          <a:ln>
            <a:noFill/>
          </a:ln>
        </p:spPr>
      </p:pic>
      <p:pic>
        <p:nvPicPr>
          <p:cNvPr id="15" name="Imagen 14">
            <a:extLst>
              <a:ext uri="{FF2B5EF4-FFF2-40B4-BE49-F238E27FC236}">
                <a16:creationId xmlns:a16="http://schemas.microsoft.com/office/drawing/2014/main" id="{A3B425BE-30CC-177A-32B8-9431AF99EB33}"/>
              </a:ext>
            </a:extLst>
          </p:cNvPr>
          <p:cNvPicPr>
            <a:picLocks noChangeAspect="1"/>
          </p:cNvPicPr>
          <p:nvPr/>
        </p:nvPicPr>
        <p:blipFill>
          <a:blip r:embed="rId6"/>
          <a:stretch>
            <a:fillRect/>
          </a:stretch>
        </p:blipFill>
        <p:spPr>
          <a:xfrm>
            <a:off x="146961" y="6260437"/>
            <a:ext cx="885949" cy="571580"/>
          </a:xfrm>
          <a:prstGeom prst="rect">
            <a:avLst/>
          </a:prstGeom>
        </p:spPr>
      </p:pic>
      <p:pic>
        <p:nvPicPr>
          <p:cNvPr id="21" name="Gráfico 20" descr="Hogar con relleno sólido">
            <a:hlinkClick r:id="rId7" action="ppaction://hlinksldjump"/>
            <a:extLst>
              <a:ext uri="{FF2B5EF4-FFF2-40B4-BE49-F238E27FC236}">
                <a16:creationId xmlns:a16="http://schemas.microsoft.com/office/drawing/2014/main" id="{03FCE1B0-4562-AD89-0608-957046E4BB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0"/>
            <a:ext cx="437535" cy="437535"/>
          </a:xfrm>
          <a:prstGeom prst="rect">
            <a:avLst/>
          </a:prstGeom>
        </p:spPr>
      </p:pic>
      <p:pic>
        <p:nvPicPr>
          <p:cNvPr id="23" name="Gráfico 22" descr="Icono de menú de hamburguesa con relleno sólido">
            <a:hlinkClick r:id="rId10" action="ppaction://hlinksldjump"/>
            <a:extLst>
              <a:ext uri="{FF2B5EF4-FFF2-40B4-BE49-F238E27FC236}">
                <a16:creationId xmlns:a16="http://schemas.microsoft.com/office/drawing/2014/main" id="{FDBD5C9D-605E-6D40-4E31-D4F2D2EFA7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4465" y="437535"/>
            <a:ext cx="437535" cy="437535"/>
          </a:xfrm>
          <a:prstGeom prst="rect">
            <a:avLst/>
          </a:prstGeom>
        </p:spPr>
      </p:pic>
      <p:pic>
        <p:nvPicPr>
          <p:cNvPr id="24" name="Gráfico 23" descr="Rebobinar con relleno sólido">
            <a:hlinkClick r:id="" action="ppaction://hlinkshowjump?jump=previousslide"/>
            <a:extLst>
              <a:ext uri="{FF2B5EF4-FFF2-40B4-BE49-F238E27FC236}">
                <a16:creationId xmlns:a16="http://schemas.microsoft.com/office/drawing/2014/main" id="{1DD49B63-63CE-B26B-51AC-39D786CA44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2779" y="6427080"/>
            <a:ext cx="519300" cy="519300"/>
          </a:xfrm>
          <a:prstGeom prst="rect">
            <a:avLst/>
          </a:prstGeom>
        </p:spPr>
      </p:pic>
      <p:pic>
        <p:nvPicPr>
          <p:cNvPr id="25" name="Gráfico 24" descr="Avance rápido con relleno sólido">
            <a:hlinkClick r:id="" action="ppaction://hlinkshowjump?jump=nextslide"/>
            <a:extLst>
              <a:ext uri="{FF2B5EF4-FFF2-40B4-BE49-F238E27FC236}">
                <a16:creationId xmlns:a16="http://schemas.microsoft.com/office/drawing/2014/main" id="{9CFD86DC-B048-D112-15EC-AAC7B427B0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2860" y="6427080"/>
            <a:ext cx="519300" cy="519300"/>
          </a:xfrm>
          <a:prstGeom prst="rect">
            <a:avLst/>
          </a:prstGeom>
        </p:spPr>
      </p:pic>
      <p:sp>
        <p:nvSpPr>
          <p:cNvPr id="34" name="Marcador de contenido 2">
            <a:extLst>
              <a:ext uri="{FF2B5EF4-FFF2-40B4-BE49-F238E27FC236}">
                <a16:creationId xmlns:a16="http://schemas.microsoft.com/office/drawing/2014/main" id="{C2AEE4DF-8E0B-7A47-C949-4E3EA27A0116}"/>
              </a:ext>
            </a:extLst>
          </p:cNvPr>
          <p:cNvSpPr>
            <a:spLocks noGrp="1"/>
          </p:cNvSpPr>
          <p:nvPr>
            <p:ph idx="1"/>
          </p:nvPr>
        </p:nvSpPr>
        <p:spPr>
          <a:xfrm>
            <a:off x="339307" y="1855689"/>
            <a:ext cx="5324475" cy="819769"/>
          </a:xfrm>
        </p:spPr>
        <p:txBody>
          <a:bodyPr>
            <a:normAutofit/>
          </a:bodyPr>
          <a:lstStyle/>
          <a:p>
            <a:pPr marL="0" indent="0">
              <a:buNone/>
            </a:pPr>
            <a:r>
              <a:rPr lang="es-VE" sz="2400" i="1" dirty="0"/>
              <a:t>Económicas CUC </a:t>
            </a:r>
            <a:r>
              <a:rPr lang="es-VE" sz="2400" dirty="0">
                <a:solidFill>
                  <a:schemeClr val="bg2">
                    <a:lumMod val="50000"/>
                  </a:schemeClr>
                </a:solidFill>
              </a:rPr>
              <a:t>apoyan los siguientes </a:t>
            </a:r>
            <a:r>
              <a:rPr lang="es-VE" sz="2400" b="1" dirty="0">
                <a:solidFill>
                  <a:schemeClr val="bg2">
                    <a:lumMod val="50000"/>
                  </a:schemeClr>
                </a:solidFill>
              </a:rPr>
              <a:t>métodos para compartir datos</a:t>
            </a:r>
            <a:r>
              <a:rPr lang="es-VE" sz="2400" dirty="0">
                <a:solidFill>
                  <a:schemeClr val="bg2">
                    <a:lumMod val="50000"/>
                  </a:schemeClr>
                </a:solidFill>
              </a:rPr>
              <a:t>:</a:t>
            </a:r>
            <a:endParaRPr lang="es-CO" sz="2400" dirty="0">
              <a:solidFill>
                <a:schemeClr val="bg2">
                  <a:lumMod val="50000"/>
                </a:schemeClr>
              </a:solidFill>
            </a:endParaRPr>
          </a:p>
        </p:txBody>
      </p:sp>
      <p:sp>
        <p:nvSpPr>
          <p:cNvPr id="38" name="Forma libre: forma 37">
            <a:extLst>
              <a:ext uri="{FF2B5EF4-FFF2-40B4-BE49-F238E27FC236}">
                <a16:creationId xmlns:a16="http://schemas.microsoft.com/office/drawing/2014/main" id="{95DB543D-61D2-2F55-5B14-EB1CFFBE9348}"/>
              </a:ext>
            </a:extLst>
          </p:cNvPr>
          <p:cNvSpPr/>
          <p:nvPr/>
        </p:nvSpPr>
        <p:spPr>
          <a:xfrm>
            <a:off x="6630925" y="3876229"/>
            <a:ext cx="5393361" cy="1362274"/>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151668"/>
              <a:satOff val="2837"/>
              <a:lumOff val="9040"/>
              <a:alphaOff val="0"/>
            </a:schemeClr>
          </a:fillRef>
          <a:effectRef idx="0">
            <a:schemeClr val="accent2">
              <a:shade val="80000"/>
              <a:hueOff val="-151668"/>
              <a:satOff val="2837"/>
              <a:lumOff val="9040"/>
              <a:alphaOff val="0"/>
            </a:schemeClr>
          </a:effectRef>
          <a:fontRef idx="minor">
            <a:schemeClr val="lt1"/>
          </a:fontRef>
        </p:style>
        <p:txBody>
          <a:bodyPr spcFirstLastPara="0" vert="horz" wrap="square" lIns="99568" tIns="99569" rIns="99568" bIns="520159" numCol="1" spcCol="1270" anchor="ctr" anchorCtr="0">
            <a:noAutofit/>
          </a:bodyPr>
          <a:lstStyle/>
          <a:p>
            <a:pPr marL="0" lvl="0" indent="0" algn="ctr" defTabSz="622300">
              <a:lnSpc>
                <a:spcPct val="90000"/>
              </a:lnSpc>
              <a:spcBef>
                <a:spcPct val="0"/>
              </a:spcBef>
              <a:spcAft>
                <a:spcPct val="35000"/>
              </a:spcAft>
              <a:buNone/>
            </a:pPr>
            <a:r>
              <a:rPr lang="es-VE" sz="1600" i="1" kern="1200" dirty="0"/>
              <a:t>Archivos Institucionales o Repositorios Especializados: Si no es posible utilizar repositorios generales, los datos pueden ser almacenados en repositorios institucionales o repositorios especializados en el área de investigación.</a:t>
            </a:r>
            <a:endParaRPr lang="en-US" sz="1600" kern="1200" dirty="0"/>
          </a:p>
        </p:txBody>
      </p:sp>
      <p:sp>
        <p:nvSpPr>
          <p:cNvPr id="39" name="Forma libre: forma 38">
            <a:extLst>
              <a:ext uri="{FF2B5EF4-FFF2-40B4-BE49-F238E27FC236}">
                <a16:creationId xmlns:a16="http://schemas.microsoft.com/office/drawing/2014/main" id="{1C0FA756-2247-BD1F-0997-93E4BA8CAD6E}"/>
              </a:ext>
            </a:extLst>
          </p:cNvPr>
          <p:cNvSpPr/>
          <p:nvPr/>
        </p:nvSpPr>
        <p:spPr>
          <a:xfrm>
            <a:off x="6650785" y="2733904"/>
            <a:ext cx="5393361" cy="1142325"/>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303336"/>
              <a:satOff val="5673"/>
              <a:lumOff val="18081"/>
              <a:alphaOff val="0"/>
            </a:schemeClr>
          </a:fillRef>
          <a:effectRef idx="0">
            <a:schemeClr val="accent2">
              <a:shade val="80000"/>
              <a:hueOff val="-303336"/>
              <a:satOff val="5673"/>
              <a:lumOff val="18081"/>
              <a:alphaOff val="0"/>
            </a:schemeClr>
          </a:effectRef>
          <a:fontRef idx="minor">
            <a:schemeClr val="lt1"/>
          </a:fontRef>
        </p:style>
        <p:txBody>
          <a:bodyPr spcFirstLastPara="0" vert="horz" wrap="square" lIns="99567" tIns="99569" rIns="99568" bIns="520159" numCol="1" spcCol="1270" anchor="ctr" anchorCtr="0">
            <a:noAutofit/>
          </a:bodyPr>
          <a:lstStyle/>
          <a:p>
            <a:pPr marL="0" lvl="0" indent="0" algn="ctr" defTabSz="622300">
              <a:lnSpc>
                <a:spcPct val="90000"/>
              </a:lnSpc>
              <a:spcBef>
                <a:spcPct val="0"/>
              </a:spcBef>
              <a:spcAft>
                <a:spcPct val="35000"/>
              </a:spcAft>
              <a:buNone/>
            </a:pPr>
            <a:r>
              <a:rPr lang="es-VE" sz="1600" i="1" kern="1200" dirty="0"/>
              <a:t>Estos repositorios proporcionan acceso público, garantizan la preservación a largo plazo y permiten la citación de los conjuntos de datos mediante DOI (Digital </a:t>
            </a:r>
            <a:r>
              <a:rPr lang="es-VE" sz="1600" i="1" kern="1200" dirty="0" err="1"/>
              <a:t>Object</a:t>
            </a:r>
            <a:r>
              <a:rPr lang="es-VE" sz="1600" i="1" kern="1200" dirty="0"/>
              <a:t> </a:t>
            </a:r>
            <a:r>
              <a:rPr lang="es-VE" sz="1600" i="1" kern="1200" dirty="0" err="1"/>
              <a:t>Identifier</a:t>
            </a:r>
            <a:r>
              <a:rPr lang="es-VE" sz="1600" i="1" kern="1200" dirty="0"/>
              <a:t>).</a:t>
            </a:r>
            <a:endParaRPr lang="en-US" sz="1600" kern="1200" dirty="0"/>
          </a:p>
        </p:txBody>
      </p:sp>
      <p:sp>
        <p:nvSpPr>
          <p:cNvPr id="40" name="Forma libre: forma 39">
            <a:extLst>
              <a:ext uri="{FF2B5EF4-FFF2-40B4-BE49-F238E27FC236}">
                <a16:creationId xmlns:a16="http://schemas.microsoft.com/office/drawing/2014/main" id="{B3E61374-956D-DC61-B9D2-4D360D5A0DEA}"/>
              </a:ext>
            </a:extLst>
          </p:cNvPr>
          <p:cNvSpPr/>
          <p:nvPr/>
        </p:nvSpPr>
        <p:spPr>
          <a:xfrm>
            <a:off x="6630924" y="1326155"/>
            <a:ext cx="5393361" cy="1418127"/>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455004"/>
              <a:satOff val="8510"/>
              <a:lumOff val="27121"/>
              <a:alphaOff val="0"/>
            </a:schemeClr>
          </a:fillRef>
          <a:effectRef idx="0">
            <a:schemeClr val="accent2">
              <a:shade val="80000"/>
              <a:hueOff val="-455004"/>
              <a:satOff val="8510"/>
              <a:lumOff val="27121"/>
              <a:alphaOff val="0"/>
            </a:schemeClr>
          </a:effectRef>
          <a:fontRef idx="minor">
            <a:schemeClr val="lt1"/>
          </a:fontRef>
        </p:style>
        <p:txBody>
          <a:bodyPr spcFirstLastPara="0" vert="horz" wrap="square" lIns="99568" tIns="99569" rIns="99568" bIns="878953" numCol="1" spcCol="1270" anchor="ctr" anchorCtr="0">
            <a:noAutofit/>
          </a:bodyPr>
          <a:lstStyle/>
          <a:p>
            <a:pPr marL="0" lvl="0" indent="0" algn="ctr" defTabSz="622300">
              <a:lnSpc>
                <a:spcPct val="90000"/>
              </a:lnSpc>
              <a:spcBef>
                <a:spcPct val="0"/>
              </a:spcBef>
              <a:spcAft>
                <a:spcPct val="35000"/>
              </a:spcAft>
              <a:buNone/>
            </a:pPr>
            <a:r>
              <a:rPr lang="es-VE" sz="1600" i="1" kern="1200" dirty="0"/>
              <a:t>Repositorios Públicos de Datos: Los datos deben subirse a repositorios confiables y accesibles, como por ejemplo:</a:t>
            </a:r>
            <a:endParaRPr lang="en-US" sz="1600" kern="1200" dirty="0"/>
          </a:p>
        </p:txBody>
      </p:sp>
      <p:sp>
        <p:nvSpPr>
          <p:cNvPr id="41" name="Forma libre: forma 40">
            <a:extLst>
              <a:ext uri="{FF2B5EF4-FFF2-40B4-BE49-F238E27FC236}">
                <a16:creationId xmlns:a16="http://schemas.microsoft.com/office/drawing/2014/main" id="{50149626-EA81-A072-4385-32B3470C6466}"/>
              </a:ext>
            </a:extLst>
          </p:cNvPr>
          <p:cNvSpPr/>
          <p:nvPr/>
        </p:nvSpPr>
        <p:spPr>
          <a:xfrm>
            <a:off x="663092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0AD9A"/>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Figshare</a:t>
            </a:r>
            <a:endParaRPr lang="en-US" sz="1200" kern="1200" dirty="0"/>
          </a:p>
        </p:txBody>
      </p:sp>
      <p:sp>
        <p:nvSpPr>
          <p:cNvPr id="42" name="Forma libre: forma 41">
            <a:extLst>
              <a:ext uri="{FF2B5EF4-FFF2-40B4-BE49-F238E27FC236}">
                <a16:creationId xmlns:a16="http://schemas.microsoft.com/office/drawing/2014/main" id="{B4C93B95-5CA2-5D63-26C0-AA1E3C7ECD45}"/>
              </a:ext>
            </a:extLst>
          </p:cNvPr>
          <p:cNvSpPr/>
          <p:nvPr/>
        </p:nvSpPr>
        <p:spPr>
          <a:xfrm>
            <a:off x="797926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4C0B2"/>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Zenodo</a:t>
            </a:r>
            <a:endParaRPr lang="en-US" sz="1200" kern="1200" dirty="0"/>
          </a:p>
        </p:txBody>
      </p:sp>
      <p:sp>
        <p:nvSpPr>
          <p:cNvPr id="43" name="Forma libre: forma 42">
            <a:extLst>
              <a:ext uri="{FF2B5EF4-FFF2-40B4-BE49-F238E27FC236}">
                <a16:creationId xmlns:a16="http://schemas.microsoft.com/office/drawing/2014/main" id="{7169FBF3-F89B-2714-E313-D770F77D5CCE}"/>
              </a:ext>
            </a:extLst>
          </p:cNvPr>
          <p:cNvSpPr/>
          <p:nvPr/>
        </p:nvSpPr>
        <p:spPr>
          <a:xfrm>
            <a:off x="932760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6CCC0"/>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Dryad</a:t>
            </a:r>
            <a:endParaRPr lang="en-US" sz="1200" kern="1200" dirty="0"/>
          </a:p>
        </p:txBody>
      </p:sp>
      <p:sp>
        <p:nvSpPr>
          <p:cNvPr id="44" name="Forma libre: forma 43">
            <a:extLst>
              <a:ext uri="{FF2B5EF4-FFF2-40B4-BE49-F238E27FC236}">
                <a16:creationId xmlns:a16="http://schemas.microsoft.com/office/drawing/2014/main" id="{4D162848-FFE3-BE6E-92C9-05FA08455BA6}"/>
              </a:ext>
            </a:extLst>
          </p:cNvPr>
          <p:cNvSpPr/>
          <p:nvPr/>
        </p:nvSpPr>
        <p:spPr>
          <a:xfrm>
            <a:off x="1067594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9DBD3"/>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a:t>Open </a:t>
            </a:r>
            <a:r>
              <a:rPr lang="es-VE" sz="1200" i="1" kern="1200" dirty="0" err="1"/>
              <a:t>Science</a:t>
            </a:r>
            <a:r>
              <a:rPr lang="es-VE" sz="1200" i="1" kern="1200" dirty="0"/>
              <a:t> Framework (OSF)</a:t>
            </a:r>
            <a:endParaRPr lang="en-US" sz="1200" kern="1200" dirty="0"/>
          </a:p>
        </p:txBody>
      </p:sp>
      <p:sp>
        <p:nvSpPr>
          <p:cNvPr id="45" name="Forma libre: forma 44">
            <a:extLst>
              <a:ext uri="{FF2B5EF4-FFF2-40B4-BE49-F238E27FC236}">
                <a16:creationId xmlns:a16="http://schemas.microsoft.com/office/drawing/2014/main" id="{B05B93F7-0FFB-3439-909E-288DB7B05A72}"/>
              </a:ext>
            </a:extLst>
          </p:cNvPr>
          <p:cNvSpPr/>
          <p:nvPr/>
        </p:nvSpPr>
        <p:spPr>
          <a:xfrm>
            <a:off x="6630924" y="5238503"/>
            <a:ext cx="5393361" cy="1142325"/>
          </a:xfrm>
          <a:custGeom>
            <a:avLst/>
            <a:gdLst>
              <a:gd name="connsiteX0" fmla="*/ 0 w 5393361"/>
              <a:gd name="connsiteY0" fmla="*/ 0 h 780818"/>
              <a:gd name="connsiteX1" fmla="*/ 5393361 w 5393361"/>
              <a:gd name="connsiteY1" fmla="*/ 0 h 780818"/>
              <a:gd name="connsiteX2" fmla="*/ 5393361 w 5393361"/>
              <a:gd name="connsiteY2" fmla="*/ 780818 h 780818"/>
              <a:gd name="connsiteX3" fmla="*/ 0 w 5393361"/>
              <a:gd name="connsiteY3" fmla="*/ 780818 h 780818"/>
              <a:gd name="connsiteX4" fmla="*/ 0 w 5393361"/>
              <a:gd name="connsiteY4" fmla="*/ 0 h 78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361" h="780818">
                <a:moveTo>
                  <a:pt x="0" y="0"/>
                </a:moveTo>
                <a:lnTo>
                  <a:pt x="5393361" y="0"/>
                </a:lnTo>
                <a:lnTo>
                  <a:pt x="5393361" y="780818"/>
                </a:lnTo>
                <a:lnTo>
                  <a:pt x="0" y="780818"/>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VE" sz="1600" i="1" kern="1200" dirty="0"/>
              <a:t>Acceso mediante Solicitudes: Si los datos no pueden ser compartidos públicamente debido a restricciones, los autores deben indicar ¿cómo</a:t>
            </a:r>
            <a:r>
              <a:rPr lang="es-VE" sz="1600" i="1" dirty="0"/>
              <a:t>?</a:t>
            </a:r>
            <a:r>
              <a:rPr lang="es-VE" sz="1600" i="1" kern="1200" dirty="0"/>
              <a:t> otros pueden obtener acceso a los datos mediante solicitud directa a los investigadores o a través de las instituciones responsables.</a:t>
            </a:r>
            <a:endParaRPr lang="en-US" sz="1600" kern="1200" dirty="0"/>
          </a:p>
        </p:txBody>
      </p:sp>
    </p:spTree>
    <p:extLst>
      <p:ext uri="{BB962C8B-B14F-4D97-AF65-F5344CB8AC3E}">
        <p14:creationId xmlns:p14="http://schemas.microsoft.com/office/powerpoint/2010/main" val="17267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200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1300"/>
                                        <p:tgtEl>
                                          <p:spTgt spid="38"/>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1300"/>
                                        <p:tgtEl>
                                          <p:spTgt spid="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ircle(in)">
                                      <p:cBhvr>
                                        <p:cTn id="13" dur="1300"/>
                                        <p:tgtEl>
                                          <p:spTgt spid="4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in)">
                                      <p:cBhvr>
                                        <p:cTn id="16" dur="1300"/>
                                        <p:tgtEl>
                                          <p:spTgt spid="4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circle(in)">
                                      <p:cBhvr>
                                        <p:cTn id="19" dur="1300"/>
                                        <p:tgtEl>
                                          <p:spTgt spid="4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circle(in)">
                                      <p:cBhvr>
                                        <p:cTn id="22" dur="1300"/>
                                        <p:tgtEl>
                                          <p:spTgt spid="4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1300"/>
                                        <p:tgtEl>
                                          <p:spTgt spid="44"/>
                                        </p:tgtEl>
                                      </p:cBhvr>
                                    </p:animEffect>
                                  </p:childTnLst>
                                </p:cTn>
                              </p:par>
                              <p:par>
                                <p:cTn id="26" presetID="6" presetClass="entr" presetSubtype="16"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circle(in)">
                                      <p:cBhvr>
                                        <p:cTn id="28" dur="1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EBD97-A0B4-07FC-E3BF-DDAA26C4C37F}"/>
              </a:ext>
            </a:extLst>
          </p:cNvPr>
          <p:cNvSpPr>
            <a:spLocks noGrp="1"/>
          </p:cNvSpPr>
          <p:nvPr>
            <p:ph type="title"/>
          </p:nvPr>
        </p:nvSpPr>
        <p:spPr>
          <a:xfrm>
            <a:off x="3768510" y="769944"/>
            <a:ext cx="5419725" cy="861194"/>
          </a:xfrm>
        </p:spPr>
        <p:txBody>
          <a:bodyPr>
            <a:normAutofit/>
          </a:bodyPr>
          <a:lstStyle/>
          <a:p>
            <a:r>
              <a:rPr lang="es-VE" sz="3000" dirty="0"/>
              <a:t>Beneficios de compartir datos</a:t>
            </a:r>
            <a:endParaRPr lang="es-CO" sz="3000" dirty="0"/>
          </a:p>
        </p:txBody>
      </p:sp>
      <p:graphicFrame>
        <p:nvGraphicFramePr>
          <p:cNvPr id="4" name="Marcador de contenido 2">
            <a:extLst>
              <a:ext uri="{FF2B5EF4-FFF2-40B4-BE49-F238E27FC236}">
                <a16:creationId xmlns:a16="http://schemas.microsoft.com/office/drawing/2014/main" id="{45F7CCA3-3C9C-A584-48D9-33DA327E5BBA}"/>
              </a:ext>
            </a:extLst>
          </p:cNvPr>
          <p:cNvGraphicFramePr>
            <a:graphicFrameLocks noGrp="1"/>
          </p:cNvGraphicFramePr>
          <p:nvPr>
            <p:ph idx="1"/>
            <p:extLst>
              <p:ext uri="{D42A27DB-BD31-4B8C-83A1-F6EECF244321}">
                <p14:modId xmlns:p14="http://schemas.microsoft.com/office/powerpoint/2010/main" val="1215667261"/>
              </p:ext>
            </p:extLst>
          </p:nvPr>
        </p:nvGraphicFramePr>
        <p:xfrm>
          <a:off x="3962400" y="1849821"/>
          <a:ext cx="6646151" cy="447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E8996BF8-603D-AA2F-A0CC-7F12D5FAC8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8" action="ppaction://hlinksldjump"/>
            <a:extLst>
              <a:ext uri="{FF2B5EF4-FFF2-40B4-BE49-F238E27FC236}">
                <a16:creationId xmlns:a16="http://schemas.microsoft.com/office/drawing/2014/main" id="{A03D4291-27B0-9DEB-23D1-0C10BED2A6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0"/>
            <a:ext cx="437535" cy="437535"/>
          </a:xfrm>
          <a:prstGeom prst="rect">
            <a:avLst/>
          </a:prstGeom>
        </p:spPr>
      </p:pic>
      <p:pic>
        <p:nvPicPr>
          <p:cNvPr id="7" name="Gráfico 6" descr="Icono de menú de hamburguesa con relleno sólido">
            <a:hlinkClick r:id="rId11" action="ppaction://hlinksldjump"/>
            <a:extLst>
              <a:ext uri="{FF2B5EF4-FFF2-40B4-BE49-F238E27FC236}">
                <a16:creationId xmlns:a16="http://schemas.microsoft.com/office/drawing/2014/main" id="{B837D9CB-DC57-7C47-77CD-326A909CD3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C4AEC5B1-7B3C-FCDB-2EE0-013AB53B07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70B80AAA-7ABB-3A8F-476D-83FAE7C1DC7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72860" y="6427080"/>
            <a:ext cx="519300" cy="519300"/>
          </a:xfrm>
          <a:prstGeom prst="rect">
            <a:avLst/>
          </a:prstGeom>
        </p:spPr>
      </p:pic>
      <p:pic>
        <p:nvPicPr>
          <p:cNvPr id="10" name="Picture 5" descr="Una carretera con luces&#10;&#10;Descripción generada automáticamente con confianza baja">
            <a:extLst>
              <a:ext uri="{FF2B5EF4-FFF2-40B4-BE49-F238E27FC236}">
                <a16:creationId xmlns:a16="http://schemas.microsoft.com/office/drawing/2014/main" id="{CA27547C-02DB-F21B-F1C8-0B659EAB54CE}"/>
              </a:ext>
            </a:extLst>
          </p:cNvPr>
          <p:cNvPicPr>
            <a:picLocks noChangeAspect="1"/>
          </p:cNvPicPr>
          <p:nvPr/>
        </p:nvPicPr>
        <p:blipFill>
          <a:blip r:embed="rId18"/>
          <a:srcRect l="21532" r="18934" b="-1"/>
          <a:stretch/>
        </p:blipFill>
        <p:spPr>
          <a:xfrm>
            <a:off x="409925" y="296979"/>
            <a:ext cx="3358585" cy="6314027"/>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2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4">
                                            <p:graphicEl>
                                              <a:dgm id="{768BAFEE-1269-4225-8A81-B751F217438C}"/>
                                            </p:graphicEl>
                                          </p:spTgt>
                                        </p:tgtEl>
                                        <p:attrNameLst>
                                          <p:attrName>style.visibility</p:attrName>
                                        </p:attrNameLst>
                                      </p:cBhvr>
                                      <p:to>
                                        <p:strVal val="visible"/>
                                      </p:to>
                                    </p:set>
                                    <p:animEffect transition="in" filter="wipe(down)">
                                      <p:cBhvr>
                                        <p:cTn id="7" dur="2000"/>
                                        <p:tgtEl>
                                          <p:spTgt spid="4">
                                            <p:graphicEl>
                                              <a:dgm id="{768BAFEE-1269-4225-8A81-B751F217438C}"/>
                                            </p:graphicEl>
                                          </p:spTgt>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4">
                                            <p:graphicEl>
                                              <a:dgm id="{DEA17E2A-969E-40AC-A997-EB4324A5B8F5}"/>
                                            </p:graphicEl>
                                          </p:spTgt>
                                        </p:tgtEl>
                                        <p:attrNameLst>
                                          <p:attrName>style.visibility</p:attrName>
                                        </p:attrNameLst>
                                      </p:cBhvr>
                                      <p:to>
                                        <p:strVal val="visible"/>
                                      </p:to>
                                    </p:set>
                                    <p:animEffect transition="in" filter="wipe(down)">
                                      <p:cBhvr>
                                        <p:cTn id="10" dur="2000"/>
                                        <p:tgtEl>
                                          <p:spTgt spid="4">
                                            <p:graphicEl>
                                              <a:dgm id="{DEA17E2A-969E-40AC-A997-EB4324A5B8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CF2A-12A1-31BE-E9EF-87AC704A2C0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9553E94-3896-AD39-F8D2-F7B6E22A0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AA4FFDAA-4A29-9FB7-DD54-3D6FAE7B1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6FBBCB7D-E6E6-C638-0322-DDBF98212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6E817CF0-7C6F-287A-8D1D-DC13A50FFB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5E9468DD-45EE-610E-177E-48CEC80288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sp>
        <p:nvSpPr>
          <p:cNvPr id="11" name="Marcador de contenido 10">
            <a:extLst>
              <a:ext uri="{FF2B5EF4-FFF2-40B4-BE49-F238E27FC236}">
                <a16:creationId xmlns:a16="http://schemas.microsoft.com/office/drawing/2014/main" id="{AA5D62EE-FA82-AEF5-8D8B-5661E398EED3}"/>
              </a:ext>
            </a:extLst>
          </p:cNvPr>
          <p:cNvSpPr>
            <a:spLocks noGrp="1"/>
          </p:cNvSpPr>
          <p:nvPr>
            <p:ph idx="1"/>
          </p:nvPr>
        </p:nvSpPr>
        <p:spPr>
          <a:xfrm>
            <a:off x="2280745" y="2083927"/>
            <a:ext cx="9073055" cy="1608083"/>
          </a:xfrm>
        </p:spPr>
        <p:txBody>
          <a:bodyPr>
            <a:noAutofit/>
          </a:bodyPr>
          <a:lstStyle/>
          <a:p>
            <a:pPr marL="0" indent="0">
              <a:buNone/>
            </a:pPr>
            <a:r>
              <a:rPr lang="es-VE" sz="2400" dirty="0">
                <a:solidFill>
                  <a:schemeClr val="bg2">
                    <a:lumMod val="50000"/>
                  </a:schemeClr>
                </a:solidFill>
              </a:rPr>
              <a:t>La publicación de un artículo </a:t>
            </a:r>
            <a:r>
              <a:rPr lang="es-VE" sz="2400" i="1" dirty="0">
                <a:solidFill>
                  <a:schemeClr val="bg2">
                    <a:lumMod val="50000"/>
                  </a:schemeClr>
                </a:solidFill>
              </a:rPr>
              <a:t>Económicas CUC</a:t>
            </a:r>
            <a:r>
              <a:rPr lang="es-VE" sz="2400" dirty="0">
                <a:solidFill>
                  <a:schemeClr val="bg2">
                    <a:lumMod val="50000"/>
                  </a:schemeClr>
                </a:solidFill>
              </a:rPr>
              <a:t> está condicionada al cumplimiento de esta política de datos. Si se descubre que los datos no son accesibles sin una justificación válida (como restricciones legales o éticas) después de la publicación, la revista puede tomar varias medidas, que incluyen:</a:t>
            </a:r>
            <a:endParaRPr lang="es-CO" sz="2400" dirty="0">
              <a:solidFill>
                <a:schemeClr val="bg2">
                  <a:lumMod val="50000"/>
                </a:schemeClr>
              </a:solidFill>
            </a:endParaRPr>
          </a:p>
        </p:txBody>
      </p:sp>
      <p:sp>
        <p:nvSpPr>
          <p:cNvPr id="13" name="Título 12">
            <a:extLst>
              <a:ext uri="{FF2B5EF4-FFF2-40B4-BE49-F238E27FC236}">
                <a16:creationId xmlns:a16="http://schemas.microsoft.com/office/drawing/2014/main" id="{54E37D2B-642B-7E94-D205-3DAF54E49BC2}"/>
              </a:ext>
            </a:extLst>
          </p:cNvPr>
          <p:cNvSpPr>
            <a:spLocks noGrp="1"/>
          </p:cNvSpPr>
          <p:nvPr>
            <p:ph type="title"/>
          </p:nvPr>
        </p:nvSpPr>
        <p:spPr>
          <a:xfrm>
            <a:off x="827690" y="346137"/>
            <a:ext cx="6634316" cy="1325563"/>
          </a:xfrm>
        </p:spPr>
        <p:txBody>
          <a:bodyPr>
            <a:noAutofit/>
          </a:bodyPr>
          <a:lstStyle/>
          <a:p>
            <a:r>
              <a:rPr lang="es-VE" sz="3000" dirty="0"/>
              <a:t>Consecuencias del Incumplimiento de datos compartidos</a:t>
            </a:r>
            <a:endParaRPr lang="es-CO" sz="3000" dirty="0"/>
          </a:p>
        </p:txBody>
      </p:sp>
      <p:grpSp>
        <p:nvGrpSpPr>
          <p:cNvPr id="30" name="Grupo 29">
            <a:extLst>
              <a:ext uri="{FF2B5EF4-FFF2-40B4-BE49-F238E27FC236}">
                <a16:creationId xmlns:a16="http://schemas.microsoft.com/office/drawing/2014/main" id="{8D6A347D-5A41-AEC1-E6F8-D3B68D97CDD4}"/>
              </a:ext>
            </a:extLst>
          </p:cNvPr>
          <p:cNvGrpSpPr/>
          <p:nvPr/>
        </p:nvGrpSpPr>
        <p:grpSpPr>
          <a:xfrm>
            <a:off x="621891" y="4263821"/>
            <a:ext cx="2835328" cy="1889747"/>
            <a:chOff x="621891" y="4263821"/>
            <a:chExt cx="2835328" cy="1889747"/>
          </a:xfrm>
        </p:grpSpPr>
        <p:sp>
          <p:nvSpPr>
            <p:cNvPr id="17" name="Rectángulo: esquinas redondeadas 16">
              <a:extLst>
                <a:ext uri="{FF2B5EF4-FFF2-40B4-BE49-F238E27FC236}">
                  <a16:creationId xmlns:a16="http://schemas.microsoft.com/office/drawing/2014/main" id="{CCFE5BF2-6CED-3CC9-AAB1-E5DB7DA829FB}"/>
                </a:ext>
              </a:extLst>
            </p:cNvPr>
            <p:cNvSpPr/>
            <p:nvPr/>
          </p:nvSpPr>
          <p:spPr>
            <a:xfrm>
              <a:off x="621891"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19" name="Forma libre: forma 18">
              <a:extLst>
                <a:ext uri="{FF2B5EF4-FFF2-40B4-BE49-F238E27FC236}">
                  <a16:creationId xmlns:a16="http://schemas.microsoft.com/office/drawing/2014/main" id="{C9BC772D-5416-F02F-69F4-618BE4365025}"/>
                </a:ext>
              </a:extLst>
            </p:cNvPr>
            <p:cNvSpPr/>
            <p:nvPr/>
          </p:nvSpPr>
          <p:spPr>
            <a:xfrm>
              <a:off x="905423"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s-VE" sz="1600" b="1" kern="1200"/>
                <a:t>Corrección del artículo: </a:t>
              </a:r>
              <a:r>
                <a:rPr lang="es-VE" sz="1600" kern="1200"/>
                <a:t>Publicar una corrección si se descubre que los datos no fueron adecuadamente accesibles.</a:t>
              </a:r>
              <a:endParaRPr lang="en-US" sz="1600" kern="1200"/>
            </a:p>
          </p:txBody>
        </p:sp>
      </p:grpSp>
      <p:grpSp>
        <p:nvGrpSpPr>
          <p:cNvPr id="29" name="Grupo 28">
            <a:extLst>
              <a:ext uri="{FF2B5EF4-FFF2-40B4-BE49-F238E27FC236}">
                <a16:creationId xmlns:a16="http://schemas.microsoft.com/office/drawing/2014/main" id="{4AF181C8-1F91-B078-EE7E-04F75ACA48A5}"/>
              </a:ext>
            </a:extLst>
          </p:cNvPr>
          <p:cNvGrpSpPr/>
          <p:nvPr/>
        </p:nvGrpSpPr>
        <p:grpSpPr>
          <a:xfrm>
            <a:off x="3740753" y="4263821"/>
            <a:ext cx="2835329" cy="1889747"/>
            <a:chOff x="3740753" y="4263821"/>
            <a:chExt cx="2835329" cy="1889747"/>
          </a:xfrm>
        </p:grpSpPr>
        <p:sp>
          <p:nvSpPr>
            <p:cNvPr id="21" name="Rectángulo: esquinas redondeadas 20">
              <a:extLst>
                <a:ext uri="{FF2B5EF4-FFF2-40B4-BE49-F238E27FC236}">
                  <a16:creationId xmlns:a16="http://schemas.microsoft.com/office/drawing/2014/main" id="{A46E3329-64BC-226A-D19B-C086AA92A6B7}"/>
                </a:ext>
              </a:extLst>
            </p:cNvPr>
            <p:cNvSpPr/>
            <p:nvPr/>
          </p:nvSpPr>
          <p:spPr>
            <a:xfrm>
              <a:off x="3740753"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23" name="Forma libre: forma 22">
              <a:extLst>
                <a:ext uri="{FF2B5EF4-FFF2-40B4-BE49-F238E27FC236}">
                  <a16:creationId xmlns:a16="http://schemas.microsoft.com/office/drawing/2014/main" id="{D399A3FC-0611-6A78-4ADF-F1EEEDBCF425}"/>
                </a:ext>
              </a:extLst>
            </p:cNvPr>
            <p:cNvSpPr/>
            <p:nvPr/>
          </p:nvSpPr>
          <p:spPr>
            <a:xfrm>
              <a:off x="4024286"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s-VE" sz="1600" b="1" kern="1200"/>
                <a:t>Expresión Editorial de Preocupación: </a:t>
              </a:r>
              <a:r>
                <a:rPr lang="es-VE" sz="1600" kern="1200"/>
                <a:t>Emitir una expresión de preocupación sobre la falta de disponibilidad de los datos.</a:t>
              </a:r>
              <a:endParaRPr lang="en-US" sz="1600" kern="1200"/>
            </a:p>
          </p:txBody>
        </p:sp>
      </p:grpSp>
      <p:grpSp>
        <p:nvGrpSpPr>
          <p:cNvPr id="28" name="Grupo 27">
            <a:extLst>
              <a:ext uri="{FF2B5EF4-FFF2-40B4-BE49-F238E27FC236}">
                <a16:creationId xmlns:a16="http://schemas.microsoft.com/office/drawing/2014/main" id="{B9601144-C78D-FCC5-EB8C-992280A033A8}"/>
              </a:ext>
            </a:extLst>
          </p:cNvPr>
          <p:cNvGrpSpPr/>
          <p:nvPr/>
        </p:nvGrpSpPr>
        <p:grpSpPr>
          <a:xfrm>
            <a:off x="6859616" y="4263821"/>
            <a:ext cx="2835329" cy="1889747"/>
            <a:chOff x="6859616" y="4263821"/>
            <a:chExt cx="2835329" cy="1889747"/>
          </a:xfrm>
        </p:grpSpPr>
        <p:sp>
          <p:nvSpPr>
            <p:cNvPr id="25" name="Rectángulo: esquinas redondeadas 24">
              <a:extLst>
                <a:ext uri="{FF2B5EF4-FFF2-40B4-BE49-F238E27FC236}">
                  <a16:creationId xmlns:a16="http://schemas.microsoft.com/office/drawing/2014/main" id="{D376DD0F-6E1D-58A6-D1A4-1F09BCD7A38A}"/>
                </a:ext>
              </a:extLst>
            </p:cNvPr>
            <p:cNvSpPr/>
            <p:nvPr/>
          </p:nvSpPr>
          <p:spPr>
            <a:xfrm>
              <a:off x="6859616"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27" name="Forma libre: forma 26">
              <a:extLst>
                <a:ext uri="{FF2B5EF4-FFF2-40B4-BE49-F238E27FC236}">
                  <a16:creationId xmlns:a16="http://schemas.microsoft.com/office/drawing/2014/main" id="{C373D7EA-F7CA-38A0-F1F6-710170A0831B}"/>
                </a:ext>
              </a:extLst>
            </p:cNvPr>
            <p:cNvSpPr/>
            <p:nvPr/>
          </p:nvSpPr>
          <p:spPr>
            <a:xfrm>
              <a:off x="7143149"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s-VE" sz="1600" b="1" kern="1200" dirty="0"/>
                <a:t>Retracción del Artículo: </a:t>
              </a:r>
              <a:r>
                <a:rPr lang="es-VE" sz="1600" kern="1200" dirty="0"/>
                <a:t>En casos extremos, si la falta de datos afecta gravemente la validez de los resultados, el artículo puede ser retractado.</a:t>
              </a:r>
              <a:endParaRPr lang="en-US" sz="1600" kern="1200" dirty="0"/>
            </a:p>
          </p:txBody>
        </p:sp>
      </p:grpSp>
    </p:spTree>
    <p:extLst>
      <p:ext uri="{BB962C8B-B14F-4D97-AF65-F5344CB8AC3E}">
        <p14:creationId xmlns:p14="http://schemas.microsoft.com/office/powerpoint/2010/main" val="36174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57508C-FB34-C7EC-8850-99AE81BBA456}"/>
            </a:ext>
          </a:extLst>
        </p:cNvPr>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1E8018D-D29A-4B9D-BF9C-9F4D7BA1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ítulo 12">
            <a:extLst>
              <a:ext uri="{FF2B5EF4-FFF2-40B4-BE49-F238E27FC236}">
                <a16:creationId xmlns:a16="http://schemas.microsoft.com/office/drawing/2014/main" id="{1F285DE6-5447-F59C-7494-5109F7051532}"/>
              </a:ext>
            </a:extLst>
          </p:cNvPr>
          <p:cNvSpPr>
            <a:spLocks noGrp="1"/>
          </p:cNvSpPr>
          <p:nvPr>
            <p:ph type="title"/>
          </p:nvPr>
        </p:nvSpPr>
        <p:spPr>
          <a:xfrm>
            <a:off x="34254" y="-1"/>
            <a:ext cx="5239883" cy="1548043"/>
          </a:xfrm>
        </p:spPr>
        <p:txBody>
          <a:bodyPr vert="horz" lIns="91440" tIns="45720" rIns="91440" bIns="45720" rtlCol="0" anchor="ctr">
            <a:noAutofit/>
          </a:bodyPr>
          <a:lstStyle/>
          <a:p>
            <a:r>
              <a:rPr lang="en-US" sz="3000" dirty="0" err="1"/>
              <a:t>Definición</a:t>
            </a:r>
            <a:r>
              <a:rPr lang="en-US" sz="3000" dirty="0"/>
              <a:t> del Conjunto </a:t>
            </a:r>
            <a:r>
              <a:rPr lang="en-US" sz="3000" dirty="0" err="1"/>
              <a:t>Mínimo</a:t>
            </a:r>
            <a:r>
              <a:rPr lang="en-US" sz="3000" dirty="0"/>
              <a:t> de Datos </a:t>
            </a:r>
            <a:r>
              <a:rPr lang="en-US" sz="3000" dirty="0" err="1"/>
              <a:t>disponibles</a:t>
            </a:r>
            <a:endParaRPr lang="en-US" sz="3000" dirty="0"/>
          </a:p>
        </p:txBody>
      </p:sp>
      <p:pic>
        <p:nvPicPr>
          <p:cNvPr id="5" name="Imagen 4" descr="Dibujo con letras blancas&#10;&#10;Descripción generada automáticamente">
            <a:extLst>
              <a:ext uri="{FF2B5EF4-FFF2-40B4-BE49-F238E27FC236}">
                <a16:creationId xmlns:a16="http://schemas.microsoft.com/office/drawing/2014/main" id="{BB846F96-D2A2-DB5E-10CA-16C74E37C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496752" y="70250"/>
            <a:ext cx="3023578" cy="755894"/>
          </a:xfrm>
          <a:prstGeom prst="rect">
            <a:avLst/>
          </a:prstGeom>
          <a:noFill/>
        </p:spPr>
      </p:pic>
      <p:pic>
        <p:nvPicPr>
          <p:cNvPr id="6" name="Gráfico 5" descr="Hogar con relleno sólido">
            <a:hlinkClick r:id="rId3" action="ppaction://hlinksldjump"/>
            <a:extLst>
              <a:ext uri="{FF2B5EF4-FFF2-40B4-BE49-F238E27FC236}">
                <a16:creationId xmlns:a16="http://schemas.microsoft.com/office/drawing/2014/main" id="{0FBF4C46-668B-F058-EE91-CFF67A25C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025EB0E4-41B9-3662-D71A-A74C598F5E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14" name="Imagen 13">
            <a:extLst>
              <a:ext uri="{FF2B5EF4-FFF2-40B4-BE49-F238E27FC236}">
                <a16:creationId xmlns:a16="http://schemas.microsoft.com/office/drawing/2014/main" id="{08325525-130F-2004-4143-EF52AD25AFC6}"/>
              </a:ext>
            </a:extLst>
          </p:cNvPr>
          <p:cNvPicPr>
            <a:picLocks noChangeAspect="1"/>
          </p:cNvPicPr>
          <p:nvPr/>
        </p:nvPicPr>
        <p:blipFill>
          <a:blip r:embed="rId9"/>
          <a:stretch>
            <a:fillRect/>
          </a:stretch>
        </p:blipFill>
        <p:spPr>
          <a:xfrm>
            <a:off x="11087283" y="5962813"/>
            <a:ext cx="885949" cy="571580"/>
          </a:xfrm>
          <a:prstGeom prst="rect">
            <a:avLst/>
          </a:prstGeom>
        </p:spPr>
      </p:pic>
      <p:grpSp>
        <p:nvGrpSpPr>
          <p:cNvPr id="41" name="Grupo 40">
            <a:extLst>
              <a:ext uri="{FF2B5EF4-FFF2-40B4-BE49-F238E27FC236}">
                <a16:creationId xmlns:a16="http://schemas.microsoft.com/office/drawing/2014/main" id="{FD3751A0-A6D7-BEC9-59E8-86866AF06FBA}"/>
              </a:ext>
            </a:extLst>
          </p:cNvPr>
          <p:cNvGrpSpPr/>
          <p:nvPr/>
        </p:nvGrpSpPr>
        <p:grpSpPr>
          <a:xfrm>
            <a:off x="7224594" y="1748703"/>
            <a:ext cx="1800000" cy="3513974"/>
            <a:chOff x="7224594" y="1748703"/>
            <a:chExt cx="1800000" cy="3513974"/>
          </a:xfrm>
        </p:grpSpPr>
        <p:sp>
          <p:nvSpPr>
            <p:cNvPr id="36" name="Rectángulo 35" descr="Marca de verificación">
              <a:extLst>
                <a:ext uri="{FF2B5EF4-FFF2-40B4-BE49-F238E27FC236}">
                  <a16:creationId xmlns:a16="http://schemas.microsoft.com/office/drawing/2014/main" id="{2CF737EE-9E95-B9DE-EF36-BAFC0A6FB1CE}"/>
                </a:ext>
              </a:extLst>
            </p:cNvPr>
            <p:cNvSpPr/>
            <p:nvPr/>
          </p:nvSpPr>
          <p:spPr>
            <a:xfrm>
              <a:off x="7719594" y="1748703"/>
              <a:ext cx="810000" cy="81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a:p>
          </p:txBody>
        </p:sp>
        <p:sp>
          <p:nvSpPr>
            <p:cNvPr id="37" name="Forma libre: forma 36">
              <a:extLst>
                <a:ext uri="{FF2B5EF4-FFF2-40B4-BE49-F238E27FC236}">
                  <a16:creationId xmlns:a16="http://schemas.microsoft.com/office/drawing/2014/main" id="{2ECBDE0E-C846-21EA-825E-814278401815}"/>
                </a:ext>
              </a:extLst>
            </p:cNvPr>
            <p:cNvSpPr/>
            <p:nvPr/>
          </p:nvSpPr>
          <p:spPr>
            <a:xfrm>
              <a:off x="7224594" y="3085802"/>
              <a:ext cx="1800000" cy="2176875"/>
            </a:xfrm>
            <a:custGeom>
              <a:avLst/>
              <a:gdLst>
                <a:gd name="connsiteX0" fmla="*/ 0 w 1800000"/>
                <a:gd name="connsiteY0" fmla="*/ 0 h 2176875"/>
                <a:gd name="connsiteX1" fmla="*/ 1800000 w 1800000"/>
                <a:gd name="connsiteY1" fmla="*/ 0 h 2176875"/>
                <a:gd name="connsiteX2" fmla="*/ 1800000 w 1800000"/>
                <a:gd name="connsiteY2" fmla="*/ 2176875 h 2176875"/>
                <a:gd name="connsiteX3" fmla="*/ 0 w 1800000"/>
                <a:gd name="connsiteY3" fmla="*/ 2176875 h 2176875"/>
                <a:gd name="connsiteX4" fmla="*/ 0 w 1800000"/>
                <a:gd name="connsiteY4" fmla="*/ 0 h 217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176875">
                  <a:moveTo>
                    <a:pt x="0" y="0"/>
                  </a:moveTo>
                  <a:lnTo>
                    <a:pt x="1800000" y="0"/>
                  </a:lnTo>
                  <a:lnTo>
                    <a:pt x="1800000" y="2176875"/>
                  </a:lnTo>
                  <a:lnTo>
                    <a:pt x="0" y="21768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Excepciones: No se exige que los autores envíen todos los datos si solo una parte de estos fue utilizada en el estudio, ni los datos brutos cuando los datos procesados son suficientes para cumplir con los estándares del campo.</a:t>
              </a:r>
              <a:endParaRPr lang="en-US" sz="1600" kern="1200" dirty="0">
                <a:latin typeface="Agency FB" panose="020B0503020202020204" pitchFamily="34" charset="0"/>
              </a:endParaRPr>
            </a:p>
          </p:txBody>
        </p:sp>
      </p:grpSp>
      <p:grpSp>
        <p:nvGrpSpPr>
          <p:cNvPr id="40" name="Grupo 39">
            <a:extLst>
              <a:ext uri="{FF2B5EF4-FFF2-40B4-BE49-F238E27FC236}">
                <a16:creationId xmlns:a16="http://schemas.microsoft.com/office/drawing/2014/main" id="{7B3560C2-B1B4-3213-C26C-77D0D6FDB9A3}"/>
              </a:ext>
            </a:extLst>
          </p:cNvPr>
          <p:cNvGrpSpPr/>
          <p:nvPr/>
        </p:nvGrpSpPr>
        <p:grpSpPr>
          <a:xfrm>
            <a:off x="9339594" y="1748703"/>
            <a:ext cx="1800000" cy="3513974"/>
            <a:chOff x="9339594" y="1748703"/>
            <a:chExt cx="1800000" cy="3513974"/>
          </a:xfrm>
        </p:grpSpPr>
        <p:sp>
          <p:nvSpPr>
            <p:cNvPr id="38" name="Rectángulo 37" descr="Monedas">
              <a:extLst>
                <a:ext uri="{FF2B5EF4-FFF2-40B4-BE49-F238E27FC236}">
                  <a16:creationId xmlns:a16="http://schemas.microsoft.com/office/drawing/2014/main" id="{5BC2ABE6-FA82-C6C5-06CF-F9EA8AB0C2EC}"/>
                </a:ext>
              </a:extLst>
            </p:cNvPr>
            <p:cNvSpPr/>
            <p:nvPr/>
          </p:nvSpPr>
          <p:spPr>
            <a:xfrm>
              <a:off x="9834594" y="1748703"/>
              <a:ext cx="810000" cy="81000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548849"/>
                <a:satOff val="4372"/>
                <a:lumOff val="46744"/>
                <a:alphaOff val="0"/>
              </a:schemeClr>
            </a:effectRef>
            <a:fontRef idx="minor">
              <a:schemeClr val="lt1"/>
            </a:fontRef>
          </p:style>
          <p:txBody>
            <a:bodyPr/>
            <a:lstStyle/>
            <a:p>
              <a:endParaRPr lang="es-CO" dirty="0"/>
            </a:p>
          </p:txBody>
        </p:sp>
        <p:sp>
          <p:nvSpPr>
            <p:cNvPr id="39" name="Forma libre: forma 38">
              <a:extLst>
                <a:ext uri="{FF2B5EF4-FFF2-40B4-BE49-F238E27FC236}">
                  <a16:creationId xmlns:a16="http://schemas.microsoft.com/office/drawing/2014/main" id="{6BE1646B-F242-B342-55E0-2DC4AF951762}"/>
                </a:ext>
              </a:extLst>
            </p:cNvPr>
            <p:cNvSpPr/>
            <p:nvPr/>
          </p:nvSpPr>
          <p:spPr>
            <a:xfrm>
              <a:off x="9339594" y="3085802"/>
              <a:ext cx="1800000" cy="2176875"/>
            </a:xfrm>
            <a:custGeom>
              <a:avLst/>
              <a:gdLst>
                <a:gd name="connsiteX0" fmla="*/ 0 w 1800000"/>
                <a:gd name="connsiteY0" fmla="*/ 0 h 2176875"/>
                <a:gd name="connsiteX1" fmla="*/ 1800000 w 1800000"/>
                <a:gd name="connsiteY1" fmla="*/ 0 h 2176875"/>
                <a:gd name="connsiteX2" fmla="*/ 1800000 w 1800000"/>
                <a:gd name="connsiteY2" fmla="*/ 2176875 h 2176875"/>
                <a:gd name="connsiteX3" fmla="*/ 0 w 1800000"/>
                <a:gd name="connsiteY3" fmla="*/ 2176875 h 2176875"/>
                <a:gd name="connsiteX4" fmla="*/ 0 w 1800000"/>
                <a:gd name="connsiteY4" fmla="*/ 0 h 217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176875">
                  <a:moveTo>
                    <a:pt x="0" y="0"/>
                  </a:moveTo>
                  <a:lnTo>
                    <a:pt x="1800000" y="0"/>
                  </a:lnTo>
                  <a:lnTo>
                    <a:pt x="1800000" y="2176875"/>
                  </a:lnTo>
                  <a:lnTo>
                    <a:pt x="0" y="21768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Además, </a:t>
              </a:r>
              <a:r>
                <a:rPr lang="es-VE" sz="1600" i="1" kern="1200" dirty="0">
                  <a:latin typeface="Agency FB" panose="020B0503020202020204" pitchFamily="34" charset="0"/>
                </a:rPr>
                <a:t>Económicas CUC </a:t>
              </a:r>
              <a:r>
                <a:rPr lang="es-VE" sz="1600" kern="1200" dirty="0">
                  <a:latin typeface="Agency FB" panose="020B0503020202020204" pitchFamily="34" charset="0"/>
                </a:rPr>
                <a:t>no permite referencias a "datos no mostrados", lo que significa que todos los datos relevantes deben ser accesibles para garantizar transparencia y replicabilidad de los resultados.</a:t>
              </a:r>
              <a:endParaRPr lang="en-US" sz="1600" kern="1200" dirty="0">
                <a:latin typeface="Agency FB" panose="020B0503020202020204" pitchFamily="34" charset="0"/>
              </a:endParaRPr>
            </a:p>
          </p:txBody>
        </p:sp>
      </p:grpSp>
      <p:grpSp>
        <p:nvGrpSpPr>
          <p:cNvPr id="31" name="Grupo 30">
            <a:extLst>
              <a:ext uri="{FF2B5EF4-FFF2-40B4-BE49-F238E27FC236}">
                <a16:creationId xmlns:a16="http://schemas.microsoft.com/office/drawing/2014/main" id="{E94BFCDD-45F1-51D6-1134-87B687164700}"/>
              </a:ext>
            </a:extLst>
          </p:cNvPr>
          <p:cNvGrpSpPr/>
          <p:nvPr/>
        </p:nvGrpSpPr>
        <p:grpSpPr>
          <a:xfrm>
            <a:off x="527244" y="2136981"/>
            <a:ext cx="5490639" cy="991625"/>
            <a:chOff x="681549" y="1966451"/>
            <a:chExt cx="5490639" cy="991625"/>
          </a:xfrm>
        </p:grpSpPr>
        <p:sp>
          <p:nvSpPr>
            <p:cNvPr id="22" name="Rectángulo: esquinas redondeadas 21">
              <a:extLst>
                <a:ext uri="{FF2B5EF4-FFF2-40B4-BE49-F238E27FC236}">
                  <a16:creationId xmlns:a16="http://schemas.microsoft.com/office/drawing/2014/main" id="{6B6C94D3-CA37-5271-434D-8C070C8A551A}"/>
                </a:ext>
              </a:extLst>
            </p:cNvPr>
            <p:cNvSpPr/>
            <p:nvPr/>
          </p:nvSpPr>
          <p:spPr>
            <a:xfrm>
              <a:off x="681549" y="1966451"/>
              <a:ext cx="5490639" cy="991625"/>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3" name="Rectángulo 22" descr="Gráfico circular con relleno sólido">
              <a:extLst>
                <a:ext uri="{FF2B5EF4-FFF2-40B4-BE49-F238E27FC236}">
                  <a16:creationId xmlns:a16="http://schemas.microsoft.com/office/drawing/2014/main" id="{1535A599-0C19-FC04-1648-E8E9D69CDB91}"/>
                </a:ext>
              </a:extLst>
            </p:cNvPr>
            <p:cNvSpPr/>
            <p:nvPr/>
          </p:nvSpPr>
          <p:spPr>
            <a:xfrm>
              <a:off x="1022434" y="2098991"/>
              <a:ext cx="701428" cy="700743"/>
            </a:xfrm>
            <a:prstGeom prst="rect">
              <a:avLst/>
            </a:prstGeom>
            <a:blipFill>
              <a:blip r:embed="rId14">
                <a:extLs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sz="1600">
                <a:latin typeface="Abadi Extra Light" panose="020F0502020204030204" pitchFamily="34" charset="0"/>
              </a:endParaRPr>
            </a:p>
          </p:txBody>
        </p:sp>
        <p:sp>
          <p:nvSpPr>
            <p:cNvPr id="24" name="Forma libre: forma 23">
              <a:extLst>
                <a:ext uri="{FF2B5EF4-FFF2-40B4-BE49-F238E27FC236}">
                  <a16:creationId xmlns:a16="http://schemas.microsoft.com/office/drawing/2014/main" id="{90271116-EBCC-F00C-D63E-5769B730FC0C}"/>
                </a:ext>
              </a:extLst>
            </p:cNvPr>
            <p:cNvSpPr/>
            <p:nvPr/>
          </p:nvSpPr>
          <p:spPr>
            <a:xfrm>
              <a:off x="2153794" y="1966451"/>
              <a:ext cx="3502498" cy="982454"/>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Datos </a:t>
              </a:r>
              <a:r>
                <a:rPr lang="en-US" sz="1600" kern="1200" dirty="0" err="1">
                  <a:latin typeface="Abadi Extra Light" panose="020F0502020204030204" pitchFamily="34" charset="0"/>
                </a:rPr>
                <a:t>subyacentes</a:t>
              </a:r>
              <a:r>
                <a:rPr lang="en-US" sz="1600" kern="1200" dirty="0">
                  <a:latin typeface="Abadi Extra Light" panose="020F0502020204030204" pitchFamily="34" charset="0"/>
                </a:rPr>
                <a:t> a las medias, </a:t>
              </a:r>
              <a:r>
                <a:rPr lang="en-US" sz="1600" kern="1200" dirty="0" err="1">
                  <a:latin typeface="Abadi Extra Light" panose="020F0502020204030204" pitchFamily="34" charset="0"/>
                </a:rPr>
                <a:t>desviaciones</a:t>
              </a:r>
              <a:r>
                <a:rPr lang="en-US" sz="1600" kern="1200" dirty="0">
                  <a:latin typeface="Abadi Extra Light" panose="020F0502020204030204" pitchFamily="34" charset="0"/>
                </a:rPr>
                <a:t> </a:t>
              </a:r>
              <a:r>
                <a:rPr lang="en-US" sz="1600" kern="1200" dirty="0" err="1">
                  <a:latin typeface="Abadi Extra Light" panose="020F0502020204030204" pitchFamily="34" charset="0"/>
                </a:rPr>
                <a:t>estándar</a:t>
              </a:r>
              <a:r>
                <a:rPr lang="en-US" sz="1600" kern="1200" dirty="0">
                  <a:latin typeface="Abadi Extra Light" panose="020F0502020204030204" pitchFamily="34" charset="0"/>
                </a:rPr>
                <a:t> y </a:t>
              </a:r>
              <a:r>
                <a:rPr lang="en-US" sz="1600" kern="1200" dirty="0" err="1">
                  <a:latin typeface="Abadi Extra Light" panose="020F0502020204030204" pitchFamily="34" charset="0"/>
                </a:rPr>
                <a:t>otras</a:t>
              </a:r>
              <a:r>
                <a:rPr lang="en-US" sz="1600" kern="1200" dirty="0">
                  <a:latin typeface="Abadi Extra Light" panose="020F0502020204030204" pitchFamily="34" charset="0"/>
                </a:rPr>
                <a:t> </a:t>
              </a:r>
              <a:r>
                <a:rPr lang="en-US" sz="1600" kern="1200" dirty="0" err="1">
                  <a:latin typeface="Abadi Extra Light" panose="020F0502020204030204" pitchFamily="34" charset="0"/>
                </a:rPr>
                <a:t>estadísticas</a:t>
              </a:r>
              <a:r>
                <a:rPr lang="en-US" sz="1600" kern="1200" dirty="0">
                  <a:latin typeface="Abadi Extra Light" panose="020F0502020204030204" pitchFamily="34" charset="0"/>
                </a:rPr>
                <a:t> </a:t>
              </a:r>
              <a:r>
                <a:rPr lang="en-US" sz="1600" kern="1200" dirty="0" err="1">
                  <a:latin typeface="Abadi Extra Light" panose="020F0502020204030204" pitchFamily="34" charset="0"/>
                </a:rPr>
                <a:t>reportadas</a:t>
              </a:r>
              <a:r>
                <a:rPr lang="en-US" sz="1600" kern="1200" dirty="0">
                  <a:latin typeface="Abadi Extra Light" panose="020F0502020204030204" pitchFamily="34" charset="0"/>
                </a:rPr>
                <a:t>.</a:t>
              </a:r>
            </a:p>
          </p:txBody>
        </p:sp>
      </p:grpSp>
      <p:grpSp>
        <p:nvGrpSpPr>
          <p:cNvPr id="32" name="Grupo 31">
            <a:extLst>
              <a:ext uri="{FF2B5EF4-FFF2-40B4-BE49-F238E27FC236}">
                <a16:creationId xmlns:a16="http://schemas.microsoft.com/office/drawing/2014/main" id="{46F6C1A5-62F1-B2DD-F7AA-FB3B0C8315DF}"/>
              </a:ext>
            </a:extLst>
          </p:cNvPr>
          <p:cNvGrpSpPr/>
          <p:nvPr/>
        </p:nvGrpSpPr>
        <p:grpSpPr>
          <a:xfrm>
            <a:off x="527243" y="3267033"/>
            <a:ext cx="5490639" cy="870615"/>
            <a:chOff x="674726" y="3768479"/>
            <a:chExt cx="5490639" cy="870615"/>
          </a:xfrm>
        </p:grpSpPr>
        <p:sp>
          <p:nvSpPr>
            <p:cNvPr id="25" name="Rectángulo: esquinas redondeadas 24">
              <a:extLst>
                <a:ext uri="{FF2B5EF4-FFF2-40B4-BE49-F238E27FC236}">
                  <a16:creationId xmlns:a16="http://schemas.microsoft.com/office/drawing/2014/main" id="{51E2C1ED-1096-E6C7-2119-0C223528D9A9}"/>
                </a:ext>
              </a:extLst>
            </p:cNvPr>
            <p:cNvSpPr/>
            <p:nvPr/>
          </p:nvSpPr>
          <p:spPr>
            <a:xfrm>
              <a:off x="674726" y="3768479"/>
              <a:ext cx="5490639" cy="870615"/>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6" name="Rectángulo 25" descr="Bar chart">
              <a:extLst>
                <a:ext uri="{FF2B5EF4-FFF2-40B4-BE49-F238E27FC236}">
                  <a16:creationId xmlns:a16="http://schemas.microsoft.com/office/drawing/2014/main" id="{19F64EF8-C3BD-FF81-AC18-899374F97579}"/>
                </a:ext>
              </a:extLst>
            </p:cNvPr>
            <p:cNvSpPr/>
            <p:nvPr/>
          </p:nvSpPr>
          <p:spPr>
            <a:xfrm>
              <a:off x="1066957" y="3852829"/>
              <a:ext cx="701428" cy="700743"/>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sz="1600">
                <a:latin typeface="Abadi Extra Light" panose="020F0502020204030204" pitchFamily="34" charset="0"/>
              </a:endParaRPr>
            </a:p>
          </p:txBody>
        </p:sp>
        <p:sp>
          <p:nvSpPr>
            <p:cNvPr id="27" name="Forma libre: forma 26">
              <a:extLst>
                <a:ext uri="{FF2B5EF4-FFF2-40B4-BE49-F238E27FC236}">
                  <a16:creationId xmlns:a16="http://schemas.microsoft.com/office/drawing/2014/main" id="{9E2C5BAD-6DBB-3E35-DD28-2D1533966D97}"/>
                </a:ext>
              </a:extLst>
            </p:cNvPr>
            <p:cNvSpPr/>
            <p:nvPr/>
          </p:nvSpPr>
          <p:spPr>
            <a:xfrm>
              <a:off x="2153794" y="3852829"/>
              <a:ext cx="3502498" cy="700743"/>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Datos de </a:t>
              </a:r>
              <a:r>
                <a:rPr lang="en-US" sz="1600" kern="1200" dirty="0" err="1">
                  <a:latin typeface="Abadi Extra Light" panose="020F0502020204030204" pitchFamily="34" charset="0"/>
                </a:rPr>
                <a:t>gráficos</a:t>
              </a:r>
              <a:r>
                <a:rPr lang="en-US" sz="1600" kern="1200" dirty="0">
                  <a:latin typeface="Abadi Extra Light" panose="020F0502020204030204" pitchFamily="34" charset="0"/>
                </a:rPr>
                <a:t> o </a:t>
              </a:r>
              <a:r>
                <a:rPr lang="en-US" sz="1600" kern="1200" dirty="0" err="1">
                  <a:latin typeface="Abadi Extra Light" panose="020F0502020204030204" pitchFamily="34" charset="0"/>
                </a:rPr>
                <a:t>figuras</a:t>
              </a:r>
              <a:r>
                <a:rPr lang="en-US" sz="1600" kern="1200" dirty="0">
                  <a:latin typeface="Abadi Extra Light" panose="020F0502020204030204" pitchFamily="34" charset="0"/>
                </a:rPr>
                <a:t> </a:t>
              </a:r>
              <a:r>
                <a:rPr lang="en-US" sz="1600" kern="1200" dirty="0" err="1">
                  <a:latin typeface="Abadi Extra Light" panose="020F0502020204030204" pitchFamily="34" charset="0"/>
                </a:rPr>
                <a:t>presentadas</a:t>
              </a:r>
              <a:r>
                <a:rPr lang="en-US" sz="1600" kern="1200" dirty="0">
                  <a:latin typeface="Abadi Extra Light" panose="020F0502020204030204" pitchFamily="34" charset="0"/>
                </a:rPr>
                <a:t>.</a:t>
              </a:r>
            </a:p>
          </p:txBody>
        </p:sp>
      </p:grpSp>
      <p:grpSp>
        <p:nvGrpSpPr>
          <p:cNvPr id="33" name="Grupo 32">
            <a:extLst>
              <a:ext uri="{FF2B5EF4-FFF2-40B4-BE49-F238E27FC236}">
                <a16:creationId xmlns:a16="http://schemas.microsoft.com/office/drawing/2014/main" id="{8EFA6676-BA14-CC77-B631-58EAEC11CDAC}"/>
              </a:ext>
            </a:extLst>
          </p:cNvPr>
          <p:cNvGrpSpPr/>
          <p:nvPr/>
        </p:nvGrpSpPr>
        <p:grpSpPr>
          <a:xfrm>
            <a:off x="534066" y="4274900"/>
            <a:ext cx="5490639" cy="1849705"/>
            <a:chOff x="681548" y="4892340"/>
            <a:chExt cx="5490639" cy="1849705"/>
          </a:xfrm>
        </p:grpSpPr>
        <p:sp>
          <p:nvSpPr>
            <p:cNvPr id="28" name="Rectángulo: esquinas redondeadas 27">
              <a:extLst>
                <a:ext uri="{FF2B5EF4-FFF2-40B4-BE49-F238E27FC236}">
                  <a16:creationId xmlns:a16="http://schemas.microsoft.com/office/drawing/2014/main" id="{4EA05570-E810-6A93-948F-ED1996BD2EA2}"/>
                </a:ext>
              </a:extLst>
            </p:cNvPr>
            <p:cNvSpPr/>
            <p:nvPr/>
          </p:nvSpPr>
          <p:spPr>
            <a:xfrm>
              <a:off x="681548" y="4892341"/>
              <a:ext cx="5490639" cy="1849704"/>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9" name="Rectángulo 28" descr="Estadísticas">
              <a:extLst>
                <a:ext uri="{FF2B5EF4-FFF2-40B4-BE49-F238E27FC236}">
                  <a16:creationId xmlns:a16="http://schemas.microsoft.com/office/drawing/2014/main" id="{DB0459A9-F4AF-7CBD-D71E-156310EDF2CD}"/>
                </a:ext>
              </a:extLst>
            </p:cNvPr>
            <p:cNvSpPr/>
            <p:nvPr/>
          </p:nvSpPr>
          <p:spPr>
            <a:xfrm>
              <a:off x="1066957" y="5466821"/>
              <a:ext cx="701428" cy="700743"/>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sz="1600">
                <a:latin typeface="Abadi Extra Light" panose="020F0502020204030204" pitchFamily="34" charset="0"/>
              </a:endParaRPr>
            </a:p>
          </p:txBody>
        </p:sp>
        <p:sp>
          <p:nvSpPr>
            <p:cNvPr id="30" name="Forma libre: forma 29">
              <a:extLst>
                <a:ext uri="{FF2B5EF4-FFF2-40B4-BE49-F238E27FC236}">
                  <a16:creationId xmlns:a16="http://schemas.microsoft.com/office/drawing/2014/main" id="{466B1FB8-6F64-7C45-2417-24DE21C1329E}"/>
                </a:ext>
              </a:extLst>
            </p:cNvPr>
            <p:cNvSpPr/>
            <p:nvPr/>
          </p:nvSpPr>
          <p:spPr>
            <a:xfrm>
              <a:off x="2153793" y="4892340"/>
              <a:ext cx="3942205" cy="1849704"/>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Puntos </a:t>
              </a:r>
              <a:r>
                <a:rPr lang="en-US" sz="1600" kern="1200" dirty="0" err="1">
                  <a:latin typeface="Abadi Extra Light" panose="020F0502020204030204" pitchFamily="34" charset="0"/>
                </a:rPr>
                <a:t>extraídos</a:t>
              </a:r>
              <a:r>
                <a:rPr lang="en-US" sz="1600" kern="1200" dirty="0">
                  <a:latin typeface="Abadi Extra Light" panose="020F0502020204030204" pitchFamily="34" charset="0"/>
                </a:rPr>
                <a:t> de </a:t>
              </a:r>
              <a:r>
                <a:rPr lang="en-US" sz="1600" kern="1200" dirty="0" err="1">
                  <a:latin typeface="Abadi Extra Light" panose="020F0502020204030204" pitchFamily="34" charset="0"/>
                </a:rPr>
                <a:t>imágenes</a:t>
              </a:r>
              <a:r>
                <a:rPr lang="en-US" sz="1600" kern="1200" dirty="0">
                  <a:latin typeface="Abadi Extra Light" panose="020F0502020204030204" pitchFamily="34" charset="0"/>
                </a:rPr>
                <a:t> para </a:t>
              </a:r>
              <a:r>
                <a:rPr lang="en-US" sz="1600" kern="1200" dirty="0" err="1">
                  <a:latin typeface="Abadi Extra Light" panose="020F0502020204030204" pitchFamily="34" charset="0"/>
                </a:rPr>
                <a:t>análisis</a:t>
              </a:r>
              <a:r>
                <a:rPr lang="en-US" sz="1600" kern="1200" dirty="0">
                  <a:latin typeface="Abadi Extra Light" panose="020F0502020204030204" pitchFamily="34" charset="0"/>
                </a:rPr>
                <a:t> </a:t>
              </a:r>
              <a:r>
                <a:rPr lang="en-US" sz="1600" kern="1200" dirty="0" err="1">
                  <a:latin typeface="Abadi Extra Light" panose="020F0502020204030204" pitchFamily="34" charset="0"/>
                </a:rPr>
                <a:t>cuantitativos</a:t>
              </a:r>
              <a:r>
                <a:rPr lang="en-US" sz="1600" kern="1200" dirty="0">
                  <a:latin typeface="Abadi Extra Light" panose="020F0502020204030204" pitchFamily="34" charset="0"/>
                </a:rPr>
                <a:t> (</a:t>
              </a:r>
              <a:r>
                <a:rPr lang="en-US" sz="1600" kern="1200" dirty="0" err="1">
                  <a:latin typeface="Abadi Extra Light" panose="020F0502020204030204" pitchFamily="34" charset="0"/>
                </a:rPr>
                <a:t>por</a:t>
              </a:r>
              <a:r>
                <a:rPr lang="en-US" sz="1600" kern="1200" dirty="0">
                  <a:latin typeface="Abadi Extra Light" panose="020F0502020204030204" pitchFamily="34" charset="0"/>
                </a:rPr>
                <a:t> </a:t>
              </a:r>
              <a:r>
                <a:rPr lang="en-US" sz="1600" kern="1200" dirty="0" err="1">
                  <a:latin typeface="Abadi Extra Light" panose="020F0502020204030204" pitchFamily="34" charset="0"/>
                </a:rPr>
                <a:t>ejemplo</a:t>
              </a:r>
              <a:r>
                <a:rPr lang="en-US" sz="1600" kern="1200" dirty="0">
                  <a:latin typeface="Abadi Extra Light" panose="020F0502020204030204" pitchFamily="34" charset="0"/>
                </a:rPr>
                <a:t>, </a:t>
              </a:r>
              <a:r>
                <a:rPr lang="en-US" sz="1600" kern="1200" dirty="0" err="1">
                  <a:latin typeface="Abadi Extra Light" panose="020F0502020204030204" pitchFamily="34" charset="0"/>
                </a:rPr>
                <a:t>Gráficos</a:t>
              </a:r>
              <a:r>
                <a:rPr lang="en-US" sz="1600" kern="1200" dirty="0">
                  <a:latin typeface="Abadi Extra Light" panose="020F0502020204030204" pitchFamily="34" charset="0"/>
                </a:rPr>
                <a:t> </a:t>
              </a:r>
              <a:r>
                <a:rPr lang="en-US" sz="1600" kern="1200" dirty="0" err="1">
                  <a:latin typeface="Abadi Extra Light" panose="020F0502020204030204" pitchFamily="34" charset="0"/>
                </a:rPr>
                <a:t>Económicos</a:t>
              </a:r>
              <a:r>
                <a:rPr lang="en-US" sz="1600" kern="1200" dirty="0">
                  <a:latin typeface="Abadi Extra Light" panose="020F0502020204030204" pitchFamily="34" charset="0"/>
                </a:rPr>
                <a:t> o </a:t>
              </a:r>
              <a:r>
                <a:rPr lang="en-US" sz="1600" kern="1200" dirty="0" err="1">
                  <a:latin typeface="Abadi Extra Light" panose="020F0502020204030204" pitchFamily="34" charset="0"/>
                </a:rPr>
                <a:t>Financieros</a:t>
              </a:r>
              <a:r>
                <a:rPr lang="en-US" sz="1600" kern="1200" dirty="0">
                  <a:latin typeface="Abadi Extra Light" panose="020F0502020204030204" pitchFamily="34" charset="0"/>
                </a:rPr>
                <a:t>, </a:t>
              </a:r>
              <a:r>
                <a:rPr lang="en-US" sz="1600" kern="1200" dirty="0" err="1">
                  <a:latin typeface="Abadi Extra Light" panose="020F0502020204030204" pitchFamily="34" charset="0"/>
                </a:rPr>
                <a:t>Tablas</a:t>
              </a:r>
              <a:r>
                <a:rPr lang="en-US" sz="1600" kern="1200" dirty="0">
                  <a:latin typeface="Abadi Extra Light" panose="020F0502020204030204" pitchFamily="34" charset="0"/>
                </a:rPr>
                <a:t> de Balance Financiero o </a:t>
              </a:r>
              <a:r>
                <a:rPr lang="en-US" sz="1600" kern="1200" dirty="0" err="1">
                  <a:latin typeface="Abadi Extra Light" panose="020F0502020204030204" pitchFamily="34" charset="0"/>
                </a:rPr>
                <a:t>Estados</a:t>
              </a:r>
              <a:r>
                <a:rPr lang="en-US" sz="1600" kern="1200" dirty="0">
                  <a:latin typeface="Abadi Extra Light" panose="020F0502020204030204" pitchFamily="34" charset="0"/>
                </a:rPr>
                <a:t> </a:t>
              </a:r>
              <a:r>
                <a:rPr lang="en-US" sz="1600" kern="1200" dirty="0" err="1">
                  <a:latin typeface="Abadi Extra Light" panose="020F0502020204030204" pitchFamily="34" charset="0"/>
                </a:rPr>
                <a:t>Financieros</a:t>
              </a:r>
              <a:r>
                <a:rPr lang="en-US" sz="1600" kern="1200" dirty="0">
                  <a:latin typeface="Abadi Extra Light" panose="020F0502020204030204" pitchFamily="34" charset="0"/>
                </a:rPr>
                <a:t>, </a:t>
              </a:r>
              <a:r>
                <a:rPr lang="en-US" sz="1600" kern="1200" dirty="0" err="1">
                  <a:latin typeface="Abadi Extra Light" panose="020F0502020204030204" pitchFamily="34" charset="0"/>
                </a:rPr>
                <a:t>Gráficos</a:t>
              </a:r>
              <a:r>
                <a:rPr lang="en-US" sz="1600" kern="1200" dirty="0">
                  <a:latin typeface="Abadi Extra Light" panose="020F0502020204030204" pitchFamily="34" charset="0"/>
                </a:rPr>
                <a:t> de Barras para </a:t>
              </a:r>
              <a:r>
                <a:rPr lang="en-US" sz="1600" kern="1200" dirty="0" err="1">
                  <a:latin typeface="Abadi Extra Light" panose="020F0502020204030204" pitchFamily="34" charset="0"/>
                </a:rPr>
                <a:t>Comparaciones</a:t>
              </a:r>
              <a:r>
                <a:rPr lang="en-US" sz="1600" kern="1200" dirty="0">
                  <a:latin typeface="Abadi Extra Light" panose="020F0502020204030204" pitchFamily="34" charset="0"/>
                </a:rPr>
                <a:t> </a:t>
              </a:r>
              <a:r>
                <a:rPr lang="en-US" sz="1600" kern="1200" dirty="0" err="1">
                  <a:latin typeface="Abadi Extra Light" panose="020F0502020204030204" pitchFamily="34" charset="0"/>
                </a:rPr>
                <a:t>Financieras</a:t>
              </a:r>
              <a:r>
                <a:rPr lang="en-US" sz="1600" kern="1200" dirty="0">
                  <a:latin typeface="Abadi Extra Light" panose="020F0502020204030204" pitchFamily="34" charset="0"/>
                </a:rPr>
                <a:t>, </a:t>
              </a:r>
              <a:r>
                <a:rPr lang="en-US" sz="1600" kern="1200" dirty="0" err="1">
                  <a:latin typeface="Abadi Extra Light" panose="020F0502020204030204" pitchFamily="34" charset="0"/>
                </a:rPr>
                <a:t>Gráficos</a:t>
              </a:r>
              <a:r>
                <a:rPr lang="en-US" sz="1600" kern="1200" dirty="0">
                  <a:latin typeface="Abadi Extra Light" panose="020F0502020204030204" pitchFamily="34" charset="0"/>
                </a:rPr>
                <a:t> de </a:t>
              </a:r>
              <a:r>
                <a:rPr lang="en-US" sz="1600" kern="1200" dirty="0" err="1">
                  <a:latin typeface="Abadi Extra Light" panose="020F0502020204030204" pitchFamily="34" charset="0"/>
                </a:rPr>
                <a:t>Segmentación</a:t>
              </a:r>
              <a:r>
                <a:rPr lang="en-US" sz="1600" kern="1200" dirty="0">
                  <a:latin typeface="Abadi Extra Light" panose="020F0502020204030204" pitchFamily="34" charset="0"/>
                </a:rPr>
                <a:t> de Mercado o </a:t>
              </a:r>
              <a:r>
                <a:rPr lang="en-US" sz="1600" kern="1200" dirty="0" err="1">
                  <a:latin typeface="Abadi Extra Light" panose="020F0502020204030204" pitchFamily="34" charset="0"/>
                </a:rPr>
                <a:t>Análisis</a:t>
              </a:r>
              <a:r>
                <a:rPr lang="en-US" sz="1600" kern="1200" dirty="0">
                  <a:latin typeface="Abadi Extra Light" panose="020F0502020204030204" pitchFamily="34" charset="0"/>
                </a:rPr>
                <a:t> </a:t>
              </a:r>
              <a:r>
                <a:rPr lang="en-US" sz="1600" kern="1200" dirty="0" err="1">
                  <a:latin typeface="Abadi Extra Light" panose="020F0502020204030204" pitchFamily="34" charset="0"/>
                </a:rPr>
                <a:t>Demográfico</a:t>
              </a:r>
              <a:r>
                <a:rPr lang="en-US" sz="1600" kern="1200" dirty="0">
                  <a:latin typeface="Abadi Extra Light" panose="020F0502020204030204" pitchFamily="34" charset="0"/>
                </a:rPr>
                <a:t>, </a:t>
              </a:r>
              <a:r>
                <a:rPr lang="en-US" sz="1600" kern="1200" dirty="0" err="1">
                  <a:latin typeface="Abadi Extra Light" panose="020F0502020204030204" pitchFamily="34" charset="0"/>
                </a:rPr>
                <a:t>otros</a:t>
              </a:r>
              <a:r>
                <a:rPr lang="en-US" sz="1600" kern="1200" dirty="0">
                  <a:latin typeface="Abadi Extra Light" panose="020F0502020204030204" pitchFamily="34" charset="0"/>
                </a:rPr>
                <a:t>.)</a:t>
              </a:r>
            </a:p>
          </p:txBody>
        </p:sp>
      </p:grpSp>
      <p:pic>
        <p:nvPicPr>
          <p:cNvPr id="42" name="Gráfico 41" descr="Rebobinar con relleno sólido">
            <a:hlinkClick r:id="" action="ppaction://hlinkshowjump?jump=previousslide"/>
            <a:extLst>
              <a:ext uri="{FF2B5EF4-FFF2-40B4-BE49-F238E27FC236}">
                <a16:creationId xmlns:a16="http://schemas.microsoft.com/office/drawing/2014/main" id="{41BF9B0C-D88E-0DB4-C8D7-8AD60F3073D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22779" y="6427080"/>
            <a:ext cx="519300" cy="519300"/>
          </a:xfrm>
          <a:prstGeom prst="rect">
            <a:avLst/>
          </a:prstGeom>
        </p:spPr>
      </p:pic>
      <p:pic>
        <p:nvPicPr>
          <p:cNvPr id="43" name="Gráfico 42" descr="Avance rápido con relleno sólido">
            <a:hlinkClick r:id="" action="ppaction://hlinkshowjump?jump=nextslide"/>
            <a:extLst>
              <a:ext uri="{FF2B5EF4-FFF2-40B4-BE49-F238E27FC236}">
                <a16:creationId xmlns:a16="http://schemas.microsoft.com/office/drawing/2014/main" id="{672B70B1-2D95-7B80-E76B-E047211EB1A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72860" y="6427080"/>
            <a:ext cx="519300" cy="519300"/>
          </a:xfrm>
          <a:prstGeom prst="rect">
            <a:avLst/>
          </a:prstGeom>
        </p:spPr>
      </p:pic>
    </p:spTree>
    <p:extLst>
      <p:ext uri="{BB962C8B-B14F-4D97-AF65-F5344CB8AC3E}">
        <p14:creationId xmlns:p14="http://schemas.microsoft.com/office/powerpoint/2010/main" val="9210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0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10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15A9-3959-3940-C930-4CF844245349}"/>
            </a:ext>
          </a:extLst>
        </p:cNvPr>
        <p:cNvGrpSpPr/>
        <p:nvPr/>
      </p:nvGrpSpPr>
      <p:grpSpPr>
        <a:xfrm>
          <a:off x="0" y="0"/>
          <a:ext cx="0" cy="0"/>
          <a:chOff x="0" y="0"/>
          <a:chExt cx="0" cy="0"/>
        </a:xfrm>
      </p:grpSpPr>
      <p:pic>
        <p:nvPicPr>
          <p:cNvPr id="5" name="Imagen 4" descr="Dibujo con letras blancas&#10;&#10;Descripción generada automáticamente">
            <a:extLst>
              <a:ext uri="{FF2B5EF4-FFF2-40B4-BE49-F238E27FC236}">
                <a16:creationId xmlns:a16="http://schemas.microsoft.com/office/drawing/2014/main" id="{51881F5B-6DF2-3488-7685-0461634CC1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82030F93-C905-FCCE-0DBA-06E7A44C9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5F535729-CE62-8DC4-1D55-FC2EF32AA8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58C42A67-8D0C-06FB-B9E0-0233AA8D35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7A8B5EA-2560-0ECE-A8E5-27748B4D82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grpSp>
        <p:nvGrpSpPr>
          <p:cNvPr id="19" name="Grupo 18">
            <a:extLst>
              <a:ext uri="{FF2B5EF4-FFF2-40B4-BE49-F238E27FC236}">
                <a16:creationId xmlns:a16="http://schemas.microsoft.com/office/drawing/2014/main" id="{D5993A15-3C6F-D9C9-C536-FCC80E4F95B4}"/>
              </a:ext>
            </a:extLst>
          </p:cNvPr>
          <p:cNvGrpSpPr/>
          <p:nvPr/>
        </p:nvGrpSpPr>
        <p:grpSpPr>
          <a:xfrm>
            <a:off x="4898146" y="2345001"/>
            <a:ext cx="1800000" cy="2964774"/>
            <a:chOff x="4898146" y="2345001"/>
            <a:chExt cx="1800000" cy="2964774"/>
          </a:xfrm>
        </p:grpSpPr>
        <p:sp>
          <p:nvSpPr>
            <p:cNvPr id="4" name="Rectángulo 3" descr="Open Folder">
              <a:extLst>
                <a:ext uri="{FF2B5EF4-FFF2-40B4-BE49-F238E27FC236}">
                  <a16:creationId xmlns:a16="http://schemas.microsoft.com/office/drawing/2014/main" id="{B424EA3C-913A-646D-14F4-596B8838C2C1}"/>
                </a:ext>
              </a:extLst>
            </p:cNvPr>
            <p:cNvSpPr/>
            <p:nvPr/>
          </p:nvSpPr>
          <p:spPr>
            <a:xfrm>
              <a:off x="5393146" y="2345001"/>
              <a:ext cx="810000" cy="81000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a:p>
          </p:txBody>
        </p:sp>
        <p:sp>
          <p:nvSpPr>
            <p:cNvPr id="10" name="Forma libre: forma 9">
              <a:extLst>
                <a:ext uri="{FF2B5EF4-FFF2-40B4-BE49-F238E27FC236}">
                  <a16:creationId xmlns:a16="http://schemas.microsoft.com/office/drawing/2014/main" id="{10EDE5D9-67C2-AE4D-BAAE-48FAD784C56E}"/>
                </a:ext>
              </a:extLst>
            </p:cNvPr>
            <p:cNvSpPr/>
            <p:nvPr/>
          </p:nvSpPr>
          <p:spPr>
            <a:xfrm>
              <a:off x="4898146" y="3599775"/>
              <a:ext cx="1800000" cy="1710000"/>
            </a:xfrm>
            <a:custGeom>
              <a:avLst/>
              <a:gdLst>
                <a:gd name="connsiteX0" fmla="*/ 0 w 1800000"/>
                <a:gd name="connsiteY0" fmla="*/ 0 h 1710000"/>
                <a:gd name="connsiteX1" fmla="*/ 1800000 w 1800000"/>
                <a:gd name="connsiteY1" fmla="*/ 0 h 1710000"/>
                <a:gd name="connsiteX2" fmla="*/ 1800000 w 1800000"/>
                <a:gd name="connsiteY2" fmla="*/ 1710000 h 1710000"/>
                <a:gd name="connsiteX3" fmla="*/ 0 w 1800000"/>
                <a:gd name="connsiteY3" fmla="*/ 1710000 h 1710000"/>
                <a:gd name="connsiteX4" fmla="*/ 0 w 1800000"/>
                <a:gd name="connsiteY4" fmla="*/ 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710000">
                  <a:moveTo>
                    <a:pt x="0" y="0"/>
                  </a:moveTo>
                  <a:lnTo>
                    <a:pt x="1800000" y="0"/>
                  </a:lnTo>
                  <a:lnTo>
                    <a:pt x="1800000" y="1710000"/>
                  </a:lnTo>
                  <a:lnTo>
                    <a:pt x="0" y="171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Formatos estándar: Se deben elegir formatos de archivo que maximicen la accesibilidad y reutilización de los datos, como hojas de cálculo en lugar de imágenes o </a:t>
              </a:r>
              <a:r>
                <a:rPr lang="es-VE" sz="1600" kern="1200" dirty="0" err="1">
                  <a:latin typeface="Agency FB" panose="020B0503020202020204" pitchFamily="34" charset="0"/>
                </a:rPr>
                <a:t>PDFs</a:t>
              </a:r>
              <a:r>
                <a:rPr lang="es-VE" sz="1600" kern="1200" dirty="0">
                  <a:latin typeface="Agency FB" panose="020B0503020202020204" pitchFamily="34" charset="0"/>
                </a:rPr>
                <a:t>.</a:t>
              </a:r>
              <a:endParaRPr lang="en-US" sz="1600" kern="1200" dirty="0">
                <a:latin typeface="Agency FB" panose="020B0503020202020204" pitchFamily="34" charset="0"/>
              </a:endParaRPr>
            </a:p>
          </p:txBody>
        </p:sp>
      </p:grpSp>
      <p:grpSp>
        <p:nvGrpSpPr>
          <p:cNvPr id="18" name="Grupo 17">
            <a:extLst>
              <a:ext uri="{FF2B5EF4-FFF2-40B4-BE49-F238E27FC236}">
                <a16:creationId xmlns:a16="http://schemas.microsoft.com/office/drawing/2014/main" id="{6F8FEDC0-79DC-9A77-9FDF-02C3AD485560}"/>
              </a:ext>
            </a:extLst>
          </p:cNvPr>
          <p:cNvGrpSpPr/>
          <p:nvPr/>
        </p:nvGrpSpPr>
        <p:grpSpPr>
          <a:xfrm>
            <a:off x="7013146" y="2345001"/>
            <a:ext cx="1800000" cy="2964774"/>
            <a:chOff x="7013146" y="2345001"/>
            <a:chExt cx="1800000" cy="2964774"/>
          </a:xfrm>
        </p:grpSpPr>
        <p:sp>
          <p:nvSpPr>
            <p:cNvPr id="11" name="Rectángulo 10" descr="Base de datos">
              <a:extLst>
                <a:ext uri="{FF2B5EF4-FFF2-40B4-BE49-F238E27FC236}">
                  <a16:creationId xmlns:a16="http://schemas.microsoft.com/office/drawing/2014/main" id="{06A7CDBB-DA54-887E-1BDE-0437FFAF11E3}"/>
                </a:ext>
              </a:extLst>
            </p:cNvPr>
            <p:cNvSpPr/>
            <p:nvPr/>
          </p:nvSpPr>
          <p:spPr>
            <a:xfrm>
              <a:off x="7508146" y="2345001"/>
              <a:ext cx="810000" cy="810000"/>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a:p>
          </p:txBody>
        </p:sp>
        <p:sp>
          <p:nvSpPr>
            <p:cNvPr id="12" name="Forma libre: forma 11">
              <a:extLst>
                <a:ext uri="{FF2B5EF4-FFF2-40B4-BE49-F238E27FC236}">
                  <a16:creationId xmlns:a16="http://schemas.microsoft.com/office/drawing/2014/main" id="{A85FD092-534C-FED5-ADD1-5CECB94E55DE}"/>
                </a:ext>
              </a:extLst>
            </p:cNvPr>
            <p:cNvSpPr/>
            <p:nvPr/>
          </p:nvSpPr>
          <p:spPr>
            <a:xfrm>
              <a:off x="7013146" y="3599775"/>
              <a:ext cx="1800000" cy="1710000"/>
            </a:xfrm>
            <a:custGeom>
              <a:avLst/>
              <a:gdLst>
                <a:gd name="connsiteX0" fmla="*/ 0 w 1800000"/>
                <a:gd name="connsiteY0" fmla="*/ 0 h 1710000"/>
                <a:gd name="connsiteX1" fmla="*/ 1800000 w 1800000"/>
                <a:gd name="connsiteY1" fmla="*/ 0 h 1710000"/>
                <a:gd name="connsiteX2" fmla="*/ 1800000 w 1800000"/>
                <a:gd name="connsiteY2" fmla="*/ 1710000 h 1710000"/>
                <a:gd name="connsiteX3" fmla="*/ 0 w 1800000"/>
                <a:gd name="connsiteY3" fmla="*/ 1710000 h 1710000"/>
                <a:gd name="connsiteX4" fmla="*/ 0 w 1800000"/>
                <a:gd name="connsiteY4" fmla="*/ 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710000">
                  <a:moveTo>
                    <a:pt x="0" y="0"/>
                  </a:moveTo>
                  <a:lnTo>
                    <a:pt x="1800000" y="0"/>
                  </a:lnTo>
                  <a:lnTo>
                    <a:pt x="1800000" y="1710000"/>
                  </a:lnTo>
                  <a:lnTo>
                    <a:pt x="0" y="171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dirty="0">
                  <a:latin typeface="Agency FB" panose="020B0503020202020204" pitchFamily="34" charset="0"/>
                </a:rPr>
                <a:t>Repositorios: Los archivos complementarios se cargan en </a:t>
              </a:r>
              <a:r>
                <a:rPr lang="es-VE" sz="1600" kern="1200" dirty="0">
                  <a:latin typeface="Agency FB" panose="020B0503020202020204" pitchFamily="34" charset="0"/>
                  <a:hlinkClick r:id="rId17"/>
                </a:rPr>
                <a:t>PAPYRUS</a:t>
              </a:r>
              <a:r>
                <a:rPr lang="es-VE" sz="1600" kern="1200" dirty="0">
                  <a:latin typeface="Agency FB" panose="020B0503020202020204" pitchFamily="34" charset="0"/>
                </a:rPr>
                <a:t> para aumentar la visibilidad y cumplimiento de los principios FAIR (</a:t>
              </a:r>
              <a:r>
                <a:rPr lang="es-VE" sz="1600" kern="1200" dirty="0" err="1">
                  <a:latin typeface="Agency FB" panose="020B0503020202020204" pitchFamily="34" charset="0"/>
                </a:rPr>
                <a:t>Findable</a:t>
              </a:r>
              <a:r>
                <a:rPr lang="es-VE" sz="1600" kern="1200" dirty="0">
                  <a:latin typeface="Agency FB" panose="020B0503020202020204" pitchFamily="34" charset="0"/>
                </a:rPr>
                <a:t>, </a:t>
              </a:r>
              <a:r>
                <a:rPr lang="es-VE" sz="1600" kern="1200" dirty="0" err="1">
                  <a:latin typeface="Agency FB" panose="020B0503020202020204" pitchFamily="34" charset="0"/>
                </a:rPr>
                <a:t>Accessible</a:t>
              </a:r>
              <a:r>
                <a:rPr lang="es-VE" sz="1600" kern="1200" dirty="0">
                  <a:latin typeface="Agency FB" panose="020B0503020202020204" pitchFamily="34" charset="0"/>
                </a:rPr>
                <a:t>, Interoperable, Reusable).</a:t>
              </a:r>
              <a:endParaRPr lang="en-US" sz="1600" kern="1200" dirty="0">
                <a:latin typeface="Agency FB" panose="020B0503020202020204" pitchFamily="34" charset="0"/>
              </a:endParaRPr>
            </a:p>
          </p:txBody>
        </p:sp>
      </p:grpSp>
      <p:grpSp>
        <p:nvGrpSpPr>
          <p:cNvPr id="17" name="Grupo 16">
            <a:extLst>
              <a:ext uri="{FF2B5EF4-FFF2-40B4-BE49-F238E27FC236}">
                <a16:creationId xmlns:a16="http://schemas.microsoft.com/office/drawing/2014/main" id="{3F791C55-951C-7D9D-9BD6-8090E1786491}"/>
              </a:ext>
            </a:extLst>
          </p:cNvPr>
          <p:cNvGrpSpPr/>
          <p:nvPr/>
        </p:nvGrpSpPr>
        <p:grpSpPr>
          <a:xfrm>
            <a:off x="9128146" y="2345001"/>
            <a:ext cx="1800000" cy="2964774"/>
            <a:chOff x="9128146" y="2345001"/>
            <a:chExt cx="1800000" cy="2964774"/>
          </a:xfrm>
        </p:grpSpPr>
        <p:sp>
          <p:nvSpPr>
            <p:cNvPr id="14" name="Rectángulo 13" descr="Desconectado">
              <a:extLst>
                <a:ext uri="{FF2B5EF4-FFF2-40B4-BE49-F238E27FC236}">
                  <a16:creationId xmlns:a16="http://schemas.microsoft.com/office/drawing/2014/main" id="{9AF20273-C457-FA1D-350B-9A3C33F979A9}"/>
                </a:ext>
              </a:extLst>
            </p:cNvPr>
            <p:cNvSpPr/>
            <p:nvPr/>
          </p:nvSpPr>
          <p:spPr>
            <a:xfrm>
              <a:off x="9623146" y="2345001"/>
              <a:ext cx="810000" cy="810000"/>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a:p>
          </p:txBody>
        </p:sp>
        <p:sp>
          <p:nvSpPr>
            <p:cNvPr id="16" name="Forma libre: forma 15">
              <a:extLst>
                <a:ext uri="{FF2B5EF4-FFF2-40B4-BE49-F238E27FC236}">
                  <a16:creationId xmlns:a16="http://schemas.microsoft.com/office/drawing/2014/main" id="{1CD0EBF0-598F-A1D9-74AB-B31B9EA9CAC0}"/>
                </a:ext>
              </a:extLst>
            </p:cNvPr>
            <p:cNvSpPr/>
            <p:nvPr/>
          </p:nvSpPr>
          <p:spPr>
            <a:xfrm>
              <a:off x="9128146" y="3599775"/>
              <a:ext cx="1800000" cy="1710000"/>
            </a:xfrm>
            <a:custGeom>
              <a:avLst/>
              <a:gdLst>
                <a:gd name="connsiteX0" fmla="*/ 0 w 1800000"/>
                <a:gd name="connsiteY0" fmla="*/ 0 h 1710000"/>
                <a:gd name="connsiteX1" fmla="*/ 1800000 w 1800000"/>
                <a:gd name="connsiteY1" fmla="*/ 0 h 1710000"/>
                <a:gd name="connsiteX2" fmla="*/ 1800000 w 1800000"/>
                <a:gd name="connsiteY2" fmla="*/ 1710000 h 1710000"/>
                <a:gd name="connsiteX3" fmla="*/ 0 w 1800000"/>
                <a:gd name="connsiteY3" fmla="*/ 1710000 h 1710000"/>
                <a:gd name="connsiteX4" fmla="*/ 0 w 1800000"/>
                <a:gd name="connsiteY4" fmla="*/ 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710000">
                  <a:moveTo>
                    <a:pt x="0" y="0"/>
                  </a:moveTo>
                  <a:lnTo>
                    <a:pt x="1800000" y="0"/>
                  </a:lnTo>
                  <a:lnTo>
                    <a:pt x="1800000" y="1710000"/>
                  </a:lnTo>
                  <a:lnTo>
                    <a:pt x="0" y="171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kern="1200">
                  <a:latin typeface="Agency FB" panose="020B0503020202020204" pitchFamily="34" charset="0"/>
                </a:rPr>
                <a:t>Restricción de tamaño: Los archivos deben tener un tamaño máximo de 20 MB.</a:t>
              </a:r>
              <a:endParaRPr lang="en-US" sz="1600" kern="1200">
                <a:latin typeface="Agency FB" panose="020B0503020202020204" pitchFamily="34" charset="0"/>
              </a:endParaRPr>
            </a:p>
          </p:txBody>
        </p:sp>
      </p:grpSp>
      <p:sp>
        <p:nvSpPr>
          <p:cNvPr id="13" name="Título 12">
            <a:extLst>
              <a:ext uri="{FF2B5EF4-FFF2-40B4-BE49-F238E27FC236}">
                <a16:creationId xmlns:a16="http://schemas.microsoft.com/office/drawing/2014/main" id="{EAE102EC-2923-F8C4-21C2-54A9A696C77D}"/>
              </a:ext>
            </a:extLst>
          </p:cNvPr>
          <p:cNvSpPr>
            <a:spLocks noGrp="1"/>
          </p:cNvSpPr>
          <p:nvPr>
            <p:ph type="title"/>
          </p:nvPr>
        </p:nvSpPr>
        <p:spPr>
          <a:xfrm>
            <a:off x="790574" y="492645"/>
            <a:ext cx="5419725" cy="1325563"/>
          </a:xfrm>
        </p:spPr>
        <p:txBody>
          <a:bodyPr>
            <a:normAutofit/>
          </a:bodyPr>
          <a:lstStyle/>
          <a:p>
            <a:r>
              <a:rPr lang="es-VE" sz="3000" dirty="0"/>
              <a:t>Datos en Archivos de Información de Apoyo</a:t>
            </a:r>
            <a:endParaRPr lang="es-CO" sz="3000" dirty="0"/>
          </a:p>
        </p:txBody>
      </p:sp>
      <p:sp>
        <p:nvSpPr>
          <p:cNvPr id="3" name="CuadroTexto 2">
            <a:extLst>
              <a:ext uri="{FF2B5EF4-FFF2-40B4-BE49-F238E27FC236}">
                <a16:creationId xmlns:a16="http://schemas.microsoft.com/office/drawing/2014/main" id="{5FCADD0E-7DD6-4D41-C4AA-55B2D5B62BFC}"/>
              </a:ext>
            </a:extLst>
          </p:cNvPr>
          <p:cNvSpPr txBox="1"/>
          <p:nvPr/>
        </p:nvSpPr>
        <p:spPr>
          <a:xfrm>
            <a:off x="865238" y="3008468"/>
            <a:ext cx="3628103" cy="2031325"/>
          </a:xfrm>
          <a:prstGeom prst="rect">
            <a:avLst/>
          </a:prstGeom>
          <a:noFill/>
        </p:spPr>
        <p:txBody>
          <a:bodyPr wrap="square">
            <a:spAutoFit/>
          </a:bodyPr>
          <a:lstStyle/>
          <a:p>
            <a:pPr marL="0" indent="0">
              <a:buNone/>
            </a:pPr>
            <a:r>
              <a:rPr lang="es-VE" dirty="0">
                <a:solidFill>
                  <a:schemeClr val="bg2">
                    <a:lumMod val="50000"/>
                  </a:schemeClr>
                </a:solidFill>
              </a:rPr>
              <a:t>Aunque el depósito de datos en repositorios es lo más recomendable, también se pueden incluir datos en archivos de información complementaria. Las pautas para los archivos de apoyo incluyen:</a:t>
            </a:r>
          </a:p>
        </p:txBody>
      </p:sp>
    </p:spTree>
    <p:extLst>
      <p:ext uri="{BB962C8B-B14F-4D97-AF65-F5344CB8AC3E}">
        <p14:creationId xmlns:p14="http://schemas.microsoft.com/office/powerpoint/2010/main" val="22371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6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1000"/>
                                        <p:tgtEl>
                                          <p:spTgt spid="19"/>
                                        </p:tgtEl>
                                      </p:cBhvr>
                                    </p:animEffect>
                                  </p:childTnLst>
                                </p:cTn>
                              </p:par>
                              <p:par>
                                <p:cTn id="8" presetID="20" presetClass="entr" presetSubtype="0" fill="hold" nodeType="withEffect">
                                  <p:stCondLst>
                                    <p:cond delay="2000"/>
                                  </p:stCondLst>
                                  <p:childTnLst>
                                    <p:set>
                                      <p:cBhvr>
                                        <p:cTn id="9" dur="1" fill="hold">
                                          <p:stCondLst>
                                            <p:cond delay="0"/>
                                          </p:stCondLst>
                                        </p:cTn>
                                        <p:tgtEl>
                                          <p:spTgt spid="18"/>
                                        </p:tgtEl>
                                        <p:attrNameLst>
                                          <p:attrName>style.visibility</p:attrName>
                                        </p:attrNameLst>
                                      </p:cBhvr>
                                      <p:to>
                                        <p:strVal val="visible"/>
                                      </p:to>
                                    </p:set>
                                    <p:animEffect transition="in" filter="wedge">
                                      <p:cBhvr>
                                        <p:cTn id="10" dur="1000"/>
                                        <p:tgtEl>
                                          <p:spTgt spid="18"/>
                                        </p:tgtEl>
                                      </p:cBhvr>
                                    </p:animEffect>
                                  </p:childTnLst>
                                </p:cTn>
                              </p:par>
                              <p:par>
                                <p:cTn id="11" presetID="20"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B84D-DAB8-32F6-BF20-ACEA208E83E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E1E9BC9-BDF4-6A72-63B9-3FBFBB252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905777E-B843-A456-4C92-7F0121D56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7E8C766B-EE94-4A3C-8F2D-CF4983FD5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4FB303AE-7B4C-DEB2-7E19-EBAA730161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218245AD-7BB2-A6C4-5C70-8131C9039114}"/>
              </a:ext>
            </a:extLst>
          </p:cNvPr>
          <p:cNvGraphicFramePr>
            <a:graphicFrameLocks noGrp="1"/>
          </p:cNvGraphicFramePr>
          <p:nvPr>
            <p:ph idx="1"/>
            <p:extLst>
              <p:ext uri="{D42A27DB-BD31-4B8C-83A1-F6EECF244321}">
                <p14:modId xmlns:p14="http://schemas.microsoft.com/office/powerpoint/2010/main" val="1540250058"/>
              </p:ext>
            </p:extLst>
          </p:nvPr>
        </p:nvGraphicFramePr>
        <p:xfrm>
          <a:off x="774977" y="1557696"/>
          <a:ext cx="10734204" cy="43513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ítulo 12">
            <a:extLst>
              <a:ext uri="{FF2B5EF4-FFF2-40B4-BE49-F238E27FC236}">
                <a16:creationId xmlns:a16="http://schemas.microsoft.com/office/drawing/2014/main" id="{FA72ED16-E9C3-14D8-EA53-F96EFA2BBCD7}"/>
              </a:ext>
            </a:extLst>
          </p:cNvPr>
          <p:cNvSpPr>
            <a:spLocks noGrp="1"/>
          </p:cNvSpPr>
          <p:nvPr>
            <p:ph type="title"/>
          </p:nvPr>
        </p:nvSpPr>
        <p:spPr>
          <a:xfrm>
            <a:off x="682819" y="343258"/>
            <a:ext cx="5419725" cy="1325563"/>
          </a:xfrm>
        </p:spPr>
        <p:txBody>
          <a:bodyPr>
            <a:normAutofit/>
          </a:bodyPr>
          <a:lstStyle/>
          <a:p>
            <a:r>
              <a:rPr lang="es-VE" sz="3000" dirty="0"/>
              <a:t>Planes de Gestión de Datos (PGD)</a:t>
            </a:r>
            <a:endParaRPr lang="es-CO" sz="3000" dirty="0"/>
          </a:p>
        </p:txBody>
      </p:sp>
      <p:pic>
        <p:nvPicPr>
          <p:cNvPr id="2" name="Gráfico 1" descr="Icono de menú de hamburguesa con relleno sólido">
            <a:hlinkClick r:id="rId15" action="ppaction://hlinksldjump"/>
            <a:extLst>
              <a:ext uri="{FF2B5EF4-FFF2-40B4-BE49-F238E27FC236}">
                <a16:creationId xmlns:a16="http://schemas.microsoft.com/office/drawing/2014/main" id="{39DA18AC-9A7A-87FB-3D20-3A490C9ABD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4996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graphicEl>
                                              <a:dgm id="{1E061E08-F0B5-477E-8B01-50E991C337FA}"/>
                                            </p:graphicEl>
                                          </p:spTgt>
                                        </p:tgtEl>
                                        <p:attrNameLst>
                                          <p:attrName>style.visibility</p:attrName>
                                        </p:attrNameLst>
                                      </p:cBhvr>
                                      <p:to>
                                        <p:strVal val="visible"/>
                                      </p:to>
                                    </p:set>
                                    <p:animEffect transition="in" filter="randombar(horizontal)">
                                      <p:cBhvr>
                                        <p:cTn id="7" dur="1000"/>
                                        <p:tgtEl>
                                          <p:spTgt spid="15">
                                            <p:graphicEl>
                                              <a:dgm id="{1E061E08-F0B5-477E-8B01-50E991C337FA}"/>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graphicEl>
                                              <a:dgm id="{EF4F0083-AB73-4257-B2D7-6841E067F21C}"/>
                                            </p:graphicEl>
                                          </p:spTgt>
                                        </p:tgtEl>
                                        <p:attrNameLst>
                                          <p:attrName>style.visibility</p:attrName>
                                        </p:attrNameLst>
                                      </p:cBhvr>
                                      <p:to>
                                        <p:strVal val="visible"/>
                                      </p:to>
                                    </p:set>
                                    <p:animEffect transition="in" filter="randombar(horizontal)">
                                      <p:cBhvr>
                                        <p:cTn id="10" dur="1000"/>
                                        <p:tgtEl>
                                          <p:spTgt spid="15">
                                            <p:graphicEl>
                                              <a:dgm id="{EF4F0083-AB73-4257-B2D7-6841E067F21C}"/>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graphicEl>
                                              <a:dgm id="{25747FD1-E234-4C49-8502-9C51F101738D}"/>
                                            </p:graphicEl>
                                          </p:spTgt>
                                        </p:tgtEl>
                                        <p:attrNameLst>
                                          <p:attrName>style.visibility</p:attrName>
                                        </p:attrNameLst>
                                      </p:cBhvr>
                                      <p:to>
                                        <p:strVal val="visible"/>
                                      </p:to>
                                    </p:set>
                                    <p:animEffect transition="in" filter="randombar(horizontal)">
                                      <p:cBhvr>
                                        <p:cTn id="13" dur="1000"/>
                                        <p:tgtEl>
                                          <p:spTgt spid="15">
                                            <p:graphicEl>
                                              <a:dgm id="{25747FD1-E234-4C49-8502-9C51F101738D}"/>
                                            </p:graphic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graphicEl>
                                              <a:dgm id="{37BEAB34-F082-41D7-83F7-36B239275D8A}"/>
                                            </p:graphicEl>
                                          </p:spTgt>
                                        </p:tgtEl>
                                        <p:attrNameLst>
                                          <p:attrName>style.visibility</p:attrName>
                                        </p:attrNameLst>
                                      </p:cBhvr>
                                      <p:to>
                                        <p:strVal val="visible"/>
                                      </p:to>
                                    </p:set>
                                    <p:animEffect transition="in" filter="randombar(horizontal)">
                                      <p:cBhvr>
                                        <p:cTn id="16" dur="1000"/>
                                        <p:tgtEl>
                                          <p:spTgt spid="15">
                                            <p:graphicEl>
                                              <a:dgm id="{37BEAB34-F082-41D7-83F7-36B239275D8A}"/>
                                            </p:graphic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graphicEl>
                                              <a:dgm id="{4D8FDA4A-C144-48C3-A572-5226C7A6AEAB}"/>
                                            </p:graphicEl>
                                          </p:spTgt>
                                        </p:tgtEl>
                                        <p:attrNameLst>
                                          <p:attrName>style.visibility</p:attrName>
                                        </p:attrNameLst>
                                      </p:cBhvr>
                                      <p:to>
                                        <p:strVal val="visible"/>
                                      </p:to>
                                    </p:set>
                                    <p:animEffect transition="in" filter="randombar(horizontal)">
                                      <p:cBhvr>
                                        <p:cTn id="19" dur="1000"/>
                                        <p:tgtEl>
                                          <p:spTgt spid="15">
                                            <p:graphicEl>
                                              <a:dgm id="{4D8FDA4A-C144-48C3-A572-5226C7A6AEAB}"/>
                                            </p:graphic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graphicEl>
                                              <a:dgm id="{DD3EA2D9-4C89-4F94-BFAA-2F5DACD866C0}"/>
                                            </p:graphicEl>
                                          </p:spTgt>
                                        </p:tgtEl>
                                        <p:attrNameLst>
                                          <p:attrName>style.visibility</p:attrName>
                                        </p:attrNameLst>
                                      </p:cBhvr>
                                      <p:to>
                                        <p:strVal val="visible"/>
                                      </p:to>
                                    </p:set>
                                    <p:animEffect transition="in" filter="randombar(horizontal)">
                                      <p:cBhvr>
                                        <p:cTn id="22" dur="1000"/>
                                        <p:tgtEl>
                                          <p:spTgt spid="15">
                                            <p:graphicEl>
                                              <a:dgm id="{DD3EA2D9-4C89-4F94-BFAA-2F5DACD866C0}"/>
                                            </p:graphic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graphicEl>
                                              <a:dgm id="{6E3D3923-D995-423A-B126-480EB75D3BA8}"/>
                                            </p:graphicEl>
                                          </p:spTgt>
                                        </p:tgtEl>
                                        <p:attrNameLst>
                                          <p:attrName>style.visibility</p:attrName>
                                        </p:attrNameLst>
                                      </p:cBhvr>
                                      <p:to>
                                        <p:strVal val="visible"/>
                                      </p:to>
                                    </p:set>
                                    <p:animEffect transition="in" filter="randombar(horizontal)">
                                      <p:cBhvr>
                                        <p:cTn id="25" dur="1000"/>
                                        <p:tgtEl>
                                          <p:spTgt spid="15">
                                            <p:graphicEl>
                                              <a:dgm id="{6E3D3923-D995-423A-B126-480EB75D3B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1">
      <a:majorFont>
        <a:latin typeface="Red Hat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D028162AEC40C48A187F79E121C0AE1" ma:contentTypeVersion="14" ma:contentTypeDescription="Crear nuevo documento." ma:contentTypeScope="" ma:versionID="a28a1d5dc81d5c4216d3c6b5eaeb03bc">
  <xsd:schema xmlns:xsd="http://www.w3.org/2001/XMLSchema" xmlns:xs="http://www.w3.org/2001/XMLSchema" xmlns:p="http://schemas.microsoft.com/office/2006/metadata/properties" xmlns:ns2="a2c82300-8778-4e9a-967b-b595596a0d64" xmlns:ns3="d4bfcb0a-7dab-40f4-90b3-a3daaab75dad" targetNamespace="http://schemas.microsoft.com/office/2006/metadata/properties" ma:root="true" ma:fieldsID="bf1289e2d903038354c0d91d1f99a426" ns2:_="" ns3:_="">
    <xsd:import namespace="a2c82300-8778-4e9a-967b-b595596a0d64"/>
    <xsd:import namespace="d4bfcb0a-7dab-40f4-90b3-a3daaab75da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2300-8778-4e9a-967b-b595596a0d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56db0523-8dfe-4deb-9afd-815207f3681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bfcb0a-7dab-40f4-90b3-a3daaab75da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6c33087-4e5b-4a29-a95c-5268c764297c}" ma:internalName="TaxCatchAll" ma:showField="CatchAllData" ma:web="d4bfcb0a-7dab-40f4-90b3-a3daaab75d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bfcb0a-7dab-40f4-90b3-a3daaab75dad" xsi:nil="true"/>
    <lcf76f155ced4ddcb4097134ff3c332f xmlns="a2c82300-8778-4e9a-967b-b595596a0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183E03-F57E-4EAA-8EB1-6E781A7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2300-8778-4e9a-967b-b595596a0d64"/>
    <ds:schemaRef ds:uri="d4bfcb0a-7dab-40f4-90b3-a3daaab75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240B7-11D4-4B44-8AFE-6B9ECC4241BB}">
  <ds:schemaRefs>
    <ds:schemaRef ds:uri="http://schemas.microsoft.com/sharepoint/v3/contenttype/forms"/>
  </ds:schemaRefs>
</ds:datastoreItem>
</file>

<file path=customXml/itemProps3.xml><?xml version="1.0" encoding="utf-8"?>
<ds:datastoreItem xmlns:ds="http://schemas.openxmlformats.org/officeDocument/2006/customXml" ds:itemID="{7C913F26-AA4E-4DA4-9D99-8948D899E49D}">
  <ds:schemaRefs>
    <ds:schemaRef ds:uri="http://purl.org/dc/terms/"/>
    <ds:schemaRef ds:uri="d4bfcb0a-7dab-40f4-90b3-a3daaab75dad"/>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2c82300-8778-4e9a-967b-b595596a0d6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1058</TotalTime>
  <Words>1561</Words>
  <Application>Microsoft Office PowerPoint</Application>
  <PresentationFormat>Panorámica</PresentationFormat>
  <Paragraphs>91</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Abadi Extra Light</vt:lpstr>
      <vt:lpstr>Agency FB</vt:lpstr>
      <vt:lpstr>Aptos</vt:lpstr>
      <vt:lpstr>Aptos Display</vt:lpstr>
      <vt:lpstr>Arial</vt:lpstr>
      <vt:lpstr>Red Hat Display</vt:lpstr>
      <vt:lpstr>Tema de Office</vt:lpstr>
      <vt:lpstr>Disponibilidad de Datos</vt:lpstr>
      <vt:lpstr>¿Qué encontrara aquí?</vt:lpstr>
      <vt:lpstr>Requisitos de la declaración de disponibilidad de datos</vt:lpstr>
      <vt:lpstr>Métodos Aceptables para Compartir Datos</vt:lpstr>
      <vt:lpstr>Beneficios de compartir datos</vt:lpstr>
      <vt:lpstr>Consecuencias del Incumplimiento de datos compartidos</vt:lpstr>
      <vt:lpstr>Definición del Conjunto Mínimo de Datos disponibles</vt:lpstr>
      <vt:lpstr>Datos en Archivos de Información de Apoyo</vt:lpstr>
      <vt:lpstr>Planes de Gestión de Datos (PGD)</vt:lpstr>
      <vt:lpstr>Restricciones Aceptables de Acceso a los Datos</vt:lpstr>
      <vt:lpstr>Restricciones Inaceptables de Acceso a los Datos</vt:lpstr>
      <vt:lpstr>Consideraciones finales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VELASQUEZ GARCIA ADRIAN</dc:creator>
  <cp:lastModifiedBy>CHUMACEIRO HERNANDEZ ANA CECILIA</cp:lastModifiedBy>
  <cp:revision>156</cp:revision>
  <dcterms:created xsi:type="dcterms:W3CDTF">2024-05-03T04:21:58Z</dcterms:created>
  <dcterms:modified xsi:type="dcterms:W3CDTF">2024-11-12T16:09:14Z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0x0101006D028162AEC40C48A187F79E121C0AE1</vt:lpwstr>
  </property>
</Properties>
</file>