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32" r:id="rId5"/>
    <p:sldId id="393" r:id="rId6"/>
    <p:sldId id="461" r:id="rId7"/>
    <p:sldId id="463" r:id="rId8"/>
    <p:sldId id="450" r:id="rId9"/>
    <p:sldId id="451" r:id="rId10"/>
    <p:sldId id="453" r:id="rId11"/>
    <p:sldId id="460" r:id="rId12"/>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122"/>
    <a:srgbClr val="F9DBD3"/>
    <a:srgbClr val="F6CCC0"/>
    <a:srgbClr val="F4C0B2"/>
    <a:srgbClr val="F0AD9A"/>
    <a:srgbClr val="B70E0C"/>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709E9D-E685-4B23-956B-F4DE98A5EC01}" type="doc">
      <dgm:prSet loTypeId="urn:microsoft.com/office/officeart/2005/8/layout/vList2" loCatId="list" qsTypeId="urn:microsoft.com/office/officeart/2005/8/quickstyle/simple4" qsCatId="simple" csTypeId="urn:microsoft.com/office/officeart/2005/8/colors/accent2_4" csCatId="accent2" phldr="1"/>
      <dgm:spPr/>
      <dgm:t>
        <a:bodyPr/>
        <a:lstStyle/>
        <a:p>
          <a:endParaRPr lang="en-US"/>
        </a:p>
      </dgm:t>
    </dgm:pt>
    <dgm:pt modelId="{65883804-F228-46CB-B72F-08EB4DC199D1}">
      <dgm:prSet/>
      <dgm:spPr/>
      <dgm:t>
        <a:bodyPr/>
        <a:lstStyle/>
        <a:p>
          <a:r>
            <a:rPr lang="es-VE" b="0" dirty="0">
              <a:latin typeface="Agency FB" panose="020B0503020202020204" pitchFamily="34" charset="0"/>
            </a:rPr>
            <a:t>Las figuras e imágenes no deben manipularse de ninguna manera que distorsione la interpretación de los datos originales. Esto es esencial para garantizar la fiabilidad y credibilidad de los resultados presentados.</a:t>
          </a:r>
          <a:endParaRPr lang="en-US" b="0" dirty="0">
            <a:latin typeface="Agency FB" panose="020B0503020202020204" pitchFamily="34" charset="0"/>
          </a:endParaRPr>
        </a:p>
      </dgm:t>
    </dgm:pt>
    <dgm:pt modelId="{1744D2C9-D356-4FC4-8151-4396260C3612}" type="parTrans" cxnId="{FA862A3F-66D6-4B44-B59A-F652074E3B0E}">
      <dgm:prSet/>
      <dgm:spPr/>
      <dgm:t>
        <a:bodyPr/>
        <a:lstStyle/>
        <a:p>
          <a:endParaRPr lang="en-US"/>
        </a:p>
      </dgm:t>
    </dgm:pt>
    <dgm:pt modelId="{0B55E7B9-A13B-4BAD-8389-C34EF5B671E1}" type="sibTrans" cxnId="{FA862A3F-66D6-4B44-B59A-F652074E3B0E}">
      <dgm:prSet/>
      <dgm:spPr/>
      <dgm:t>
        <a:bodyPr/>
        <a:lstStyle/>
        <a:p>
          <a:endParaRPr lang="en-US"/>
        </a:p>
      </dgm:t>
    </dgm:pt>
    <dgm:pt modelId="{9363FF26-A7BF-4ABA-9CA4-D1EC37B59EB4}">
      <dgm:prSet/>
      <dgm:spPr/>
      <dgm:t>
        <a:bodyPr/>
        <a:lstStyle/>
        <a:p>
          <a:pPr>
            <a:buFont typeface="Arial" panose="020B0604020202020204" pitchFamily="34" charset="0"/>
            <a:buChar char="•"/>
          </a:pPr>
          <a:r>
            <a:rPr lang="es-VE" b="1" dirty="0"/>
            <a:t>Manipulación indebida</a:t>
          </a:r>
          <a:r>
            <a:rPr lang="es-VE" dirty="0"/>
            <a:t>: Se refiere a cualquier acción como ajustar el contraste, eliminar detalles importantes, recortar partes de la imagen de manera que se eliminen resultados no deseados o alterar las escalas gráficas de las figuras.</a:t>
          </a:r>
          <a:endParaRPr lang="en-US" dirty="0"/>
        </a:p>
      </dgm:t>
    </dgm:pt>
    <dgm:pt modelId="{A6938A24-DAC7-4E90-B398-D63C5169BD43}" type="parTrans" cxnId="{6807118D-0DDD-4053-B4A7-64F7F88CCEA0}">
      <dgm:prSet/>
      <dgm:spPr/>
      <dgm:t>
        <a:bodyPr/>
        <a:lstStyle/>
        <a:p>
          <a:endParaRPr lang="es-CO"/>
        </a:p>
      </dgm:t>
    </dgm:pt>
    <dgm:pt modelId="{B415D09D-ECB8-4C04-939A-5FF8AF9BB86B}" type="sibTrans" cxnId="{6807118D-0DDD-4053-B4A7-64F7F88CCEA0}">
      <dgm:prSet/>
      <dgm:spPr/>
      <dgm:t>
        <a:bodyPr/>
        <a:lstStyle/>
        <a:p>
          <a:endParaRPr lang="es-CO"/>
        </a:p>
      </dgm:t>
    </dgm:pt>
    <dgm:pt modelId="{D2AC6ECB-5A6E-4769-9682-C448E871F04E}">
      <dgm:prSet/>
      <dgm:spPr/>
      <dgm:t>
        <a:bodyPr/>
        <a:lstStyle/>
        <a:p>
          <a:r>
            <a:rPr lang="es-VE" b="1" dirty="0"/>
            <a:t>Eliminación de sesgos</a:t>
          </a:r>
          <a:r>
            <a:rPr lang="es-VE" dirty="0"/>
            <a:t>: Cualquier ajuste que pueda sesgar la información y hacer que los datos se interpreten erróneamente es inaceptable. Esto incluye el uso de imágenes o gráficos que puedan parecer más impresionantes de lo que realmente son o que oculten datos no deseados.</a:t>
          </a:r>
        </a:p>
      </dgm:t>
    </dgm:pt>
    <dgm:pt modelId="{D3E02514-1F08-4897-B794-8B6CF7189AF1}" type="parTrans" cxnId="{A597F4DC-FA48-4567-AA81-6CB3D736F3EE}">
      <dgm:prSet/>
      <dgm:spPr/>
      <dgm:t>
        <a:bodyPr/>
        <a:lstStyle/>
        <a:p>
          <a:endParaRPr lang="es-CO"/>
        </a:p>
      </dgm:t>
    </dgm:pt>
    <dgm:pt modelId="{E2D9BBAF-6E5A-47E0-8A0E-64D6975104E2}" type="sibTrans" cxnId="{A597F4DC-FA48-4567-AA81-6CB3D736F3EE}">
      <dgm:prSet/>
      <dgm:spPr/>
      <dgm:t>
        <a:bodyPr/>
        <a:lstStyle/>
        <a:p>
          <a:endParaRPr lang="es-CO"/>
        </a:p>
      </dgm:t>
    </dgm:pt>
    <dgm:pt modelId="{24A4F569-7364-46C8-A08C-7F159C2D9DD1}" type="pres">
      <dgm:prSet presAssocID="{4F709E9D-E685-4B23-956B-F4DE98A5EC01}" presName="linear" presStyleCnt="0">
        <dgm:presLayoutVars>
          <dgm:animLvl val="lvl"/>
          <dgm:resizeHandles val="exact"/>
        </dgm:presLayoutVars>
      </dgm:prSet>
      <dgm:spPr/>
    </dgm:pt>
    <dgm:pt modelId="{81A84132-E3F9-4768-BCD7-6E954542DC7F}" type="pres">
      <dgm:prSet presAssocID="{65883804-F228-46CB-B72F-08EB4DC199D1}" presName="parentText" presStyleLbl="node1" presStyleIdx="0" presStyleCnt="1">
        <dgm:presLayoutVars>
          <dgm:chMax val="0"/>
          <dgm:bulletEnabled val="1"/>
        </dgm:presLayoutVars>
      </dgm:prSet>
      <dgm:spPr/>
    </dgm:pt>
    <dgm:pt modelId="{900EF200-7C56-40BC-B005-CEEFF774DA56}" type="pres">
      <dgm:prSet presAssocID="{65883804-F228-46CB-B72F-08EB4DC199D1}" presName="childText" presStyleLbl="revTx" presStyleIdx="0" presStyleCnt="1">
        <dgm:presLayoutVars>
          <dgm:bulletEnabled val="1"/>
        </dgm:presLayoutVars>
      </dgm:prSet>
      <dgm:spPr/>
    </dgm:pt>
  </dgm:ptLst>
  <dgm:cxnLst>
    <dgm:cxn modelId="{1C90412E-DB46-4E83-9D74-BDC717AE4DB9}" type="presOf" srcId="{4F709E9D-E685-4B23-956B-F4DE98A5EC01}" destId="{24A4F569-7364-46C8-A08C-7F159C2D9DD1}" srcOrd="0" destOrd="0" presId="urn:microsoft.com/office/officeart/2005/8/layout/vList2"/>
    <dgm:cxn modelId="{FA862A3F-66D6-4B44-B59A-F652074E3B0E}" srcId="{4F709E9D-E685-4B23-956B-F4DE98A5EC01}" destId="{65883804-F228-46CB-B72F-08EB4DC199D1}" srcOrd="0" destOrd="0" parTransId="{1744D2C9-D356-4FC4-8151-4396260C3612}" sibTransId="{0B55E7B9-A13B-4BAD-8389-C34EF5B671E1}"/>
    <dgm:cxn modelId="{9E5E5A70-2F9B-4DB3-9B72-5E3B17A2346D}" type="presOf" srcId="{D2AC6ECB-5A6E-4769-9682-C448E871F04E}" destId="{900EF200-7C56-40BC-B005-CEEFF774DA56}" srcOrd="0" destOrd="1" presId="urn:microsoft.com/office/officeart/2005/8/layout/vList2"/>
    <dgm:cxn modelId="{6807118D-0DDD-4053-B4A7-64F7F88CCEA0}" srcId="{65883804-F228-46CB-B72F-08EB4DC199D1}" destId="{9363FF26-A7BF-4ABA-9CA4-D1EC37B59EB4}" srcOrd="0" destOrd="0" parTransId="{A6938A24-DAC7-4E90-B398-D63C5169BD43}" sibTransId="{B415D09D-ECB8-4C04-939A-5FF8AF9BB86B}"/>
    <dgm:cxn modelId="{0B185AC0-FAB4-4B20-86B2-B704818E3CA0}" type="presOf" srcId="{9363FF26-A7BF-4ABA-9CA4-D1EC37B59EB4}" destId="{900EF200-7C56-40BC-B005-CEEFF774DA56}" srcOrd="0" destOrd="0" presId="urn:microsoft.com/office/officeart/2005/8/layout/vList2"/>
    <dgm:cxn modelId="{3268CED8-4BC4-4CC2-94BE-F985BCE6E5E5}" type="presOf" srcId="{65883804-F228-46CB-B72F-08EB4DC199D1}" destId="{81A84132-E3F9-4768-BCD7-6E954542DC7F}" srcOrd="0" destOrd="0" presId="urn:microsoft.com/office/officeart/2005/8/layout/vList2"/>
    <dgm:cxn modelId="{A597F4DC-FA48-4567-AA81-6CB3D736F3EE}" srcId="{65883804-F228-46CB-B72F-08EB4DC199D1}" destId="{D2AC6ECB-5A6E-4769-9682-C448E871F04E}" srcOrd="1" destOrd="0" parTransId="{D3E02514-1F08-4897-B794-8B6CF7189AF1}" sibTransId="{E2D9BBAF-6E5A-47E0-8A0E-64D6975104E2}"/>
    <dgm:cxn modelId="{41F5BD55-BD95-4070-AC83-B7BED0549F9F}" type="presParOf" srcId="{24A4F569-7364-46C8-A08C-7F159C2D9DD1}" destId="{81A84132-E3F9-4768-BCD7-6E954542DC7F}" srcOrd="0" destOrd="0" presId="urn:microsoft.com/office/officeart/2005/8/layout/vList2"/>
    <dgm:cxn modelId="{006A0E05-4621-4209-88F2-94C4054D840C}" type="presParOf" srcId="{24A4F569-7364-46C8-A08C-7F159C2D9DD1}" destId="{900EF200-7C56-40BC-B005-CEEFF774DA56}" srcOrd="1"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523B0D-3D76-4754-ADC8-B40920D14867}" type="doc">
      <dgm:prSet loTypeId="urn:microsoft.com/office/officeart/2005/8/layout/vProcess5" loCatId="process" qsTypeId="urn:microsoft.com/office/officeart/2005/8/quickstyle/simple3" qsCatId="simple" csTypeId="urn:microsoft.com/office/officeart/2005/8/colors/accent2_3" csCatId="accent2"/>
      <dgm:spPr/>
      <dgm:t>
        <a:bodyPr/>
        <a:lstStyle/>
        <a:p>
          <a:endParaRPr lang="en-US"/>
        </a:p>
      </dgm:t>
    </dgm:pt>
    <dgm:pt modelId="{386CB262-3C47-4161-8EFD-B08E89870F56}">
      <dgm:prSet custT="1"/>
      <dgm:spPr/>
      <dgm:t>
        <a:bodyPr/>
        <a:lstStyle/>
        <a:p>
          <a:r>
            <a:rPr lang="en-US" sz="1400" b="1" dirty="0">
              <a:latin typeface="Abadi Extra Light" panose="020B0204020104020204" pitchFamily="34" charset="0"/>
            </a:rPr>
            <a:t>Datos </a:t>
          </a:r>
          <a:r>
            <a:rPr lang="en-US" sz="1400" b="1" dirty="0" err="1">
              <a:latin typeface="Abadi Extra Light" panose="020B0204020104020204" pitchFamily="34" charset="0"/>
            </a:rPr>
            <a:t>subyacentes</a:t>
          </a:r>
          <a:r>
            <a:rPr lang="en-US" sz="1400" b="1" dirty="0">
              <a:latin typeface="Abadi Extra Light" panose="020B0204020104020204" pitchFamily="34" charset="0"/>
            </a:rPr>
            <a:t>: </a:t>
          </a:r>
          <a:r>
            <a:rPr lang="en-US" sz="1400" dirty="0">
              <a:latin typeface="Abadi Extra Light" panose="020B0204020104020204" pitchFamily="34" charset="0"/>
            </a:rPr>
            <a:t>Se </a:t>
          </a:r>
          <a:r>
            <a:rPr lang="en-US" sz="1400" dirty="0" err="1">
              <a:latin typeface="Abadi Extra Light" panose="020B0204020104020204" pitchFamily="34" charset="0"/>
            </a:rPr>
            <a:t>refiere</a:t>
          </a:r>
          <a:r>
            <a:rPr lang="en-US" sz="1400" dirty="0">
              <a:latin typeface="Abadi Extra Light" panose="020B0204020104020204" pitchFamily="34" charset="0"/>
            </a:rPr>
            <a:t> a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datos</a:t>
          </a:r>
          <a:r>
            <a:rPr lang="en-US" sz="1400" dirty="0">
              <a:latin typeface="Abadi Extra Light" panose="020B0204020104020204" pitchFamily="34" charset="0"/>
            </a:rPr>
            <a:t> </a:t>
          </a:r>
          <a:r>
            <a:rPr lang="en-US" sz="1400" dirty="0" err="1">
              <a:latin typeface="Abadi Extra Light" panose="020B0204020104020204" pitchFamily="34" charset="0"/>
            </a:rPr>
            <a:t>brutos</a:t>
          </a:r>
          <a:r>
            <a:rPr lang="en-US" sz="1400" dirty="0">
              <a:latin typeface="Abadi Extra Light" panose="020B0204020104020204" pitchFamily="34" charset="0"/>
            </a:rPr>
            <a:t> o </a:t>
          </a:r>
          <a:r>
            <a:rPr lang="en-US" sz="1400" dirty="0" err="1">
              <a:latin typeface="Abadi Extra Light" panose="020B0204020104020204" pitchFamily="34" charset="0"/>
            </a:rPr>
            <a:t>procesados</a:t>
          </a:r>
          <a:r>
            <a:rPr lang="en-US" sz="1400" dirty="0">
              <a:latin typeface="Abadi Extra Light" panose="020B0204020104020204" pitchFamily="34" charset="0"/>
            </a:rPr>
            <a:t> que </a:t>
          </a:r>
          <a:r>
            <a:rPr lang="en-US" sz="1400" dirty="0" err="1">
              <a:latin typeface="Abadi Extra Light" panose="020B0204020104020204" pitchFamily="34" charset="0"/>
            </a:rPr>
            <a:t>originaron</a:t>
          </a:r>
          <a:r>
            <a:rPr lang="en-US" sz="1400" dirty="0">
              <a:latin typeface="Abadi Extra Light" panose="020B0204020104020204" pitchFamily="34" charset="0"/>
            </a:rPr>
            <a:t> las </a:t>
          </a:r>
          <a:r>
            <a:rPr lang="en-US" sz="1400" dirty="0" err="1">
              <a:latin typeface="Abadi Extra Light" panose="020B0204020104020204" pitchFamily="34" charset="0"/>
            </a:rPr>
            <a:t>imágenes</a:t>
          </a:r>
          <a:r>
            <a:rPr lang="en-US" sz="1400" dirty="0">
              <a:latin typeface="Abadi Extra Light" panose="020B0204020104020204" pitchFamily="34" charset="0"/>
            </a:rPr>
            <a:t>, </a:t>
          </a:r>
          <a:r>
            <a:rPr lang="en-US" sz="1400" dirty="0" err="1">
              <a:latin typeface="Abadi Extra Light" panose="020B0204020104020204" pitchFamily="34" charset="0"/>
            </a:rPr>
            <a:t>como</a:t>
          </a:r>
          <a:r>
            <a:rPr lang="en-US" sz="1400" dirty="0">
              <a:latin typeface="Abadi Extra Light" panose="020B0204020104020204" pitchFamily="34" charset="0"/>
            </a:rPr>
            <a:t>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números</a:t>
          </a:r>
          <a:r>
            <a:rPr lang="en-US" sz="1400" dirty="0">
              <a:latin typeface="Abadi Extra Light" panose="020B0204020104020204" pitchFamily="34" charset="0"/>
            </a:rPr>
            <a:t> de las </a:t>
          </a:r>
          <a:r>
            <a:rPr lang="en-US" sz="1400" dirty="0" err="1">
              <a:latin typeface="Abadi Extra Light" panose="020B0204020104020204" pitchFamily="34" charset="0"/>
            </a:rPr>
            <a:t>encuestas</a:t>
          </a:r>
          <a:r>
            <a:rPr lang="en-US" sz="1400" dirty="0">
              <a:latin typeface="Abadi Extra Light" panose="020B0204020104020204" pitchFamily="34" charset="0"/>
            </a:rPr>
            <a:t>,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datos</a:t>
          </a:r>
          <a:r>
            <a:rPr lang="en-US" sz="1400" dirty="0">
              <a:latin typeface="Abadi Extra Light" panose="020B0204020104020204" pitchFamily="34" charset="0"/>
            </a:rPr>
            <a:t> de </a:t>
          </a:r>
          <a:r>
            <a:rPr lang="en-US" sz="1400" dirty="0" err="1">
              <a:latin typeface="Abadi Extra Light" panose="020B0204020104020204" pitchFamily="34" charset="0"/>
            </a:rPr>
            <a:t>experimentos</a:t>
          </a:r>
          <a:r>
            <a:rPr lang="en-US" sz="1400" dirty="0">
              <a:latin typeface="Abadi Extra Light" panose="020B0204020104020204" pitchFamily="34" charset="0"/>
            </a:rPr>
            <a:t> </a:t>
          </a:r>
          <a:r>
            <a:rPr lang="en-US" sz="1400" dirty="0" err="1">
              <a:latin typeface="Abadi Extra Light" panose="020B0204020104020204" pitchFamily="34" charset="0"/>
            </a:rPr>
            <a:t>controlados</a:t>
          </a:r>
          <a:r>
            <a:rPr lang="en-US" sz="1400" dirty="0">
              <a:latin typeface="Abadi Extra Light" panose="020B0204020104020204" pitchFamily="34" charset="0"/>
            </a:rPr>
            <a:t>, las </a:t>
          </a:r>
          <a:r>
            <a:rPr lang="en-US" sz="1400" dirty="0" err="1">
              <a:latin typeface="Abadi Extra Light" panose="020B0204020104020204" pitchFamily="34" charset="0"/>
            </a:rPr>
            <a:t>cifras</a:t>
          </a:r>
          <a:r>
            <a:rPr lang="en-US" sz="1400" dirty="0">
              <a:latin typeface="Abadi Extra Light" panose="020B0204020104020204" pitchFamily="34" charset="0"/>
            </a:rPr>
            <a:t> exactas que </a:t>
          </a:r>
          <a:r>
            <a:rPr lang="en-US" sz="1400" dirty="0" err="1">
              <a:latin typeface="Abadi Extra Light" panose="020B0204020104020204" pitchFamily="34" charset="0"/>
            </a:rPr>
            <a:t>fueron</a:t>
          </a:r>
          <a:r>
            <a:rPr lang="en-US" sz="1400" dirty="0">
              <a:latin typeface="Abadi Extra Light" panose="020B0204020104020204" pitchFamily="34" charset="0"/>
            </a:rPr>
            <a:t> </a:t>
          </a:r>
          <a:r>
            <a:rPr lang="en-US" sz="1400" dirty="0" err="1">
              <a:latin typeface="Abadi Extra Light" panose="020B0204020104020204" pitchFamily="34" charset="0"/>
            </a:rPr>
            <a:t>visualizadas</a:t>
          </a:r>
          <a:r>
            <a:rPr lang="en-US" sz="1400" dirty="0">
              <a:latin typeface="Abadi Extra Light" panose="020B0204020104020204" pitchFamily="34" charset="0"/>
            </a:rPr>
            <a:t>, etc. </a:t>
          </a:r>
          <a:r>
            <a:rPr lang="en-US" sz="1400" dirty="0" err="1">
              <a:latin typeface="Abadi Extra Light" panose="020B0204020104020204" pitchFamily="34" charset="0"/>
            </a:rPr>
            <a:t>Estos</a:t>
          </a:r>
          <a:r>
            <a:rPr lang="en-US" sz="1400" dirty="0">
              <a:latin typeface="Abadi Extra Light" panose="020B0204020104020204" pitchFamily="34" charset="0"/>
            </a:rPr>
            <a:t> </a:t>
          </a:r>
          <a:r>
            <a:rPr lang="en-US" sz="1400" dirty="0" err="1">
              <a:latin typeface="Abadi Extra Light" panose="020B0204020104020204" pitchFamily="34" charset="0"/>
            </a:rPr>
            <a:t>datos</a:t>
          </a:r>
          <a:r>
            <a:rPr lang="en-US" sz="1400" dirty="0">
              <a:latin typeface="Abadi Extra Light" panose="020B0204020104020204" pitchFamily="34" charset="0"/>
            </a:rPr>
            <a:t> son </a:t>
          </a:r>
          <a:r>
            <a:rPr lang="en-US" sz="1400" dirty="0" err="1">
              <a:latin typeface="Abadi Extra Light" panose="020B0204020104020204" pitchFamily="34" charset="0"/>
            </a:rPr>
            <a:t>esenciales</a:t>
          </a:r>
          <a:r>
            <a:rPr lang="en-US" sz="1400" dirty="0">
              <a:latin typeface="Abadi Extra Light" panose="020B0204020104020204" pitchFamily="34" charset="0"/>
            </a:rPr>
            <a:t> para </a:t>
          </a:r>
          <a:r>
            <a:rPr lang="en-US" sz="1400" dirty="0" err="1">
              <a:latin typeface="Abadi Extra Light" panose="020B0204020104020204" pitchFamily="34" charset="0"/>
            </a:rPr>
            <a:t>validar</a:t>
          </a:r>
          <a:r>
            <a:rPr lang="en-US" sz="1400" dirty="0">
              <a:latin typeface="Abadi Extra Light" panose="020B0204020104020204" pitchFamily="34" charset="0"/>
            </a:rPr>
            <a:t>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resultados</a:t>
          </a:r>
          <a:r>
            <a:rPr lang="en-US" sz="1400" dirty="0">
              <a:latin typeface="Abadi Extra Light" panose="020B0204020104020204" pitchFamily="34" charset="0"/>
            </a:rPr>
            <a:t> y </a:t>
          </a:r>
          <a:r>
            <a:rPr lang="en-US" sz="1400" dirty="0" err="1">
              <a:latin typeface="Abadi Extra Light" panose="020B0204020104020204" pitchFamily="34" charset="0"/>
            </a:rPr>
            <a:t>permitir</a:t>
          </a:r>
          <a:r>
            <a:rPr lang="en-US" sz="1400" dirty="0">
              <a:latin typeface="Abadi Extra Light" panose="020B0204020104020204" pitchFamily="34" charset="0"/>
            </a:rPr>
            <a:t> la </a:t>
          </a:r>
          <a:r>
            <a:rPr lang="en-US" sz="1400" dirty="0" err="1">
              <a:latin typeface="Abadi Extra Light" panose="020B0204020104020204" pitchFamily="34" charset="0"/>
            </a:rPr>
            <a:t>reproducibilidad</a:t>
          </a:r>
          <a:r>
            <a:rPr lang="en-US" sz="1400" dirty="0">
              <a:latin typeface="Abadi Extra Light" panose="020B0204020104020204" pitchFamily="34" charset="0"/>
            </a:rPr>
            <a:t> de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estudios</a:t>
          </a:r>
          <a:r>
            <a:rPr lang="en-US" sz="1400" dirty="0">
              <a:latin typeface="Abadi Extra Light" panose="020B0204020104020204" pitchFamily="34" charset="0"/>
            </a:rPr>
            <a:t>.</a:t>
          </a:r>
        </a:p>
      </dgm:t>
    </dgm:pt>
    <dgm:pt modelId="{846D3BBB-1ADF-4232-99A3-C90ACBFB7ED8}" type="parTrans" cxnId="{D45ABAB2-32EC-442A-AE3D-8F879BD54BEF}">
      <dgm:prSet/>
      <dgm:spPr/>
      <dgm:t>
        <a:bodyPr/>
        <a:lstStyle/>
        <a:p>
          <a:endParaRPr lang="en-US" sz="1400">
            <a:latin typeface="Abadi Extra Light" panose="020B0204020104020204" pitchFamily="34" charset="0"/>
          </a:endParaRPr>
        </a:p>
      </dgm:t>
    </dgm:pt>
    <dgm:pt modelId="{AA7FD7AE-445C-438B-B8AA-4D2C0B7B418E}" type="sibTrans" cxnId="{D45ABAB2-32EC-442A-AE3D-8F879BD54BEF}">
      <dgm:prSet custT="1"/>
      <dgm:spPr/>
      <dgm:t>
        <a:bodyPr/>
        <a:lstStyle/>
        <a:p>
          <a:endParaRPr lang="en-US" sz="1400">
            <a:latin typeface="Abadi Extra Light" panose="020B0204020104020204" pitchFamily="34" charset="0"/>
          </a:endParaRPr>
        </a:p>
      </dgm:t>
    </dgm:pt>
    <dgm:pt modelId="{C15C6C3B-A552-4861-B731-08D03A7C404F}">
      <dgm:prSet custT="1"/>
      <dgm:spPr/>
      <dgm:t>
        <a:bodyPr/>
        <a:lstStyle/>
        <a:p>
          <a:r>
            <a:rPr lang="en-US" sz="1400" b="1" dirty="0" err="1">
              <a:latin typeface="Abadi Extra Light" panose="020B0204020104020204" pitchFamily="34" charset="0"/>
            </a:rPr>
            <a:t>Consecuencias</a:t>
          </a:r>
          <a:r>
            <a:rPr lang="en-US" sz="1400" b="1" dirty="0">
              <a:latin typeface="Abadi Extra Light" panose="020B0204020104020204" pitchFamily="34" charset="0"/>
            </a:rPr>
            <a:t> de no </a:t>
          </a:r>
          <a:r>
            <a:rPr lang="en-US" sz="1400" b="1" dirty="0" err="1">
              <a:latin typeface="Abadi Extra Light" panose="020B0204020104020204" pitchFamily="34" charset="0"/>
            </a:rPr>
            <a:t>proporcionar</a:t>
          </a:r>
          <a:r>
            <a:rPr lang="en-US" sz="1400" b="1" dirty="0">
              <a:latin typeface="Abadi Extra Light" panose="020B0204020104020204" pitchFamily="34" charset="0"/>
            </a:rPr>
            <a:t> </a:t>
          </a:r>
          <a:r>
            <a:rPr lang="en-US" sz="1400" b="1" dirty="0" err="1">
              <a:latin typeface="Abadi Extra Light" panose="020B0204020104020204" pitchFamily="34" charset="0"/>
            </a:rPr>
            <a:t>los</a:t>
          </a:r>
          <a:r>
            <a:rPr lang="en-US" sz="1400" b="1" dirty="0">
              <a:latin typeface="Abadi Extra Light" panose="020B0204020104020204" pitchFamily="34" charset="0"/>
            </a:rPr>
            <a:t> </a:t>
          </a:r>
          <a:r>
            <a:rPr lang="en-US" sz="1400" b="1" dirty="0" err="1">
              <a:latin typeface="Abadi Extra Light" panose="020B0204020104020204" pitchFamily="34" charset="0"/>
            </a:rPr>
            <a:t>datos</a:t>
          </a:r>
          <a:r>
            <a:rPr lang="en-US" sz="1400" b="1" dirty="0">
              <a:latin typeface="Abadi Extra Light" panose="020B0204020104020204" pitchFamily="34" charset="0"/>
            </a:rPr>
            <a:t>: </a:t>
          </a:r>
          <a:r>
            <a:rPr lang="en-US" sz="1400" dirty="0">
              <a:latin typeface="Abadi Extra Light" panose="020B0204020104020204" pitchFamily="34" charset="0"/>
            </a:rPr>
            <a:t>Si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datos</a:t>
          </a:r>
          <a:r>
            <a:rPr lang="en-US" sz="1400" dirty="0">
              <a:latin typeface="Abadi Extra Light" panose="020B0204020104020204" pitchFamily="34" charset="0"/>
            </a:rPr>
            <a:t> </a:t>
          </a:r>
          <a:r>
            <a:rPr lang="en-US" sz="1400" dirty="0" err="1">
              <a:latin typeface="Abadi Extra Light" panose="020B0204020104020204" pitchFamily="34" charset="0"/>
            </a:rPr>
            <a:t>originales</a:t>
          </a:r>
          <a:r>
            <a:rPr lang="en-US" sz="1400" dirty="0">
              <a:latin typeface="Abadi Extra Light" panose="020B0204020104020204" pitchFamily="34" charset="0"/>
            </a:rPr>
            <a:t> no </a:t>
          </a:r>
          <a:r>
            <a:rPr lang="en-US" sz="1400" dirty="0" err="1">
              <a:latin typeface="Abadi Extra Light" panose="020B0204020104020204" pitchFamily="34" charset="0"/>
            </a:rPr>
            <a:t>están</a:t>
          </a:r>
          <a:r>
            <a:rPr lang="en-US" sz="1400" dirty="0">
              <a:latin typeface="Abadi Extra Light" panose="020B0204020104020204" pitchFamily="34" charset="0"/>
            </a:rPr>
            <a:t> </a:t>
          </a:r>
          <a:r>
            <a:rPr lang="en-US" sz="1400" dirty="0" err="1">
              <a:latin typeface="Abadi Extra Light" panose="020B0204020104020204" pitchFamily="34" charset="0"/>
            </a:rPr>
            <a:t>disponibles</a:t>
          </a:r>
          <a:r>
            <a:rPr lang="en-US" sz="1400" dirty="0">
              <a:latin typeface="Abadi Extra Light" panose="020B0204020104020204" pitchFamily="34" charset="0"/>
            </a:rPr>
            <a:t> o no se </a:t>
          </a:r>
          <a:r>
            <a:rPr lang="en-US" sz="1400" dirty="0" err="1">
              <a:latin typeface="Abadi Extra Light" panose="020B0204020104020204" pitchFamily="34" charset="0"/>
            </a:rPr>
            <a:t>entregan</a:t>
          </a:r>
          <a:r>
            <a:rPr lang="en-US" sz="1400" dirty="0">
              <a:latin typeface="Abadi Extra Light" panose="020B0204020104020204" pitchFamily="34" charset="0"/>
            </a:rPr>
            <a:t> de </a:t>
          </a:r>
          <a:r>
            <a:rPr lang="en-US" sz="1400" dirty="0" err="1">
              <a:latin typeface="Abadi Extra Light" panose="020B0204020104020204" pitchFamily="34" charset="0"/>
            </a:rPr>
            <a:t>manera</a:t>
          </a:r>
          <a:r>
            <a:rPr lang="en-US" sz="1400" dirty="0">
              <a:latin typeface="Abadi Extra Light" panose="020B0204020104020204" pitchFamily="34" charset="0"/>
            </a:rPr>
            <a:t> </a:t>
          </a:r>
          <a:r>
            <a:rPr lang="en-US" sz="1400" dirty="0" err="1">
              <a:latin typeface="Abadi Extra Light" panose="020B0204020104020204" pitchFamily="34" charset="0"/>
            </a:rPr>
            <a:t>oportuna</a:t>
          </a:r>
          <a:r>
            <a:rPr lang="en-US" sz="1400" dirty="0">
              <a:latin typeface="Abadi Extra Light" panose="020B0204020104020204" pitchFamily="34" charset="0"/>
            </a:rPr>
            <a:t>, </a:t>
          </a:r>
          <a:r>
            <a:rPr lang="en-US" sz="1400" dirty="0" err="1">
              <a:latin typeface="Abadi Extra Light" panose="020B0204020104020204" pitchFamily="34" charset="0"/>
            </a:rPr>
            <a:t>el</a:t>
          </a:r>
          <a:r>
            <a:rPr lang="en-US" sz="1400" dirty="0">
              <a:latin typeface="Abadi Extra Light" panose="020B0204020104020204" pitchFamily="34" charset="0"/>
            </a:rPr>
            <a:t> </a:t>
          </a:r>
          <a:r>
            <a:rPr lang="en-US" sz="1400" dirty="0" err="1">
              <a:latin typeface="Abadi Extra Light" panose="020B0204020104020204" pitchFamily="34" charset="0"/>
            </a:rPr>
            <a:t>artículo</a:t>
          </a:r>
          <a:r>
            <a:rPr lang="en-US" sz="1400" dirty="0">
              <a:latin typeface="Abadi Extra Light" panose="020B0204020104020204" pitchFamily="34" charset="0"/>
            </a:rPr>
            <a:t> </a:t>
          </a:r>
          <a:r>
            <a:rPr lang="en-US" sz="1400" dirty="0" err="1">
              <a:latin typeface="Abadi Extra Light" panose="020B0204020104020204" pitchFamily="34" charset="0"/>
            </a:rPr>
            <a:t>puede</a:t>
          </a:r>
          <a:r>
            <a:rPr lang="en-US" sz="1400" dirty="0">
              <a:latin typeface="Abadi Extra Light" panose="020B0204020104020204" pitchFamily="34" charset="0"/>
            </a:rPr>
            <a:t> </a:t>
          </a:r>
          <a:r>
            <a:rPr lang="en-US" sz="1400" dirty="0" err="1">
              <a:latin typeface="Abadi Extra Light" panose="020B0204020104020204" pitchFamily="34" charset="0"/>
            </a:rPr>
            <a:t>estar</a:t>
          </a:r>
          <a:r>
            <a:rPr lang="en-US" sz="1400" dirty="0">
              <a:latin typeface="Abadi Extra Light" panose="020B0204020104020204" pitchFamily="34" charset="0"/>
            </a:rPr>
            <a:t> </a:t>
          </a:r>
          <a:r>
            <a:rPr lang="en-US" sz="1400" dirty="0" err="1">
              <a:latin typeface="Abadi Extra Light" panose="020B0204020104020204" pitchFamily="34" charset="0"/>
            </a:rPr>
            <a:t>sujeto</a:t>
          </a:r>
          <a:r>
            <a:rPr lang="en-US" sz="1400" dirty="0">
              <a:latin typeface="Abadi Extra Light" panose="020B0204020104020204" pitchFamily="34" charset="0"/>
            </a:rPr>
            <a:t> a </a:t>
          </a:r>
          <a:r>
            <a:rPr lang="en-US" sz="1400" dirty="0" err="1">
              <a:latin typeface="Abadi Extra Light" panose="020B0204020104020204" pitchFamily="34" charset="0"/>
            </a:rPr>
            <a:t>medidas</a:t>
          </a:r>
          <a:r>
            <a:rPr lang="en-US" sz="1400" dirty="0">
              <a:latin typeface="Abadi Extra Light" panose="020B0204020104020204" pitchFamily="34" charset="0"/>
            </a:rPr>
            <a:t> </a:t>
          </a:r>
          <a:r>
            <a:rPr lang="en-US" sz="1400" dirty="0" err="1">
              <a:latin typeface="Abadi Extra Light" panose="020B0204020104020204" pitchFamily="34" charset="0"/>
            </a:rPr>
            <a:t>editoriales</a:t>
          </a:r>
          <a:r>
            <a:rPr lang="en-US" sz="1400" dirty="0">
              <a:latin typeface="Abadi Extra Light" panose="020B0204020104020204" pitchFamily="34" charset="0"/>
            </a:rPr>
            <a:t>, </a:t>
          </a:r>
          <a:r>
            <a:rPr lang="en-US" sz="1400" dirty="0" err="1">
              <a:latin typeface="Abadi Extra Light" panose="020B0204020104020204" pitchFamily="34" charset="0"/>
            </a:rPr>
            <a:t>como</a:t>
          </a:r>
          <a:r>
            <a:rPr lang="en-US" sz="1400" dirty="0">
              <a:latin typeface="Abadi Extra Light" panose="020B0204020104020204" pitchFamily="34" charset="0"/>
            </a:rPr>
            <a:t> </a:t>
          </a:r>
          <a:r>
            <a:rPr lang="en-US" sz="1400" dirty="0" err="1">
              <a:latin typeface="Abadi Extra Light" panose="020B0204020104020204" pitchFamily="34" charset="0"/>
            </a:rPr>
            <a:t>correcciones</a:t>
          </a:r>
          <a:r>
            <a:rPr lang="en-US" sz="1400" dirty="0">
              <a:latin typeface="Abadi Extra Light" panose="020B0204020104020204" pitchFamily="34" charset="0"/>
            </a:rPr>
            <a:t>, </a:t>
          </a:r>
          <a:r>
            <a:rPr lang="en-US" sz="1400" dirty="0" err="1">
              <a:latin typeface="Abadi Extra Light" panose="020B0204020104020204" pitchFamily="34" charset="0"/>
            </a:rPr>
            <a:t>expresiones</a:t>
          </a:r>
          <a:r>
            <a:rPr lang="en-US" sz="1400" dirty="0">
              <a:latin typeface="Abadi Extra Light" panose="020B0204020104020204" pitchFamily="34" charset="0"/>
            </a:rPr>
            <a:t> de </a:t>
          </a:r>
          <a:r>
            <a:rPr lang="en-US" sz="1400" dirty="0" err="1">
              <a:latin typeface="Abadi Extra Light" panose="020B0204020104020204" pitchFamily="34" charset="0"/>
            </a:rPr>
            <a:t>preocupación</a:t>
          </a:r>
          <a:r>
            <a:rPr lang="en-US" sz="1400" dirty="0">
              <a:latin typeface="Abadi Extra Light" panose="020B0204020104020204" pitchFamily="34" charset="0"/>
            </a:rPr>
            <a:t> o </a:t>
          </a:r>
          <a:r>
            <a:rPr lang="en-US" sz="1400" dirty="0" err="1">
              <a:latin typeface="Abadi Extra Light" panose="020B0204020104020204" pitchFamily="34" charset="0"/>
            </a:rPr>
            <a:t>incluso</a:t>
          </a:r>
          <a:r>
            <a:rPr lang="en-US" sz="1400" dirty="0">
              <a:latin typeface="Abadi Extra Light" panose="020B0204020104020204" pitchFamily="34" charset="0"/>
            </a:rPr>
            <a:t> </a:t>
          </a:r>
          <a:r>
            <a:rPr lang="en-US" sz="1400" dirty="0" err="1">
              <a:latin typeface="Abadi Extra Light" panose="020B0204020104020204" pitchFamily="34" charset="0"/>
            </a:rPr>
            <a:t>retractación</a:t>
          </a:r>
          <a:r>
            <a:rPr lang="en-US" sz="1400" dirty="0">
              <a:latin typeface="Abadi Extra Light" panose="020B0204020104020204" pitchFamily="34" charset="0"/>
            </a:rPr>
            <a:t> </a:t>
          </a:r>
          <a:r>
            <a:rPr lang="en-US" sz="1400" dirty="0" err="1">
              <a:latin typeface="Abadi Extra Light" panose="020B0204020104020204" pitchFamily="34" charset="0"/>
            </a:rPr>
            <a:t>si</a:t>
          </a:r>
          <a:r>
            <a:rPr lang="en-US" sz="1400" dirty="0">
              <a:latin typeface="Abadi Extra Light" panose="020B0204020104020204" pitchFamily="34" charset="0"/>
            </a:rPr>
            <a:t> se </a:t>
          </a:r>
          <a:r>
            <a:rPr lang="en-US" sz="1400" dirty="0" err="1">
              <a:latin typeface="Abadi Extra Light" panose="020B0204020104020204" pitchFamily="34" charset="0"/>
            </a:rPr>
            <a:t>comprueba</a:t>
          </a:r>
          <a:r>
            <a:rPr lang="en-US" sz="1400" dirty="0">
              <a:latin typeface="Abadi Extra Light" panose="020B0204020104020204" pitchFamily="34" charset="0"/>
            </a:rPr>
            <a:t> que </a:t>
          </a:r>
          <a:r>
            <a:rPr lang="en-US" sz="1400" dirty="0" err="1">
              <a:latin typeface="Abadi Extra Light" panose="020B0204020104020204" pitchFamily="34" charset="0"/>
            </a:rPr>
            <a:t>los</a:t>
          </a:r>
          <a:r>
            <a:rPr lang="en-US" sz="1400" dirty="0">
              <a:latin typeface="Abadi Extra Light" panose="020B0204020104020204" pitchFamily="34" charset="0"/>
            </a:rPr>
            <a:t> </a:t>
          </a:r>
          <a:r>
            <a:rPr lang="en-US" sz="1400" dirty="0" err="1">
              <a:latin typeface="Abadi Extra Light" panose="020B0204020104020204" pitchFamily="34" charset="0"/>
            </a:rPr>
            <a:t>resultados</a:t>
          </a:r>
          <a:r>
            <a:rPr lang="en-US" sz="1400" dirty="0">
              <a:latin typeface="Abadi Extra Light" panose="020B0204020104020204" pitchFamily="34" charset="0"/>
            </a:rPr>
            <a:t> no son </a:t>
          </a:r>
          <a:r>
            <a:rPr lang="en-US" sz="1400" dirty="0" err="1">
              <a:latin typeface="Abadi Extra Light" panose="020B0204020104020204" pitchFamily="34" charset="0"/>
            </a:rPr>
            <a:t>confiables</a:t>
          </a:r>
          <a:r>
            <a:rPr lang="en-US" sz="1400" dirty="0">
              <a:latin typeface="Abadi Extra Light" panose="020B0204020104020204" pitchFamily="34" charset="0"/>
            </a:rPr>
            <a:t> o </a:t>
          </a:r>
          <a:r>
            <a:rPr lang="en-US" sz="1400" dirty="0" err="1">
              <a:latin typeface="Abadi Extra Light" panose="020B0204020104020204" pitchFamily="34" charset="0"/>
            </a:rPr>
            <a:t>verificables</a:t>
          </a:r>
          <a:r>
            <a:rPr lang="en-US" sz="1400" dirty="0">
              <a:latin typeface="Abadi Extra Light" panose="020B0204020104020204" pitchFamily="34" charset="0"/>
            </a:rPr>
            <a:t>.</a:t>
          </a:r>
        </a:p>
      </dgm:t>
    </dgm:pt>
    <dgm:pt modelId="{719E99A6-C02F-4EC4-8645-DCB45977F954}" type="parTrans" cxnId="{7CBC0394-C4F7-4E10-87ED-66B3013C65EF}">
      <dgm:prSet/>
      <dgm:spPr/>
      <dgm:t>
        <a:bodyPr/>
        <a:lstStyle/>
        <a:p>
          <a:endParaRPr lang="en-US" sz="1400">
            <a:latin typeface="Abadi Extra Light" panose="020B0204020104020204" pitchFamily="34" charset="0"/>
          </a:endParaRPr>
        </a:p>
      </dgm:t>
    </dgm:pt>
    <dgm:pt modelId="{C4DA7DED-51DD-4407-9F11-44C914A55232}" type="sibTrans" cxnId="{7CBC0394-C4F7-4E10-87ED-66B3013C65EF}">
      <dgm:prSet/>
      <dgm:spPr/>
      <dgm:t>
        <a:bodyPr/>
        <a:lstStyle/>
        <a:p>
          <a:endParaRPr lang="en-US" sz="1400">
            <a:latin typeface="Abadi Extra Light" panose="020B0204020104020204" pitchFamily="34" charset="0"/>
          </a:endParaRPr>
        </a:p>
      </dgm:t>
    </dgm:pt>
    <dgm:pt modelId="{FCF4009F-1933-403B-8277-06246B610A64}" type="pres">
      <dgm:prSet presAssocID="{BA523B0D-3D76-4754-ADC8-B40920D14867}" presName="outerComposite" presStyleCnt="0">
        <dgm:presLayoutVars>
          <dgm:chMax val="5"/>
          <dgm:dir/>
          <dgm:resizeHandles val="exact"/>
        </dgm:presLayoutVars>
      </dgm:prSet>
      <dgm:spPr/>
    </dgm:pt>
    <dgm:pt modelId="{48029E5C-FF1B-4F65-9A21-13CFCEB6EEBB}" type="pres">
      <dgm:prSet presAssocID="{BA523B0D-3D76-4754-ADC8-B40920D14867}" presName="dummyMaxCanvas" presStyleCnt="0">
        <dgm:presLayoutVars/>
      </dgm:prSet>
      <dgm:spPr/>
    </dgm:pt>
    <dgm:pt modelId="{2F7D6A47-43C9-4110-834D-9E99D0F631F8}" type="pres">
      <dgm:prSet presAssocID="{BA523B0D-3D76-4754-ADC8-B40920D14867}" presName="TwoNodes_1" presStyleLbl="node1" presStyleIdx="0" presStyleCnt="2">
        <dgm:presLayoutVars>
          <dgm:bulletEnabled val="1"/>
        </dgm:presLayoutVars>
      </dgm:prSet>
      <dgm:spPr/>
    </dgm:pt>
    <dgm:pt modelId="{59173537-67D4-4976-BFAD-97306FE0D684}" type="pres">
      <dgm:prSet presAssocID="{BA523B0D-3D76-4754-ADC8-B40920D14867}" presName="TwoNodes_2" presStyleLbl="node1" presStyleIdx="1" presStyleCnt="2">
        <dgm:presLayoutVars>
          <dgm:bulletEnabled val="1"/>
        </dgm:presLayoutVars>
      </dgm:prSet>
      <dgm:spPr/>
    </dgm:pt>
    <dgm:pt modelId="{2E6A8B7D-532A-47B9-939C-4C537146B5BF}" type="pres">
      <dgm:prSet presAssocID="{BA523B0D-3D76-4754-ADC8-B40920D14867}" presName="TwoConn_1-2" presStyleLbl="fgAccFollowNode1" presStyleIdx="0" presStyleCnt="1">
        <dgm:presLayoutVars>
          <dgm:bulletEnabled val="1"/>
        </dgm:presLayoutVars>
      </dgm:prSet>
      <dgm:spPr/>
    </dgm:pt>
    <dgm:pt modelId="{116CF281-30DE-4365-BF0E-2791D091A277}" type="pres">
      <dgm:prSet presAssocID="{BA523B0D-3D76-4754-ADC8-B40920D14867}" presName="TwoNodes_1_text" presStyleLbl="node1" presStyleIdx="1" presStyleCnt="2">
        <dgm:presLayoutVars>
          <dgm:bulletEnabled val="1"/>
        </dgm:presLayoutVars>
      </dgm:prSet>
      <dgm:spPr/>
    </dgm:pt>
    <dgm:pt modelId="{5B21CA11-0E2E-4932-A5D3-E794775042A9}" type="pres">
      <dgm:prSet presAssocID="{BA523B0D-3D76-4754-ADC8-B40920D14867}" presName="TwoNodes_2_text" presStyleLbl="node1" presStyleIdx="1" presStyleCnt="2">
        <dgm:presLayoutVars>
          <dgm:bulletEnabled val="1"/>
        </dgm:presLayoutVars>
      </dgm:prSet>
      <dgm:spPr/>
    </dgm:pt>
  </dgm:ptLst>
  <dgm:cxnLst>
    <dgm:cxn modelId="{C4080109-3107-4AEB-B4EB-290D6E55D92F}" type="presOf" srcId="{386CB262-3C47-4161-8EFD-B08E89870F56}" destId="{116CF281-30DE-4365-BF0E-2791D091A277}" srcOrd="1" destOrd="0" presId="urn:microsoft.com/office/officeart/2005/8/layout/vProcess5"/>
    <dgm:cxn modelId="{BB103D2E-DE9D-4EF0-96B9-45C232C88B70}" type="presOf" srcId="{BA523B0D-3D76-4754-ADC8-B40920D14867}" destId="{FCF4009F-1933-403B-8277-06246B610A64}" srcOrd="0" destOrd="0" presId="urn:microsoft.com/office/officeart/2005/8/layout/vProcess5"/>
    <dgm:cxn modelId="{62A4B735-A0AE-4744-BE22-B0A3CC92EED3}" type="presOf" srcId="{386CB262-3C47-4161-8EFD-B08E89870F56}" destId="{2F7D6A47-43C9-4110-834D-9E99D0F631F8}" srcOrd="0" destOrd="0" presId="urn:microsoft.com/office/officeart/2005/8/layout/vProcess5"/>
    <dgm:cxn modelId="{7CBC0394-C4F7-4E10-87ED-66B3013C65EF}" srcId="{BA523B0D-3D76-4754-ADC8-B40920D14867}" destId="{C15C6C3B-A552-4861-B731-08D03A7C404F}" srcOrd="1" destOrd="0" parTransId="{719E99A6-C02F-4EC4-8645-DCB45977F954}" sibTransId="{C4DA7DED-51DD-4407-9F11-44C914A55232}"/>
    <dgm:cxn modelId="{D45ABAB2-32EC-442A-AE3D-8F879BD54BEF}" srcId="{BA523B0D-3D76-4754-ADC8-B40920D14867}" destId="{386CB262-3C47-4161-8EFD-B08E89870F56}" srcOrd="0" destOrd="0" parTransId="{846D3BBB-1ADF-4232-99A3-C90ACBFB7ED8}" sibTransId="{AA7FD7AE-445C-438B-B8AA-4D2C0B7B418E}"/>
    <dgm:cxn modelId="{A077BEB2-B917-45CB-A281-3A13F2830BF3}" type="presOf" srcId="{AA7FD7AE-445C-438B-B8AA-4D2C0B7B418E}" destId="{2E6A8B7D-532A-47B9-939C-4C537146B5BF}" srcOrd="0" destOrd="0" presId="urn:microsoft.com/office/officeart/2005/8/layout/vProcess5"/>
    <dgm:cxn modelId="{8AA872FC-3657-43CD-A8A2-105725B2B2D4}" type="presOf" srcId="{C15C6C3B-A552-4861-B731-08D03A7C404F}" destId="{59173537-67D4-4976-BFAD-97306FE0D684}" srcOrd="0" destOrd="0" presId="urn:microsoft.com/office/officeart/2005/8/layout/vProcess5"/>
    <dgm:cxn modelId="{C69B4DFF-D969-4C0C-8F1E-7620A77F7DCC}" type="presOf" srcId="{C15C6C3B-A552-4861-B731-08D03A7C404F}" destId="{5B21CA11-0E2E-4932-A5D3-E794775042A9}" srcOrd="1" destOrd="0" presId="urn:microsoft.com/office/officeart/2005/8/layout/vProcess5"/>
    <dgm:cxn modelId="{50AAD885-AAF7-4FC5-B352-D74430F623B8}" type="presParOf" srcId="{FCF4009F-1933-403B-8277-06246B610A64}" destId="{48029E5C-FF1B-4F65-9A21-13CFCEB6EEBB}" srcOrd="0" destOrd="0" presId="urn:microsoft.com/office/officeart/2005/8/layout/vProcess5"/>
    <dgm:cxn modelId="{6712774B-D05C-4AA4-89C9-B9131E80FF14}" type="presParOf" srcId="{FCF4009F-1933-403B-8277-06246B610A64}" destId="{2F7D6A47-43C9-4110-834D-9E99D0F631F8}" srcOrd="1" destOrd="0" presId="urn:microsoft.com/office/officeart/2005/8/layout/vProcess5"/>
    <dgm:cxn modelId="{2673B856-5FA2-4E17-AB7B-FB05B94E0651}" type="presParOf" srcId="{FCF4009F-1933-403B-8277-06246B610A64}" destId="{59173537-67D4-4976-BFAD-97306FE0D684}" srcOrd="2" destOrd="0" presId="urn:microsoft.com/office/officeart/2005/8/layout/vProcess5"/>
    <dgm:cxn modelId="{946AFD8C-4ECF-4278-979F-85175FE99416}" type="presParOf" srcId="{FCF4009F-1933-403B-8277-06246B610A64}" destId="{2E6A8B7D-532A-47B9-939C-4C537146B5BF}" srcOrd="3" destOrd="0" presId="urn:microsoft.com/office/officeart/2005/8/layout/vProcess5"/>
    <dgm:cxn modelId="{4C91EB2E-6250-4E0D-851B-52051BB5B17E}" type="presParOf" srcId="{FCF4009F-1933-403B-8277-06246B610A64}" destId="{116CF281-30DE-4365-BF0E-2791D091A277}" srcOrd="4" destOrd="0" presId="urn:microsoft.com/office/officeart/2005/8/layout/vProcess5"/>
    <dgm:cxn modelId="{E8A96E55-3F6C-4D30-AB3F-206DC97BC492}" type="presParOf" srcId="{FCF4009F-1933-403B-8277-06246B610A64}" destId="{5B21CA11-0E2E-4932-A5D3-E794775042A9}" srcOrd="5" destOrd="0" presId="urn:microsoft.com/office/officeart/2005/8/layout/vProcess5"/>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1DB130-ABA3-4DD1-A480-9A6E3822238B}" type="doc">
      <dgm:prSet loTypeId="urn:microsoft.com/office/officeart/2018/2/layout/IconCircleList" loCatId="icon" qsTypeId="urn:microsoft.com/office/officeart/2005/8/quickstyle/simple2" qsCatId="simple" csTypeId="urn:microsoft.com/office/officeart/2005/8/colors/accent2_5" csCatId="accent2" phldr="1"/>
      <dgm:spPr/>
      <dgm:t>
        <a:bodyPr/>
        <a:lstStyle/>
        <a:p>
          <a:endParaRPr lang="en-US"/>
        </a:p>
      </dgm:t>
    </dgm:pt>
    <dgm:pt modelId="{C94393D4-E2A0-4280-B272-701BF1CE439E}">
      <dgm:prSet custT="1"/>
      <dgm:spPr/>
      <dgm:t>
        <a:bodyPr/>
        <a:lstStyle/>
        <a:p>
          <a:pPr>
            <a:lnSpc>
              <a:spcPct val="100000"/>
            </a:lnSpc>
          </a:pPr>
          <a:r>
            <a:rPr lang="es-VE" sz="1400">
              <a:latin typeface="Agency FB" panose="020B0503020202020204" pitchFamily="34" charset="0"/>
            </a:rPr>
            <a:t>A diferencia de algunas políticas de </a:t>
          </a:r>
          <a:r>
            <a:rPr lang="es-VE" sz="1400" b="1">
              <a:latin typeface="Agency FB" panose="020B0503020202020204" pitchFamily="34" charset="0"/>
            </a:rPr>
            <a:t>agencias de financiación</a:t>
          </a:r>
          <a:r>
            <a:rPr lang="es-VE" sz="1400">
              <a:latin typeface="Agency FB" panose="020B0503020202020204" pitchFamily="34" charset="0"/>
            </a:rPr>
            <a:t> o </a:t>
          </a:r>
          <a:r>
            <a:rPr lang="es-VE" sz="1400" b="1">
              <a:latin typeface="Agency FB" panose="020B0503020202020204" pitchFamily="34" charset="0"/>
            </a:rPr>
            <a:t>instituciones</a:t>
          </a:r>
          <a:r>
            <a:rPr lang="es-VE" sz="1400">
              <a:latin typeface="Agency FB" panose="020B0503020202020204" pitchFamily="34" charset="0"/>
            </a:rPr>
            <a:t>, que suelen requerir la conservación de los datos durante un periodo determinado después de la finalización o publicación de un proyecto, </a:t>
          </a:r>
          <a:r>
            <a:rPr lang="es-VE" sz="1400" b="1">
              <a:latin typeface="Agency FB" panose="020B0503020202020204" pitchFamily="34" charset="0"/>
            </a:rPr>
            <a:t>Económicas CUC no impone un límite temporal específico</a:t>
          </a:r>
          <a:r>
            <a:rPr lang="es-VE" sz="1400">
              <a:latin typeface="Agency FB" panose="020B0503020202020204" pitchFamily="34" charset="0"/>
            </a:rPr>
            <a:t> para la conservación de los datos originales.</a:t>
          </a:r>
          <a:endParaRPr lang="en-US" sz="1400">
            <a:latin typeface="Agency FB" panose="020B0503020202020204" pitchFamily="34" charset="0"/>
          </a:endParaRPr>
        </a:p>
      </dgm:t>
    </dgm:pt>
    <dgm:pt modelId="{EA628E86-DDCF-4871-8EF3-48678C2E672A}" type="parTrans" cxnId="{C8A9B977-5775-48F2-B35A-C84A17C630BE}">
      <dgm:prSet/>
      <dgm:spPr/>
      <dgm:t>
        <a:bodyPr/>
        <a:lstStyle/>
        <a:p>
          <a:endParaRPr lang="en-US" sz="1400">
            <a:latin typeface="Agency FB" panose="020B0503020202020204" pitchFamily="34" charset="0"/>
          </a:endParaRPr>
        </a:p>
      </dgm:t>
    </dgm:pt>
    <dgm:pt modelId="{A742D771-71F4-4FD2-B32E-44DCCC308A0E}" type="sibTrans" cxnId="{C8A9B977-5775-48F2-B35A-C84A17C630BE}">
      <dgm:prSet/>
      <dgm:spPr/>
      <dgm:t>
        <a:bodyPr/>
        <a:lstStyle/>
        <a:p>
          <a:pPr>
            <a:lnSpc>
              <a:spcPct val="100000"/>
            </a:lnSpc>
          </a:pPr>
          <a:endParaRPr lang="en-US" sz="1400">
            <a:latin typeface="Agency FB" panose="020B0503020202020204" pitchFamily="34" charset="0"/>
          </a:endParaRPr>
        </a:p>
      </dgm:t>
    </dgm:pt>
    <dgm:pt modelId="{F5B6519E-9AFC-486D-A2A2-97D165D41743}">
      <dgm:prSet custT="1"/>
      <dgm:spPr/>
      <dgm:t>
        <a:bodyPr/>
        <a:lstStyle/>
        <a:p>
          <a:pPr>
            <a:lnSpc>
              <a:spcPct val="100000"/>
            </a:lnSpc>
          </a:pPr>
          <a:r>
            <a:rPr lang="es-VE" sz="1400" dirty="0">
              <a:latin typeface="Agency FB" panose="020B0503020202020204" pitchFamily="34" charset="0"/>
            </a:rPr>
            <a:t>Esto implica que los autores tienen la </a:t>
          </a:r>
          <a:r>
            <a:rPr lang="es-VE" sz="1400" b="1" dirty="0">
              <a:latin typeface="Agency FB" panose="020B0503020202020204" pitchFamily="34" charset="0"/>
            </a:rPr>
            <a:t>responsabilidad continua</a:t>
          </a:r>
          <a:r>
            <a:rPr lang="es-VE" sz="1400" dirty="0">
              <a:latin typeface="Agency FB" panose="020B0503020202020204" pitchFamily="34" charset="0"/>
            </a:rPr>
            <a:t> de asegurarse de que los datos estén accesibles para su revisión incluso después de la publicación del artículo, lo que ayuda a mantener la </a:t>
          </a:r>
          <a:r>
            <a:rPr lang="es-VE" sz="1400" b="1" dirty="0">
              <a:latin typeface="Agency FB" panose="020B0503020202020204" pitchFamily="34" charset="0"/>
            </a:rPr>
            <a:t>transparencia</a:t>
          </a:r>
          <a:r>
            <a:rPr lang="es-VE" sz="1400" dirty="0">
              <a:latin typeface="Agency FB" panose="020B0503020202020204" pitchFamily="34" charset="0"/>
            </a:rPr>
            <a:t> y la </a:t>
          </a:r>
          <a:r>
            <a:rPr lang="es-VE" sz="1400" b="1" dirty="0">
              <a:latin typeface="Agency FB" panose="020B0503020202020204" pitchFamily="34" charset="0"/>
            </a:rPr>
            <a:t>fiabilidad</a:t>
          </a:r>
          <a:r>
            <a:rPr lang="es-VE" sz="1400" dirty="0">
              <a:latin typeface="Agency FB" panose="020B0503020202020204" pitchFamily="34" charset="0"/>
            </a:rPr>
            <a:t> de la investigación en el largo plazo.</a:t>
          </a:r>
        </a:p>
      </dgm:t>
    </dgm:pt>
    <dgm:pt modelId="{2422A7D4-0402-4464-83A6-DDDD64C34357}" type="parTrans" cxnId="{094EDA89-7CC2-4810-9A48-5D80F95699B0}">
      <dgm:prSet/>
      <dgm:spPr/>
      <dgm:t>
        <a:bodyPr/>
        <a:lstStyle/>
        <a:p>
          <a:endParaRPr lang="es-CO" sz="1400">
            <a:latin typeface="Agency FB" panose="020B0503020202020204" pitchFamily="34" charset="0"/>
          </a:endParaRPr>
        </a:p>
      </dgm:t>
    </dgm:pt>
    <dgm:pt modelId="{4E278327-2CE7-49F4-ABEA-07567D46888E}" type="sibTrans" cxnId="{094EDA89-7CC2-4810-9A48-5D80F95699B0}">
      <dgm:prSet/>
      <dgm:spPr/>
      <dgm:t>
        <a:bodyPr/>
        <a:lstStyle/>
        <a:p>
          <a:endParaRPr lang="es-CO" sz="1400">
            <a:latin typeface="Agency FB" panose="020B0503020202020204" pitchFamily="34" charset="0"/>
          </a:endParaRPr>
        </a:p>
      </dgm:t>
    </dgm:pt>
    <dgm:pt modelId="{90B47E7C-3E13-43A7-B918-1DBC7399C40A}" type="pres">
      <dgm:prSet presAssocID="{D61DB130-ABA3-4DD1-A480-9A6E3822238B}" presName="root" presStyleCnt="0">
        <dgm:presLayoutVars>
          <dgm:dir/>
          <dgm:resizeHandles val="exact"/>
        </dgm:presLayoutVars>
      </dgm:prSet>
      <dgm:spPr/>
    </dgm:pt>
    <dgm:pt modelId="{13B1C8A9-8A5D-4EBE-B5A1-9EB13C4D2C9C}" type="pres">
      <dgm:prSet presAssocID="{D61DB130-ABA3-4DD1-A480-9A6E3822238B}" presName="container" presStyleCnt="0">
        <dgm:presLayoutVars>
          <dgm:dir/>
          <dgm:resizeHandles val="exact"/>
        </dgm:presLayoutVars>
      </dgm:prSet>
      <dgm:spPr/>
    </dgm:pt>
    <dgm:pt modelId="{B036BEBF-8F23-4BB7-9B9E-AAA0310F33FE}" type="pres">
      <dgm:prSet presAssocID="{C94393D4-E2A0-4280-B272-701BF1CE439E}" presName="compNode" presStyleCnt="0"/>
      <dgm:spPr/>
    </dgm:pt>
    <dgm:pt modelId="{2A6B43EC-A1F7-452B-B1FE-A044CF3510A5}" type="pres">
      <dgm:prSet presAssocID="{C94393D4-E2A0-4280-B272-701BF1CE439E}" presName="iconBgRect" presStyleLbl="bgShp" presStyleIdx="0" presStyleCnt="2"/>
      <dgm:spPr/>
    </dgm:pt>
    <dgm:pt modelId="{D0B48336-99CD-48E6-9203-85B23EF88525}" type="pres">
      <dgm:prSet presAssocID="{C94393D4-E2A0-4280-B272-701BF1CE439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19059E90-104D-46EB-84FC-A680ACC9C200}" type="pres">
      <dgm:prSet presAssocID="{C94393D4-E2A0-4280-B272-701BF1CE439E}" presName="spaceRect" presStyleCnt="0"/>
      <dgm:spPr/>
    </dgm:pt>
    <dgm:pt modelId="{E741A6D5-245D-4639-A262-0FEF7E5819E8}" type="pres">
      <dgm:prSet presAssocID="{C94393D4-E2A0-4280-B272-701BF1CE439E}" presName="textRect" presStyleLbl="revTx" presStyleIdx="0" presStyleCnt="2">
        <dgm:presLayoutVars>
          <dgm:chMax val="1"/>
          <dgm:chPref val="1"/>
        </dgm:presLayoutVars>
      </dgm:prSet>
      <dgm:spPr/>
    </dgm:pt>
    <dgm:pt modelId="{D3D1B623-0299-4EF0-8082-09760DEE2B79}" type="pres">
      <dgm:prSet presAssocID="{A742D771-71F4-4FD2-B32E-44DCCC308A0E}" presName="sibTrans" presStyleLbl="sibTrans2D1" presStyleIdx="0" presStyleCnt="0"/>
      <dgm:spPr/>
    </dgm:pt>
    <dgm:pt modelId="{745AE2FC-23B1-48D0-B326-DA1466EA3EF3}" type="pres">
      <dgm:prSet presAssocID="{F5B6519E-9AFC-486D-A2A2-97D165D41743}" presName="compNode" presStyleCnt="0"/>
      <dgm:spPr/>
    </dgm:pt>
    <dgm:pt modelId="{D3F5DA76-7473-4524-96B4-2C7D02EBE1BC}" type="pres">
      <dgm:prSet presAssocID="{F5B6519E-9AFC-486D-A2A2-97D165D41743}" presName="iconBgRect" presStyleLbl="bgShp" presStyleIdx="1" presStyleCnt="2"/>
      <dgm:spPr/>
    </dgm:pt>
    <dgm:pt modelId="{5A9897F7-BC54-46CA-BD8F-FD4077A78C0E}" type="pres">
      <dgm:prSet presAssocID="{F5B6519E-9AFC-486D-A2A2-97D165D41743}"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ano abierta con planta contorno"/>
        </a:ext>
      </dgm:extLst>
    </dgm:pt>
    <dgm:pt modelId="{7E9EF78D-3602-4D86-B050-364336A76994}" type="pres">
      <dgm:prSet presAssocID="{F5B6519E-9AFC-486D-A2A2-97D165D41743}" presName="spaceRect" presStyleCnt="0"/>
      <dgm:spPr/>
    </dgm:pt>
    <dgm:pt modelId="{C3CAD2B4-DC96-45FC-81F1-D19AABCE6AEA}" type="pres">
      <dgm:prSet presAssocID="{F5B6519E-9AFC-486D-A2A2-97D165D41743}" presName="textRect" presStyleLbl="revTx" presStyleIdx="1" presStyleCnt="2">
        <dgm:presLayoutVars>
          <dgm:chMax val="1"/>
          <dgm:chPref val="1"/>
        </dgm:presLayoutVars>
      </dgm:prSet>
      <dgm:spPr/>
    </dgm:pt>
  </dgm:ptLst>
  <dgm:cxnLst>
    <dgm:cxn modelId="{B1141C32-23B5-40B0-9FED-C3201BE917D7}" type="presOf" srcId="{A742D771-71F4-4FD2-B32E-44DCCC308A0E}" destId="{D3D1B623-0299-4EF0-8082-09760DEE2B79}" srcOrd="0" destOrd="0" presId="urn:microsoft.com/office/officeart/2018/2/layout/IconCircleList"/>
    <dgm:cxn modelId="{85B22B38-F134-4C3E-A65B-AF95442DB9A4}" type="presOf" srcId="{F5B6519E-9AFC-486D-A2A2-97D165D41743}" destId="{C3CAD2B4-DC96-45FC-81F1-D19AABCE6AEA}" srcOrd="0" destOrd="0" presId="urn:microsoft.com/office/officeart/2018/2/layout/IconCircleList"/>
    <dgm:cxn modelId="{C8A9B977-5775-48F2-B35A-C84A17C630BE}" srcId="{D61DB130-ABA3-4DD1-A480-9A6E3822238B}" destId="{C94393D4-E2A0-4280-B272-701BF1CE439E}" srcOrd="0" destOrd="0" parTransId="{EA628E86-DDCF-4871-8EF3-48678C2E672A}" sibTransId="{A742D771-71F4-4FD2-B32E-44DCCC308A0E}"/>
    <dgm:cxn modelId="{465DEA84-57E7-44D6-B4E3-CB4A8B445503}" type="presOf" srcId="{C94393D4-E2A0-4280-B272-701BF1CE439E}" destId="{E741A6D5-245D-4639-A262-0FEF7E5819E8}" srcOrd="0" destOrd="0" presId="urn:microsoft.com/office/officeart/2018/2/layout/IconCircleList"/>
    <dgm:cxn modelId="{094EDA89-7CC2-4810-9A48-5D80F95699B0}" srcId="{D61DB130-ABA3-4DD1-A480-9A6E3822238B}" destId="{F5B6519E-9AFC-486D-A2A2-97D165D41743}" srcOrd="1" destOrd="0" parTransId="{2422A7D4-0402-4464-83A6-DDDD64C34357}" sibTransId="{4E278327-2CE7-49F4-ABEA-07567D46888E}"/>
    <dgm:cxn modelId="{7535429E-0E08-465A-A48B-C8C8C889A7BC}" type="presOf" srcId="{D61DB130-ABA3-4DD1-A480-9A6E3822238B}" destId="{90B47E7C-3E13-43A7-B918-1DBC7399C40A}" srcOrd="0" destOrd="0" presId="urn:microsoft.com/office/officeart/2018/2/layout/IconCircleList"/>
    <dgm:cxn modelId="{498C2624-AB2A-4EF1-B5B7-730371932834}" type="presParOf" srcId="{90B47E7C-3E13-43A7-B918-1DBC7399C40A}" destId="{13B1C8A9-8A5D-4EBE-B5A1-9EB13C4D2C9C}" srcOrd="0" destOrd="0" presId="urn:microsoft.com/office/officeart/2018/2/layout/IconCircleList"/>
    <dgm:cxn modelId="{CDCF5596-5F7E-42C5-82EE-1C51BD995C91}" type="presParOf" srcId="{13B1C8A9-8A5D-4EBE-B5A1-9EB13C4D2C9C}" destId="{B036BEBF-8F23-4BB7-9B9E-AAA0310F33FE}" srcOrd="0" destOrd="0" presId="urn:microsoft.com/office/officeart/2018/2/layout/IconCircleList"/>
    <dgm:cxn modelId="{48F63023-370E-4C9A-A0F5-719C1F308FED}" type="presParOf" srcId="{B036BEBF-8F23-4BB7-9B9E-AAA0310F33FE}" destId="{2A6B43EC-A1F7-452B-B1FE-A044CF3510A5}" srcOrd="0" destOrd="0" presId="urn:microsoft.com/office/officeart/2018/2/layout/IconCircleList"/>
    <dgm:cxn modelId="{D525EAE3-02CE-4E5A-BE0A-DE7AE50DFA3B}" type="presParOf" srcId="{B036BEBF-8F23-4BB7-9B9E-AAA0310F33FE}" destId="{D0B48336-99CD-48E6-9203-85B23EF88525}" srcOrd="1" destOrd="0" presId="urn:microsoft.com/office/officeart/2018/2/layout/IconCircleList"/>
    <dgm:cxn modelId="{9EA2465A-513A-4388-8491-13353A2925CA}" type="presParOf" srcId="{B036BEBF-8F23-4BB7-9B9E-AAA0310F33FE}" destId="{19059E90-104D-46EB-84FC-A680ACC9C200}" srcOrd="2" destOrd="0" presId="urn:microsoft.com/office/officeart/2018/2/layout/IconCircleList"/>
    <dgm:cxn modelId="{F2800A37-58E0-4345-963F-3D0D29A4304D}" type="presParOf" srcId="{B036BEBF-8F23-4BB7-9B9E-AAA0310F33FE}" destId="{E741A6D5-245D-4639-A262-0FEF7E5819E8}" srcOrd="3" destOrd="0" presId="urn:microsoft.com/office/officeart/2018/2/layout/IconCircleList"/>
    <dgm:cxn modelId="{652EF666-12E0-4446-BD65-F81CDD77E0F6}" type="presParOf" srcId="{13B1C8A9-8A5D-4EBE-B5A1-9EB13C4D2C9C}" destId="{D3D1B623-0299-4EF0-8082-09760DEE2B79}" srcOrd="1" destOrd="0" presId="urn:microsoft.com/office/officeart/2018/2/layout/IconCircleList"/>
    <dgm:cxn modelId="{BA02D9B4-9CB3-4051-AC59-C6A5CB2DC23D}" type="presParOf" srcId="{13B1C8A9-8A5D-4EBE-B5A1-9EB13C4D2C9C}" destId="{745AE2FC-23B1-48D0-B326-DA1466EA3EF3}" srcOrd="2" destOrd="0" presId="urn:microsoft.com/office/officeart/2018/2/layout/IconCircleList"/>
    <dgm:cxn modelId="{29AFB3EB-D12A-4DD1-871A-43120CDBDFF3}" type="presParOf" srcId="{745AE2FC-23B1-48D0-B326-DA1466EA3EF3}" destId="{D3F5DA76-7473-4524-96B4-2C7D02EBE1BC}" srcOrd="0" destOrd="0" presId="urn:microsoft.com/office/officeart/2018/2/layout/IconCircleList"/>
    <dgm:cxn modelId="{76E309D7-9026-43E2-AE06-D0BF6E7795B8}" type="presParOf" srcId="{745AE2FC-23B1-48D0-B326-DA1466EA3EF3}" destId="{5A9897F7-BC54-46CA-BD8F-FD4077A78C0E}" srcOrd="1" destOrd="0" presId="urn:microsoft.com/office/officeart/2018/2/layout/IconCircleList"/>
    <dgm:cxn modelId="{5FE27D14-F27B-4C69-B320-EAF4D8590CC0}" type="presParOf" srcId="{745AE2FC-23B1-48D0-B326-DA1466EA3EF3}" destId="{7E9EF78D-3602-4D86-B050-364336A76994}" srcOrd="2" destOrd="0" presId="urn:microsoft.com/office/officeart/2018/2/layout/IconCircleList"/>
    <dgm:cxn modelId="{6FC94CF8-CF45-4187-99F9-9DF7CF36525E}" type="presParOf" srcId="{745AE2FC-23B1-48D0-B326-DA1466EA3EF3}" destId="{C3CAD2B4-DC96-45FC-81F1-D19AABCE6AE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DA9C9D-86CC-45A2-B3CA-1541542A3AC0}" type="doc">
      <dgm:prSet loTypeId="urn:microsoft.com/office/officeart/2008/layout/LinedList" loCatId="list" qsTypeId="urn:microsoft.com/office/officeart/2005/8/quickstyle/simple1" qsCatId="simple" csTypeId="urn:microsoft.com/office/officeart/2005/8/colors/accent2_4" csCatId="accent2" phldr="1"/>
      <dgm:spPr/>
      <dgm:t>
        <a:bodyPr/>
        <a:lstStyle/>
        <a:p>
          <a:endParaRPr lang="en-US"/>
        </a:p>
      </dgm:t>
    </dgm:pt>
    <dgm:pt modelId="{47669E26-BF7A-4AE6-ABFB-9D2AC99403F9}">
      <dgm:prSet/>
      <dgm:spPr/>
      <dgm:t>
        <a:bodyPr/>
        <a:lstStyle/>
        <a:p>
          <a:pPr>
            <a:lnSpc>
              <a:spcPct val="100000"/>
            </a:lnSpc>
          </a:pPr>
          <a:r>
            <a:rPr lang="es-VE" dirty="0">
              <a:solidFill>
                <a:schemeClr val="bg2">
                  <a:lumMod val="50000"/>
                </a:schemeClr>
              </a:solidFill>
            </a:rPr>
            <a:t>Clarificación de situaciones planteadas: En caso de preguntas o inquietudes, la disponibilidad de los datos originales permite una revisión exhaustiva y una resolución efectiva de cualquier malentendido o error.</a:t>
          </a:r>
        </a:p>
      </dgm:t>
    </dgm:pt>
    <dgm:pt modelId="{45273795-0EE7-477D-B147-FFEA15C9A729}" type="parTrans" cxnId="{22B5DA44-4F11-41B2-9A71-91D69517F7D4}">
      <dgm:prSet/>
      <dgm:spPr/>
      <dgm:t>
        <a:bodyPr/>
        <a:lstStyle/>
        <a:p>
          <a:endParaRPr lang="es-CO"/>
        </a:p>
      </dgm:t>
    </dgm:pt>
    <dgm:pt modelId="{EF2D4064-9321-4210-B55C-017A3952FDB8}" type="sibTrans" cxnId="{22B5DA44-4F11-41B2-9A71-91D69517F7D4}">
      <dgm:prSet/>
      <dgm:spPr/>
      <dgm:t>
        <a:bodyPr/>
        <a:lstStyle/>
        <a:p>
          <a:endParaRPr lang="es-CO"/>
        </a:p>
      </dgm:t>
    </dgm:pt>
    <dgm:pt modelId="{2DC80809-D061-434C-85B9-59671CC4F9B5}">
      <dgm:prSet/>
      <dgm:spPr/>
      <dgm:t>
        <a:bodyPr/>
        <a:lstStyle/>
        <a:p>
          <a:pPr>
            <a:lnSpc>
              <a:spcPct val="100000"/>
            </a:lnSpc>
          </a:pPr>
          <a:r>
            <a:rPr lang="es-VE" dirty="0">
              <a:solidFill>
                <a:schemeClr val="bg2">
                  <a:lumMod val="50000"/>
                </a:schemeClr>
              </a:solidFill>
            </a:rPr>
            <a:t>Fiabilidad de los resultados: Tener los datos originales disponibles asegura que cualquier conclusión extraída del estudio sea comprobable y reproducible.</a:t>
          </a:r>
          <a:endParaRPr lang="es-CO" dirty="0"/>
        </a:p>
      </dgm:t>
    </dgm:pt>
    <dgm:pt modelId="{FDA393AB-F3EF-4C45-9944-63C6CD4DF561}" type="parTrans" cxnId="{01F6E4A8-F486-49BD-BFEF-7B3B52BAF696}">
      <dgm:prSet/>
      <dgm:spPr/>
      <dgm:t>
        <a:bodyPr/>
        <a:lstStyle/>
        <a:p>
          <a:endParaRPr lang="es-CO"/>
        </a:p>
      </dgm:t>
    </dgm:pt>
    <dgm:pt modelId="{E61F07DB-200E-4F0E-80F0-BF264B0D30DA}" type="sibTrans" cxnId="{01F6E4A8-F486-49BD-BFEF-7B3B52BAF696}">
      <dgm:prSet/>
      <dgm:spPr/>
      <dgm:t>
        <a:bodyPr/>
        <a:lstStyle/>
        <a:p>
          <a:endParaRPr lang="es-CO"/>
        </a:p>
      </dgm:t>
    </dgm:pt>
    <dgm:pt modelId="{71EE9EB7-0C6F-4000-AA9B-73250E6CD475}" type="pres">
      <dgm:prSet presAssocID="{CCDA9C9D-86CC-45A2-B3CA-1541542A3AC0}" presName="vert0" presStyleCnt="0">
        <dgm:presLayoutVars>
          <dgm:dir/>
          <dgm:animOne val="branch"/>
          <dgm:animLvl val="lvl"/>
        </dgm:presLayoutVars>
      </dgm:prSet>
      <dgm:spPr/>
    </dgm:pt>
    <dgm:pt modelId="{CAC1D2B0-968F-4647-A9F4-9C2B79A76177}" type="pres">
      <dgm:prSet presAssocID="{47669E26-BF7A-4AE6-ABFB-9D2AC99403F9}" presName="thickLine" presStyleLbl="alignNode1" presStyleIdx="0" presStyleCnt="2"/>
      <dgm:spPr/>
    </dgm:pt>
    <dgm:pt modelId="{67C01CCC-5153-4F65-8DAC-9E0013E284FD}" type="pres">
      <dgm:prSet presAssocID="{47669E26-BF7A-4AE6-ABFB-9D2AC99403F9}" presName="horz1" presStyleCnt="0"/>
      <dgm:spPr/>
    </dgm:pt>
    <dgm:pt modelId="{BF5DDBBC-BD65-475E-A326-692BF3DBCBAE}" type="pres">
      <dgm:prSet presAssocID="{47669E26-BF7A-4AE6-ABFB-9D2AC99403F9}" presName="tx1" presStyleLbl="revTx" presStyleIdx="0" presStyleCnt="2"/>
      <dgm:spPr/>
    </dgm:pt>
    <dgm:pt modelId="{061D40F8-4A7B-4D79-BFC8-243FE7AB3A79}" type="pres">
      <dgm:prSet presAssocID="{47669E26-BF7A-4AE6-ABFB-9D2AC99403F9}" presName="vert1" presStyleCnt="0"/>
      <dgm:spPr/>
    </dgm:pt>
    <dgm:pt modelId="{46ED7F93-60C8-493E-A6CD-8FE316439A7B}" type="pres">
      <dgm:prSet presAssocID="{2DC80809-D061-434C-85B9-59671CC4F9B5}" presName="thickLine" presStyleLbl="alignNode1" presStyleIdx="1" presStyleCnt="2"/>
      <dgm:spPr/>
    </dgm:pt>
    <dgm:pt modelId="{8268BA1C-1A46-4170-8079-A3FFA7F17965}" type="pres">
      <dgm:prSet presAssocID="{2DC80809-D061-434C-85B9-59671CC4F9B5}" presName="horz1" presStyleCnt="0"/>
      <dgm:spPr/>
    </dgm:pt>
    <dgm:pt modelId="{74BCADBB-1929-4A20-95BD-C5250D71D914}" type="pres">
      <dgm:prSet presAssocID="{2DC80809-D061-434C-85B9-59671CC4F9B5}" presName="tx1" presStyleLbl="revTx" presStyleIdx="1" presStyleCnt="2"/>
      <dgm:spPr/>
    </dgm:pt>
    <dgm:pt modelId="{47D48CED-FDBD-4890-B113-B8E3CC48E7BD}" type="pres">
      <dgm:prSet presAssocID="{2DC80809-D061-434C-85B9-59671CC4F9B5}" presName="vert1" presStyleCnt="0"/>
      <dgm:spPr/>
    </dgm:pt>
  </dgm:ptLst>
  <dgm:cxnLst>
    <dgm:cxn modelId="{3FD7D414-28B2-4CD7-8B01-5C94D4F53AB8}" type="presOf" srcId="{47669E26-BF7A-4AE6-ABFB-9D2AC99403F9}" destId="{BF5DDBBC-BD65-475E-A326-692BF3DBCBAE}" srcOrd="0" destOrd="0" presId="urn:microsoft.com/office/officeart/2008/layout/LinedList"/>
    <dgm:cxn modelId="{22B5DA44-4F11-41B2-9A71-91D69517F7D4}" srcId="{CCDA9C9D-86CC-45A2-B3CA-1541542A3AC0}" destId="{47669E26-BF7A-4AE6-ABFB-9D2AC99403F9}" srcOrd="0" destOrd="0" parTransId="{45273795-0EE7-477D-B147-FFEA15C9A729}" sibTransId="{EF2D4064-9321-4210-B55C-017A3952FDB8}"/>
    <dgm:cxn modelId="{926F8772-28F3-43BD-9EB6-62A9FC1525FA}" type="presOf" srcId="{CCDA9C9D-86CC-45A2-B3CA-1541542A3AC0}" destId="{71EE9EB7-0C6F-4000-AA9B-73250E6CD475}" srcOrd="0" destOrd="0" presId="urn:microsoft.com/office/officeart/2008/layout/LinedList"/>
    <dgm:cxn modelId="{01F6E4A8-F486-49BD-BFEF-7B3B52BAF696}" srcId="{CCDA9C9D-86CC-45A2-B3CA-1541542A3AC0}" destId="{2DC80809-D061-434C-85B9-59671CC4F9B5}" srcOrd="1" destOrd="0" parTransId="{FDA393AB-F3EF-4C45-9944-63C6CD4DF561}" sibTransId="{E61F07DB-200E-4F0E-80F0-BF264B0D30DA}"/>
    <dgm:cxn modelId="{9571A6EA-A4D8-4EB5-9190-C2807D7173B6}" type="presOf" srcId="{2DC80809-D061-434C-85B9-59671CC4F9B5}" destId="{74BCADBB-1929-4A20-95BD-C5250D71D914}" srcOrd="0" destOrd="0" presId="urn:microsoft.com/office/officeart/2008/layout/LinedList"/>
    <dgm:cxn modelId="{74378CD8-F652-4A83-85A7-F2E9FCAE4829}" type="presParOf" srcId="{71EE9EB7-0C6F-4000-AA9B-73250E6CD475}" destId="{CAC1D2B0-968F-4647-A9F4-9C2B79A76177}" srcOrd="0" destOrd="0" presId="urn:microsoft.com/office/officeart/2008/layout/LinedList"/>
    <dgm:cxn modelId="{3EF55490-CD23-41BC-A166-AD9357CA8C23}" type="presParOf" srcId="{71EE9EB7-0C6F-4000-AA9B-73250E6CD475}" destId="{67C01CCC-5153-4F65-8DAC-9E0013E284FD}" srcOrd="1" destOrd="0" presId="urn:microsoft.com/office/officeart/2008/layout/LinedList"/>
    <dgm:cxn modelId="{E3979983-1B95-4735-B02B-DD0B004ECC84}" type="presParOf" srcId="{67C01CCC-5153-4F65-8DAC-9E0013E284FD}" destId="{BF5DDBBC-BD65-475E-A326-692BF3DBCBAE}" srcOrd="0" destOrd="0" presId="urn:microsoft.com/office/officeart/2008/layout/LinedList"/>
    <dgm:cxn modelId="{5D3725A8-9821-452E-9AD0-46139F01D47C}" type="presParOf" srcId="{67C01CCC-5153-4F65-8DAC-9E0013E284FD}" destId="{061D40F8-4A7B-4D79-BFC8-243FE7AB3A79}" srcOrd="1" destOrd="0" presId="urn:microsoft.com/office/officeart/2008/layout/LinedList"/>
    <dgm:cxn modelId="{C5CDDE7B-9C3E-4949-8E09-2AC2FA21ADA3}" type="presParOf" srcId="{71EE9EB7-0C6F-4000-AA9B-73250E6CD475}" destId="{46ED7F93-60C8-493E-A6CD-8FE316439A7B}" srcOrd="2" destOrd="0" presId="urn:microsoft.com/office/officeart/2008/layout/LinedList"/>
    <dgm:cxn modelId="{9D7771AC-5E62-47FB-BC9D-79AAE88308E7}" type="presParOf" srcId="{71EE9EB7-0C6F-4000-AA9B-73250E6CD475}" destId="{8268BA1C-1A46-4170-8079-A3FFA7F17965}" srcOrd="3" destOrd="0" presId="urn:microsoft.com/office/officeart/2008/layout/LinedList"/>
    <dgm:cxn modelId="{4DD1C93D-6FF4-4703-A688-890734E9F115}" type="presParOf" srcId="{8268BA1C-1A46-4170-8079-A3FFA7F17965}" destId="{74BCADBB-1929-4A20-95BD-C5250D71D914}" srcOrd="0" destOrd="0" presId="urn:microsoft.com/office/officeart/2008/layout/LinedList"/>
    <dgm:cxn modelId="{F71591BB-605D-45EF-8523-6DED63407524}" type="presParOf" srcId="{8268BA1C-1A46-4170-8079-A3FFA7F17965}" destId="{47D48CED-FDBD-4890-B113-B8E3CC48E7BD}" srcOrd="1" destOrd="0" presId="urn:microsoft.com/office/officeart/2008/layout/LinedLis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14C9B2-93AC-485D-A812-D2CDBB528F92}" type="doc">
      <dgm:prSet loTypeId="urn:microsoft.com/office/officeart/2018/2/layout/IconLabelList" loCatId="icon" qsTypeId="urn:microsoft.com/office/officeart/2005/8/quickstyle/simple4" qsCatId="simple" csTypeId="urn:microsoft.com/office/officeart/2005/8/colors/accent2_4" csCatId="accent2" phldr="1"/>
      <dgm:spPr/>
      <dgm:t>
        <a:bodyPr/>
        <a:lstStyle/>
        <a:p>
          <a:endParaRPr lang="en-US"/>
        </a:p>
      </dgm:t>
    </dgm:pt>
    <dgm:pt modelId="{83A25369-CFCE-4C3B-ABA2-AB5F3CD4C9CC}">
      <dgm:prSet custT="1"/>
      <dgm:spPr/>
      <dgm:t>
        <a:bodyPr/>
        <a:lstStyle/>
        <a:p>
          <a:pPr>
            <a:lnSpc>
              <a:spcPct val="100000"/>
            </a:lnSpc>
          </a:pPr>
          <a:r>
            <a:rPr lang="es-VE" sz="1600" b="1">
              <a:latin typeface="Agency FB" panose="020B0503020202020204" pitchFamily="34" charset="0"/>
            </a:rPr>
            <a:t>Resumen de la Política de Disponibilidad de Datos de Económicas CUC</a:t>
          </a:r>
        </a:p>
      </dgm:t>
    </dgm:pt>
    <dgm:pt modelId="{926DAD49-B2F6-42ED-AD37-17D2576765C9}" type="parTrans" cxnId="{55DF52D8-8A6C-4876-B54D-F603419AB8EC}">
      <dgm:prSet/>
      <dgm:spPr/>
      <dgm:t>
        <a:bodyPr/>
        <a:lstStyle/>
        <a:p>
          <a:endParaRPr lang="es-CO" sz="1600">
            <a:latin typeface="Agency FB" panose="020B0503020202020204" pitchFamily="34" charset="0"/>
          </a:endParaRPr>
        </a:p>
      </dgm:t>
    </dgm:pt>
    <dgm:pt modelId="{AF86DAD7-CD10-481E-9F7A-BFAA0C5D40C3}" type="sibTrans" cxnId="{55DF52D8-8A6C-4876-B54D-F603419AB8EC}">
      <dgm:prSet/>
      <dgm:spPr/>
      <dgm:t>
        <a:bodyPr/>
        <a:lstStyle/>
        <a:p>
          <a:endParaRPr lang="es-CO" sz="1600">
            <a:latin typeface="Agency FB" panose="020B0503020202020204" pitchFamily="34" charset="0"/>
          </a:endParaRPr>
        </a:p>
      </dgm:t>
    </dgm:pt>
    <dgm:pt modelId="{C3FBCA5E-6B67-4738-BC4B-A820CEF32280}">
      <dgm:prSet custT="1"/>
      <dgm:spPr/>
      <dgm:t>
        <a:bodyPr/>
        <a:lstStyle/>
        <a:p>
          <a:pPr>
            <a:lnSpc>
              <a:spcPct val="100000"/>
            </a:lnSpc>
          </a:pPr>
          <a:r>
            <a:rPr lang="es-VE" sz="1600" b="1">
              <a:latin typeface="Agency FB" panose="020B0503020202020204" pitchFamily="34" charset="0"/>
            </a:rPr>
            <a:t>Integridad de las imágenes</a:t>
          </a:r>
          <a:r>
            <a:rPr lang="es-VE" sz="1600">
              <a:latin typeface="Agency FB" panose="020B0503020202020204" pitchFamily="34" charset="0"/>
            </a:rPr>
            <a:t>: No manipular ni ajustar las figuras de manera que distorsionen la interpretación de los datos.</a:t>
          </a:r>
        </a:p>
      </dgm:t>
    </dgm:pt>
    <dgm:pt modelId="{35C0AE67-890F-42AD-BC79-3B296C9218F1}" type="parTrans" cxnId="{25219ABA-AFD3-4539-A43A-B5A2DA7CF05F}">
      <dgm:prSet/>
      <dgm:spPr/>
      <dgm:t>
        <a:bodyPr/>
        <a:lstStyle/>
        <a:p>
          <a:endParaRPr lang="es-CO" sz="1600">
            <a:latin typeface="Agency FB" panose="020B0503020202020204" pitchFamily="34" charset="0"/>
          </a:endParaRPr>
        </a:p>
      </dgm:t>
    </dgm:pt>
    <dgm:pt modelId="{BDCA871E-2127-47F5-AE98-CF48AD620C50}" type="sibTrans" cxnId="{25219ABA-AFD3-4539-A43A-B5A2DA7CF05F}">
      <dgm:prSet/>
      <dgm:spPr/>
      <dgm:t>
        <a:bodyPr/>
        <a:lstStyle/>
        <a:p>
          <a:endParaRPr lang="es-CO" sz="1600">
            <a:latin typeface="Agency FB" panose="020B0503020202020204" pitchFamily="34" charset="0"/>
          </a:endParaRPr>
        </a:p>
      </dgm:t>
    </dgm:pt>
    <dgm:pt modelId="{1E0F5C35-660B-448D-A399-A35409504853}">
      <dgm:prSet custT="1"/>
      <dgm:spPr/>
      <dgm:t>
        <a:bodyPr/>
        <a:lstStyle/>
        <a:p>
          <a:pPr>
            <a:lnSpc>
              <a:spcPct val="100000"/>
            </a:lnSpc>
          </a:pPr>
          <a:r>
            <a:rPr lang="es-VE" sz="1600" b="1">
              <a:latin typeface="Agency FB" panose="020B0503020202020204" pitchFamily="34" charset="0"/>
            </a:rPr>
            <a:t>Accesibilidad de los datos originales</a:t>
          </a:r>
          <a:r>
            <a:rPr lang="es-VE" sz="1600">
              <a:latin typeface="Agency FB" panose="020B0503020202020204" pitchFamily="34" charset="0"/>
            </a:rPr>
            <a:t>: Los datos subyacentes deben estar disponibles si surgen dudas, y la falta de ellos podría tener consecuencias editoriales.</a:t>
          </a:r>
        </a:p>
      </dgm:t>
    </dgm:pt>
    <dgm:pt modelId="{9ABF7808-E42A-4A20-BBD3-2673F12B27DE}" type="parTrans" cxnId="{537E9E6F-9565-4FB8-8CA8-1A15DD281CC1}">
      <dgm:prSet/>
      <dgm:spPr/>
      <dgm:t>
        <a:bodyPr/>
        <a:lstStyle/>
        <a:p>
          <a:endParaRPr lang="es-CO" sz="1600">
            <a:latin typeface="Agency FB" panose="020B0503020202020204" pitchFamily="34" charset="0"/>
          </a:endParaRPr>
        </a:p>
      </dgm:t>
    </dgm:pt>
    <dgm:pt modelId="{53AA2CAF-84D4-428F-9A40-02AF819A8D2C}" type="sibTrans" cxnId="{537E9E6F-9565-4FB8-8CA8-1A15DD281CC1}">
      <dgm:prSet/>
      <dgm:spPr/>
      <dgm:t>
        <a:bodyPr/>
        <a:lstStyle/>
        <a:p>
          <a:endParaRPr lang="es-CO" sz="1600">
            <a:latin typeface="Agency FB" panose="020B0503020202020204" pitchFamily="34" charset="0"/>
          </a:endParaRPr>
        </a:p>
      </dgm:t>
    </dgm:pt>
    <dgm:pt modelId="{5756F532-DCDE-45DA-BB28-9EF486E4CC35}">
      <dgm:prSet custT="1"/>
      <dgm:spPr/>
      <dgm:t>
        <a:bodyPr/>
        <a:lstStyle/>
        <a:p>
          <a:pPr>
            <a:lnSpc>
              <a:spcPct val="100000"/>
            </a:lnSpc>
          </a:pPr>
          <a:r>
            <a:rPr lang="es-VE" sz="1600" b="1">
              <a:latin typeface="Agency FB" panose="020B0503020202020204" pitchFamily="34" charset="0"/>
            </a:rPr>
            <a:t>No hay límite de tiempo para la conservación de los datos</a:t>
          </a:r>
          <a:r>
            <a:rPr lang="es-VE" sz="1600">
              <a:latin typeface="Agency FB" panose="020B0503020202020204" pitchFamily="34" charset="0"/>
            </a:rPr>
            <a:t>: Los datos deben ser accesibles incluso después de la publicación del artículo.</a:t>
          </a:r>
        </a:p>
      </dgm:t>
    </dgm:pt>
    <dgm:pt modelId="{99230A3C-788A-49B0-889F-C73A46CD4033}" type="parTrans" cxnId="{430BFC00-599C-4C24-95BA-6A60C9CE879B}">
      <dgm:prSet/>
      <dgm:spPr/>
      <dgm:t>
        <a:bodyPr/>
        <a:lstStyle/>
        <a:p>
          <a:endParaRPr lang="es-CO" sz="1600">
            <a:latin typeface="Agency FB" panose="020B0503020202020204" pitchFamily="34" charset="0"/>
          </a:endParaRPr>
        </a:p>
      </dgm:t>
    </dgm:pt>
    <dgm:pt modelId="{72771423-9481-459C-9F55-8A232689DC8F}" type="sibTrans" cxnId="{430BFC00-599C-4C24-95BA-6A60C9CE879B}">
      <dgm:prSet/>
      <dgm:spPr/>
      <dgm:t>
        <a:bodyPr/>
        <a:lstStyle/>
        <a:p>
          <a:endParaRPr lang="es-CO" sz="1600">
            <a:latin typeface="Agency FB" panose="020B0503020202020204" pitchFamily="34" charset="0"/>
          </a:endParaRPr>
        </a:p>
      </dgm:t>
    </dgm:pt>
    <dgm:pt modelId="{219FDE04-2D30-4BFC-B04D-E02EBF181BB8}">
      <dgm:prSet custT="1"/>
      <dgm:spPr/>
      <dgm:t>
        <a:bodyPr/>
        <a:lstStyle/>
        <a:p>
          <a:pPr>
            <a:lnSpc>
              <a:spcPct val="100000"/>
            </a:lnSpc>
          </a:pPr>
          <a:r>
            <a:rPr lang="es-VE" sz="1600" b="1">
              <a:latin typeface="Agency FB" panose="020B0503020202020204" pitchFamily="34" charset="0"/>
            </a:rPr>
            <a:t>Repercusiones por falta de datos</a:t>
          </a:r>
          <a:r>
            <a:rPr lang="es-VE" sz="1600">
              <a:latin typeface="Agency FB" panose="020B0503020202020204" pitchFamily="34" charset="0"/>
            </a:rPr>
            <a:t>: La falta de datos puede poner en duda la fiabilidad de los resultados y afectar la decisión editorial, incluida la corrección o retractación del artículo.</a:t>
          </a:r>
        </a:p>
      </dgm:t>
    </dgm:pt>
    <dgm:pt modelId="{B5E483B8-097A-4158-BF89-7922059DBEF6}" type="parTrans" cxnId="{5F4A8673-27FF-4BF7-802B-F797F84B21CC}">
      <dgm:prSet/>
      <dgm:spPr/>
      <dgm:t>
        <a:bodyPr/>
        <a:lstStyle/>
        <a:p>
          <a:endParaRPr lang="es-CO" sz="1600">
            <a:latin typeface="Agency FB" panose="020B0503020202020204" pitchFamily="34" charset="0"/>
          </a:endParaRPr>
        </a:p>
      </dgm:t>
    </dgm:pt>
    <dgm:pt modelId="{C931AEF6-6D61-4615-A6B1-3C539F83ECB2}" type="sibTrans" cxnId="{5F4A8673-27FF-4BF7-802B-F797F84B21CC}">
      <dgm:prSet/>
      <dgm:spPr/>
      <dgm:t>
        <a:bodyPr/>
        <a:lstStyle/>
        <a:p>
          <a:endParaRPr lang="es-CO" sz="1600">
            <a:latin typeface="Agency FB" panose="020B0503020202020204" pitchFamily="34" charset="0"/>
          </a:endParaRPr>
        </a:p>
      </dgm:t>
    </dgm:pt>
    <dgm:pt modelId="{797241C6-F74B-44C1-98F3-365889F7F81E}" type="pres">
      <dgm:prSet presAssocID="{3A14C9B2-93AC-485D-A812-D2CDBB528F92}" presName="root" presStyleCnt="0">
        <dgm:presLayoutVars>
          <dgm:dir/>
          <dgm:resizeHandles val="exact"/>
        </dgm:presLayoutVars>
      </dgm:prSet>
      <dgm:spPr/>
    </dgm:pt>
    <dgm:pt modelId="{9C21FDD4-F6F5-4E87-A4CC-27F618356F94}" type="pres">
      <dgm:prSet presAssocID="{83A25369-CFCE-4C3B-ABA2-AB5F3CD4C9CC}" presName="compNode" presStyleCnt="0"/>
      <dgm:spPr/>
    </dgm:pt>
    <dgm:pt modelId="{9EE19115-DFE6-458D-935E-C9049BDE8DD6}" type="pres">
      <dgm:prSet presAssocID="{83A25369-CFCE-4C3B-ABA2-AB5F3CD4C9C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65CDCE5F-7AD4-454F-8F37-705DAE87728B}" type="pres">
      <dgm:prSet presAssocID="{83A25369-CFCE-4C3B-ABA2-AB5F3CD4C9CC}" presName="spaceRect" presStyleCnt="0"/>
      <dgm:spPr/>
    </dgm:pt>
    <dgm:pt modelId="{756AE7A3-4A26-4638-937D-B1425172A872}" type="pres">
      <dgm:prSet presAssocID="{83A25369-CFCE-4C3B-ABA2-AB5F3CD4C9CC}" presName="textRect" presStyleLbl="revTx" presStyleIdx="0" presStyleCnt="5">
        <dgm:presLayoutVars>
          <dgm:chMax val="1"/>
          <dgm:chPref val="1"/>
        </dgm:presLayoutVars>
      </dgm:prSet>
      <dgm:spPr/>
    </dgm:pt>
    <dgm:pt modelId="{78FE6D02-4478-41B7-A15F-A5877101F23A}" type="pres">
      <dgm:prSet presAssocID="{AF86DAD7-CD10-481E-9F7A-BFAA0C5D40C3}" presName="sibTrans" presStyleCnt="0"/>
      <dgm:spPr/>
    </dgm:pt>
    <dgm:pt modelId="{409169F2-34EB-45CE-97DB-6C2DBA71FBC8}" type="pres">
      <dgm:prSet presAssocID="{C3FBCA5E-6B67-4738-BC4B-A820CEF32280}" presName="compNode" presStyleCnt="0"/>
      <dgm:spPr/>
    </dgm:pt>
    <dgm:pt modelId="{7E92F4E7-F764-4B75-8F15-76386B3B1549}" type="pres">
      <dgm:prSet presAssocID="{C3FBCA5E-6B67-4738-BC4B-A820CEF3228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magen"/>
        </a:ext>
      </dgm:extLst>
    </dgm:pt>
    <dgm:pt modelId="{ED59BA4F-9985-4719-B2B7-FE93FAF59B77}" type="pres">
      <dgm:prSet presAssocID="{C3FBCA5E-6B67-4738-BC4B-A820CEF32280}" presName="spaceRect" presStyleCnt="0"/>
      <dgm:spPr/>
    </dgm:pt>
    <dgm:pt modelId="{22C811D6-CB57-42FA-AE87-178EDAAD37D5}" type="pres">
      <dgm:prSet presAssocID="{C3FBCA5E-6B67-4738-BC4B-A820CEF32280}" presName="textRect" presStyleLbl="revTx" presStyleIdx="1" presStyleCnt="5">
        <dgm:presLayoutVars>
          <dgm:chMax val="1"/>
          <dgm:chPref val="1"/>
        </dgm:presLayoutVars>
      </dgm:prSet>
      <dgm:spPr/>
    </dgm:pt>
    <dgm:pt modelId="{A509E172-2527-48F0-95A8-1ED2EC2FA92F}" type="pres">
      <dgm:prSet presAssocID="{BDCA871E-2127-47F5-AE98-CF48AD620C50}" presName="sibTrans" presStyleCnt="0"/>
      <dgm:spPr/>
    </dgm:pt>
    <dgm:pt modelId="{933029E0-CE16-4AA0-8620-5E47D727D9EE}" type="pres">
      <dgm:prSet presAssocID="{1E0F5C35-660B-448D-A399-A35409504853}" presName="compNode" presStyleCnt="0"/>
      <dgm:spPr/>
    </dgm:pt>
    <dgm:pt modelId="{9BD19D37-32B5-4D7C-A2A0-9BE422FC8BEF}" type="pres">
      <dgm:prSet presAssocID="{1E0F5C35-660B-448D-A399-A3540950485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lle"/>
        </a:ext>
      </dgm:extLst>
    </dgm:pt>
    <dgm:pt modelId="{2522155D-629C-4A40-A0F4-941485C45F3B}" type="pres">
      <dgm:prSet presAssocID="{1E0F5C35-660B-448D-A399-A35409504853}" presName="spaceRect" presStyleCnt="0"/>
      <dgm:spPr/>
    </dgm:pt>
    <dgm:pt modelId="{B1F369C0-2F49-41ED-B557-1F031EBC83EB}" type="pres">
      <dgm:prSet presAssocID="{1E0F5C35-660B-448D-A399-A35409504853}" presName="textRect" presStyleLbl="revTx" presStyleIdx="2" presStyleCnt="5">
        <dgm:presLayoutVars>
          <dgm:chMax val="1"/>
          <dgm:chPref val="1"/>
        </dgm:presLayoutVars>
      </dgm:prSet>
      <dgm:spPr/>
    </dgm:pt>
    <dgm:pt modelId="{4A962807-8594-4F43-80A4-CEEA5AD3005B}" type="pres">
      <dgm:prSet presAssocID="{53AA2CAF-84D4-428F-9A40-02AF819A8D2C}" presName="sibTrans" presStyleCnt="0"/>
      <dgm:spPr/>
    </dgm:pt>
    <dgm:pt modelId="{8F3093E5-A3D6-4BB4-8978-72EDE5AF76DE}" type="pres">
      <dgm:prSet presAssocID="{5756F532-DCDE-45DA-BB28-9EF486E4CC35}" presName="compNode" presStyleCnt="0"/>
      <dgm:spPr/>
    </dgm:pt>
    <dgm:pt modelId="{0E49EFC9-627A-4CED-860C-266316D385BD}" type="pres">
      <dgm:prSet presAssocID="{5756F532-DCDE-45DA-BB28-9EF486E4CC3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ase de datos"/>
        </a:ext>
      </dgm:extLst>
    </dgm:pt>
    <dgm:pt modelId="{218B11D9-2949-4097-8C88-2A0022FA2B47}" type="pres">
      <dgm:prSet presAssocID="{5756F532-DCDE-45DA-BB28-9EF486E4CC35}" presName="spaceRect" presStyleCnt="0"/>
      <dgm:spPr/>
    </dgm:pt>
    <dgm:pt modelId="{7C4D27BB-5CD0-4B43-A074-37E7A8551D03}" type="pres">
      <dgm:prSet presAssocID="{5756F532-DCDE-45DA-BB28-9EF486E4CC35}" presName="textRect" presStyleLbl="revTx" presStyleIdx="3" presStyleCnt="5">
        <dgm:presLayoutVars>
          <dgm:chMax val="1"/>
          <dgm:chPref val="1"/>
        </dgm:presLayoutVars>
      </dgm:prSet>
      <dgm:spPr/>
    </dgm:pt>
    <dgm:pt modelId="{2230F25F-A909-400B-B52A-2C2B9CD264AA}" type="pres">
      <dgm:prSet presAssocID="{72771423-9481-459C-9F55-8A232689DC8F}" presName="sibTrans" presStyleCnt="0"/>
      <dgm:spPr/>
    </dgm:pt>
    <dgm:pt modelId="{BE97F3A9-2F58-403B-B4F8-5175775AF590}" type="pres">
      <dgm:prSet presAssocID="{219FDE04-2D30-4BFC-B04D-E02EBF181BB8}" presName="compNode" presStyleCnt="0"/>
      <dgm:spPr/>
    </dgm:pt>
    <dgm:pt modelId="{FBE5685C-52D4-45DF-A056-9346C13014B9}" type="pres">
      <dgm:prSet presAssocID="{219FDE04-2D30-4BFC-B04D-E02EBF181BB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Advertencia"/>
        </a:ext>
      </dgm:extLst>
    </dgm:pt>
    <dgm:pt modelId="{C75776AE-A707-45A4-9E3D-43489DA7E3A4}" type="pres">
      <dgm:prSet presAssocID="{219FDE04-2D30-4BFC-B04D-E02EBF181BB8}" presName="spaceRect" presStyleCnt="0"/>
      <dgm:spPr/>
    </dgm:pt>
    <dgm:pt modelId="{AC2A3952-4001-4A02-9386-CB725B50E654}" type="pres">
      <dgm:prSet presAssocID="{219FDE04-2D30-4BFC-B04D-E02EBF181BB8}" presName="textRect" presStyleLbl="revTx" presStyleIdx="4" presStyleCnt="5">
        <dgm:presLayoutVars>
          <dgm:chMax val="1"/>
          <dgm:chPref val="1"/>
        </dgm:presLayoutVars>
      </dgm:prSet>
      <dgm:spPr/>
    </dgm:pt>
  </dgm:ptLst>
  <dgm:cxnLst>
    <dgm:cxn modelId="{430BFC00-599C-4C24-95BA-6A60C9CE879B}" srcId="{3A14C9B2-93AC-485D-A812-D2CDBB528F92}" destId="{5756F532-DCDE-45DA-BB28-9EF486E4CC35}" srcOrd="3" destOrd="0" parTransId="{99230A3C-788A-49B0-889F-C73A46CD4033}" sibTransId="{72771423-9481-459C-9F55-8A232689DC8F}"/>
    <dgm:cxn modelId="{2E5CE523-6DEF-418F-8006-6D1B2E2A1331}" type="presOf" srcId="{5756F532-DCDE-45DA-BB28-9EF486E4CC35}" destId="{7C4D27BB-5CD0-4B43-A074-37E7A8551D03}" srcOrd="0" destOrd="0" presId="urn:microsoft.com/office/officeart/2018/2/layout/IconLabelList"/>
    <dgm:cxn modelId="{2F530C2D-9856-4630-B852-D7206310C905}" type="presOf" srcId="{1E0F5C35-660B-448D-A399-A35409504853}" destId="{B1F369C0-2F49-41ED-B557-1F031EBC83EB}" srcOrd="0" destOrd="0" presId="urn:microsoft.com/office/officeart/2018/2/layout/IconLabelList"/>
    <dgm:cxn modelId="{D9493C40-70A5-418B-B092-45B073998A18}" type="presOf" srcId="{3A14C9B2-93AC-485D-A812-D2CDBB528F92}" destId="{797241C6-F74B-44C1-98F3-365889F7F81E}" srcOrd="0" destOrd="0" presId="urn:microsoft.com/office/officeart/2018/2/layout/IconLabelList"/>
    <dgm:cxn modelId="{537E9E6F-9565-4FB8-8CA8-1A15DD281CC1}" srcId="{3A14C9B2-93AC-485D-A812-D2CDBB528F92}" destId="{1E0F5C35-660B-448D-A399-A35409504853}" srcOrd="2" destOrd="0" parTransId="{9ABF7808-E42A-4A20-BBD3-2673F12B27DE}" sibTransId="{53AA2CAF-84D4-428F-9A40-02AF819A8D2C}"/>
    <dgm:cxn modelId="{5F4A8673-27FF-4BF7-802B-F797F84B21CC}" srcId="{3A14C9B2-93AC-485D-A812-D2CDBB528F92}" destId="{219FDE04-2D30-4BFC-B04D-E02EBF181BB8}" srcOrd="4" destOrd="0" parTransId="{B5E483B8-097A-4158-BF89-7922059DBEF6}" sibTransId="{C931AEF6-6D61-4615-A6B1-3C539F83ECB2}"/>
    <dgm:cxn modelId="{25219ABA-AFD3-4539-A43A-B5A2DA7CF05F}" srcId="{3A14C9B2-93AC-485D-A812-D2CDBB528F92}" destId="{C3FBCA5E-6B67-4738-BC4B-A820CEF32280}" srcOrd="1" destOrd="0" parTransId="{35C0AE67-890F-42AD-BC79-3B296C9218F1}" sibTransId="{BDCA871E-2127-47F5-AE98-CF48AD620C50}"/>
    <dgm:cxn modelId="{F86BC8BF-2DF5-4D25-819F-42D04D1A689C}" type="presOf" srcId="{83A25369-CFCE-4C3B-ABA2-AB5F3CD4C9CC}" destId="{756AE7A3-4A26-4638-937D-B1425172A872}" srcOrd="0" destOrd="0" presId="urn:microsoft.com/office/officeart/2018/2/layout/IconLabelList"/>
    <dgm:cxn modelId="{7382D3C9-2F8B-4E49-AC49-E1B4AF63E375}" type="presOf" srcId="{C3FBCA5E-6B67-4738-BC4B-A820CEF32280}" destId="{22C811D6-CB57-42FA-AE87-178EDAAD37D5}" srcOrd="0" destOrd="0" presId="urn:microsoft.com/office/officeart/2018/2/layout/IconLabelList"/>
    <dgm:cxn modelId="{55DF52D8-8A6C-4876-B54D-F603419AB8EC}" srcId="{3A14C9B2-93AC-485D-A812-D2CDBB528F92}" destId="{83A25369-CFCE-4C3B-ABA2-AB5F3CD4C9CC}" srcOrd="0" destOrd="0" parTransId="{926DAD49-B2F6-42ED-AD37-17D2576765C9}" sibTransId="{AF86DAD7-CD10-481E-9F7A-BFAA0C5D40C3}"/>
    <dgm:cxn modelId="{345224F2-4E5A-4197-A09B-E225290B5DBA}" type="presOf" srcId="{219FDE04-2D30-4BFC-B04D-E02EBF181BB8}" destId="{AC2A3952-4001-4A02-9386-CB725B50E654}" srcOrd="0" destOrd="0" presId="urn:microsoft.com/office/officeart/2018/2/layout/IconLabelList"/>
    <dgm:cxn modelId="{6F2EC94A-FBEC-42AB-B71A-D188B4431059}" type="presParOf" srcId="{797241C6-F74B-44C1-98F3-365889F7F81E}" destId="{9C21FDD4-F6F5-4E87-A4CC-27F618356F94}" srcOrd="0" destOrd="0" presId="urn:microsoft.com/office/officeart/2018/2/layout/IconLabelList"/>
    <dgm:cxn modelId="{503979D8-8E23-41C9-A37B-2DAA912F06C2}" type="presParOf" srcId="{9C21FDD4-F6F5-4E87-A4CC-27F618356F94}" destId="{9EE19115-DFE6-458D-935E-C9049BDE8DD6}" srcOrd="0" destOrd="0" presId="urn:microsoft.com/office/officeart/2018/2/layout/IconLabelList"/>
    <dgm:cxn modelId="{AC97F42E-B983-4186-8C74-7F6319116E3F}" type="presParOf" srcId="{9C21FDD4-F6F5-4E87-A4CC-27F618356F94}" destId="{65CDCE5F-7AD4-454F-8F37-705DAE87728B}" srcOrd="1" destOrd="0" presId="urn:microsoft.com/office/officeart/2018/2/layout/IconLabelList"/>
    <dgm:cxn modelId="{1090D1F8-C013-4191-9D5B-362ED0F7E8A5}" type="presParOf" srcId="{9C21FDD4-F6F5-4E87-A4CC-27F618356F94}" destId="{756AE7A3-4A26-4638-937D-B1425172A872}" srcOrd="2" destOrd="0" presId="urn:microsoft.com/office/officeart/2018/2/layout/IconLabelList"/>
    <dgm:cxn modelId="{7D13D821-1B6D-4BA0-8A3C-FB561D283F6A}" type="presParOf" srcId="{797241C6-F74B-44C1-98F3-365889F7F81E}" destId="{78FE6D02-4478-41B7-A15F-A5877101F23A}" srcOrd="1" destOrd="0" presId="urn:microsoft.com/office/officeart/2018/2/layout/IconLabelList"/>
    <dgm:cxn modelId="{315866A9-C47E-4D64-93CD-E75AAF998D60}" type="presParOf" srcId="{797241C6-F74B-44C1-98F3-365889F7F81E}" destId="{409169F2-34EB-45CE-97DB-6C2DBA71FBC8}" srcOrd="2" destOrd="0" presId="urn:microsoft.com/office/officeart/2018/2/layout/IconLabelList"/>
    <dgm:cxn modelId="{2624B933-3E71-43C6-B39D-684F3A281CDD}" type="presParOf" srcId="{409169F2-34EB-45CE-97DB-6C2DBA71FBC8}" destId="{7E92F4E7-F764-4B75-8F15-76386B3B1549}" srcOrd="0" destOrd="0" presId="urn:microsoft.com/office/officeart/2018/2/layout/IconLabelList"/>
    <dgm:cxn modelId="{6CBF036E-7CF2-421C-BD63-66BE06D6EB80}" type="presParOf" srcId="{409169F2-34EB-45CE-97DB-6C2DBA71FBC8}" destId="{ED59BA4F-9985-4719-B2B7-FE93FAF59B77}" srcOrd="1" destOrd="0" presId="urn:microsoft.com/office/officeart/2018/2/layout/IconLabelList"/>
    <dgm:cxn modelId="{67EFD03F-80C9-4CAA-BA53-C122E69D461E}" type="presParOf" srcId="{409169F2-34EB-45CE-97DB-6C2DBA71FBC8}" destId="{22C811D6-CB57-42FA-AE87-178EDAAD37D5}" srcOrd="2" destOrd="0" presId="urn:microsoft.com/office/officeart/2018/2/layout/IconLabelList"/>
    <dgm:cxn modelId="{9CF5CC25-F98C-4662-BF1F-F686D9E564A3}" type="presParOf" srcId="{797241C6-F74B-44C1-98F3-365889F7F81E}" destId="{A509E172-2527-48F0-95A8-1ED2EC2FA92F}" srcOrd="3" destOrd="0" presId="urn:microsoft.com/office/officeart/2018/2/layout/IconLabelList"/>
    <dgm:cxn modelId="{E58B616A-30DA-4790-B294-F893A135B1B5}" type="presParOf" srcId="{797241C6-F74B-44C1-98F3-365889F7F81E}" destId="{933029E0-CE16-4AA0-8620-5E47D727D9EE}" srcOrd="4" destOrd="0" presId="urn:microsoft.com/office/officeart/2018/2/layout/IconLabelList"/>
    <dgm:cxn modelId="{0FEE90B4-7A13-476F-961C-8D04AED91D25}" type="presParOf" srcId="{933029E0-CE16-4AA0-8620-5E47D727D9EE}" destId="{9BD19D37-32B5-4D7C-A2A0-9BE422FC8BEF}" srcOrd="0" destOrd="0" presId="urn:microsoft.com/office/officeart/2018/2/layout/IconLabelList"/>
    <dgm:cxn modelId="{50443CFA-403D-4184-8618-04E760C3E6AF}" type="presParOf" srcId="{933029E0-CE16-4AA0-8620-5E47D727D9EE}" destId="{2522155D-629C-4A40-A0F4-941485C45F3B}" srcOrd="1" destOrd="0" presId="urn:microsoft.com/office/officeart/2018/2/layout/IconLabelList"/>
    <dgm:cxn modelId="{8DD9A504-643A-40B3-BE5B-4716FC697CEF}" type="presParOf" srcId="{933029E0-CE16-4AA0-8620-5E47D727D9EE}" destId="{B1F369C0-2F49-41ED-B557-1F031EBC83EB}" srcOrd="2" destOrd="0" presId="urn:microsoft.com/office/officeart/2018/2/layout/IconLabelList"/>
    <dgm:cxn modelId="{E9EFE8E7-1C3A-4400-87F8-DDF05520F310}" type="presParOf" srcId="{797241C6-F74B-44C1-98F3-365889F7F81E}" destId="{4A962807-8594-4F43-80A4-CEEA5AD3005B}" srcOrd="5" destOrd="0" presId="urn:microsoft.com/office/officeart/2018/2/layout/IconLabelList"/>
    <dgm:cxn modelId="{0D8B2E4D-418B-426C-9CE2-D44F5CF4C8B8}" type="presParOf" srcId="{797241C6-F74B-44C1-98F3-365889F7F81E}" destId="{8F3093E5-A3D6-4BB4-8978-72EDE5AF76DE}" srcOrd="6" destOrd="0" presId="urn:microsoft.com/office/officeart/2018/2/layout/IconLabelList"/>
    <dgm:cxn modelId="{5A08B4A9-B584-424A-9B62-2F54C9644230}" type="presParOf" srcId="{8F3093E5-A3D6-4BB4-8978-72EDE5AF76DE}" destId="{0E49EFC9-627A-4CED-860C-266316D385BD}" srcOrd="0" destOrd="0" presId="urn:microsoft.com/office/officeart/2018/2/layout/IconLabelList"/>
    <dgm:cxn modelId="{C7D44179-B36B-46A4-952B-A703E06624BC}" type="presParOf" srcId="{8F3093E5-A3D6-4BB4-8978-72EDE5AF76DE}" destId="{218B11D9-2949-4097-8C88-2A0022FA2B47}" srcOrd="1" destOrd="0" presId="urn:microsoft.com/office/officeart/2018/2/layout/IconLabelList"/>
    <dgm:cxn modelId="{B0F1F316-D9E8-4276-A396-58A955A765BA}" type="presParOf" srcId="{8F3093E5-A3D6-4BB4-8978-72EDE5AF76DE}" destId="{7C4D27BB-5CD0-4B43-A074-37E7A8551D03}" srcOrd="2" destOrd="0" presId="urn:microsoft.com/office/officeart/2018/2/layout/IconLabelList"/>
    <dgm:cxn modelId="{EB742CF0-29D4-4D8D-ADBF-5E38CA8F6916}" type="presParOf" srcId="{797241C6-F74B-44C1-98F3-365889F7F81E}" destId="{2230F25F-A909-400B-B52A-2C2B9CD264AA}" srcOrd="7" destOrd="0" presId="urn:microsoft.com/office/officeart/2018/2/layout/IconLabelList"/>
    <dgm:cxn modelId="{417513B8-0E3F-4CF0-9673-C4451D861D31}" type="presParOf" srcId="{797241C6-F74B-44C1-98F3-365889F7F81E}" destId="{BE97F3A9-2F58-403B-B4F8-5175775AF590}" srcOrd="8" destOrd="0" presId="urn:microsoft.com/office/officeart/2018/2/layout/IconLabelList"/>
    <dgm:cxn modelId="{00AD5E6C-F998-4474-8356-CBC6E31C6800}" type="presParOf" srcId="{BE97F3A9-2F58-403B-B4F8-5175775AF590}" destId="{FBE5685C-52D4-45DF-A056-9346C13014B9}" srcOrd="0" destOrd="0" presId="urn:microsoft.com/office/officeart/2018/2/layout/IconLabelList"/>
    <dgm:cxn modelId="{2FB6150C-A9C1-4925-9029-A7248A516716}" type="presParOf" srcId="{BE97F3A9-2F58-403B-B4F8-5175775AF590}" destId="{C75776AE-A707-45A4-9E3D-43489DA7E3A4}" srcOrd="1" destOrd="0" presId="urn:microsoft.com/office/officeart/2018/2/layout/IconLabelList"/>
    <dgm:cxn modelId="{DB5F882F-A901-4B31-9A99-1E57C41D4B3D}" type="presParOf" srcId="{BE97F3A9-2F58-403B-B4F8-5175775AF590}" destId="{AC2A3952-4001-4A02-9386-CB725B50E654}" srcOrd="2" destOrd="0" presId="urn:microsoft.com/office/officeart/2018/2/layout/IconLabel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A84132-E3F9-4768-BCD7-6E954542DC7F}">
      <dsp:nvSpPr>
        <dsp:cNvPr id="0" name=""/>
        <dsp:cNvSpPr/>
      </dsp:nvSpPr>
      <dsp:spPr>
        <a:xfrm>
          <a:off x="0" y="5636"/>
          <a:ext cx="5543652" cy="1587690"/>
        </a:xfrm>
        <a:prstGeom prst="roundRect">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s-VE" sz="2300" b="0" kern="1200" dirty="0">
              <a:latin typeface="Agency FB" panose="020B0503020202020204" pitchFamily="34" charset="0"/>
            </a:rPr>
            <a:t>Las figuras e imágenes no deben manipularse de ninguna manera que distorsione la interpretación de los datos originales. Esto es esencial para garantizar la fiabilidad y credibilidad de los resultados presentados.</a:t>
          </a:r>
          <a:endParaRPr lang="en-US" sz="2300" b="0" kern="1200" dirty="0">
            <a:latin typeface="Agency FB" panose="020B0503020202020204" pitchFamily="34" charset="0"/>
          </a:endParaRPr>
        </a:p>
      </dsp:txBody>
      <dsp:txXfrm>
        <a:off x="77505" y="83141"/>
        <a:ext cx="5388642" cy="1432680"/>
      </dsp:txXfrm>
    </dsp:sp>
    <dsp:sp modelId="{900EF200-7C56-40BC-B005-CEEFF774DA56}">
      <dsp:nvSpPr>
        <dsp:cNvPr id="0" name=""/>
        <dsp:cNvSpPr/>
      </dsp:nvSpPr>
      <dsp:spPr>
        <a:xfrm>
          <a:off x="0" y="1593327"/>
          <a:ext cx="5543652" cy="29042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6011" tIns="29210" rIns="163576" bIns="29210" numCol="1" spcCol="1270" anchor="t" anchorCtr="0">
          <a:noAutofit/>
        </a:bodyPr>
        <a:lstStyle/>
        <a:p>
          <a:pPr marL="171450" lvl="1" indent="-171450" algn="l" defTabSz="800100">
            <a:lnSpc>
              <a:spcPct val="90000"/>
            </a:lnSpc>
            <a:spcBef>
              <a:spcPct val="0"/>
            </a:spcBef>
            <a:spcAft>
              <a:spcPct val="20000"/>
            </a:spcAft>
            <a:buFont typeface="Arial" panose="020B0604020202020204" pitchFamily="34" charset="0"/>
            <a:buChar char="•"/>
          </a:pPr>
          <a:r>
            <a:rPr lang="es-VE" sz="1800" b="1" kern="1200" dirty="0"/>
            <a:t>Manipulación indebida</a:t>
          </a:r>
          <a:r>
            <a:rPr lang="es-VE" sz="1800" kern="1200" dirty="0"/>
            <a:t>: Se refiere a cualquier acción como ajustar el contraste, eliminar detalles importantes, recortar partes de la imagen de manera que se eliminen resultados no deseados o alterar las escalas gráficas de las figuras.</a:t>
          </a:r>
          <a:endParaRPr lang="en-US" sz="1800" kern="1200" dirty="0"/>
        </a:p>
        <a:p>
          <a:pPr marL="171450" lvl="1" indent="-171450" algn="l" defTabSz="800100">
            <a:lnSpc>
              <a:spcPct val="90000"/>
            </a:lnSpc>
            <a:spcBef>
              <a:spcPct val="0"/>
            </a:spcBef>
            <a:spcAft>
              <a:spcPct val="20000"/>
            </a:spcAft>
            <a:buChar char="•"/>
          </a:pPr>
          <a:r>
            <a:rPr lang="es-VE" sz="1800" b="1" kern="1200" dirty="0"/>
            <a:t>Eliminación de sesgos</a:t>
          </a:r>
          <a:r>
            <a:rPr lang="es-VE" sz="1800" kern="1200" dirty="0"/>
            <a:t>: Cualquier ajuste que pueda sesgar la información y hacer que los datos se interpreten erróneamente es inaceptable. Esto incluye el uso de imágenes o gráficos que puedan parecer más impresionantes de lo que realmente son o que oculten datos no deseados.</a:t>
          </a:r>
        </a:p>
      </dsp:txBody>
      <dsp:txXfrm>
        <a:off x="0" y="1593327"/>
        <a:ext cx="5543652" cy="29042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7D6A47-43C9-4110-834D-9E99D0F631F8}">
      <dsp:nvSpPr>
        <dsp:cNvPr id="0" name=""/>
        <dsp:cNvSpPr/>
      </dsp:nvSpPr>
      <dsp:spPr>
        <a:xfrm>
          <a:off x="0" y="0"/>
          <a:ext cx="7681270" cy="1187454"/>
        </a:xfrm>
        <a:prstGeom prst="roundRect">
          <a:avLst>
            <a:gd name="adj" fmla="val 10000"/>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Abadi Extra Light" panose="020B0204020104020204" pitchFamily="34" charset="0"/>
            </a:rPr>
            <a:t>Datos </a:t>
          </a:r>
          <a:r>
            <a:rPr lang="en-US" sz="1400" b="1" kern="1200" dirty="0" err="1">
              <a:latin typeface="Abadi Extra Light" panose="020B0204020104020204" pitchFamily="34" charset="0"/>
            </a:rPr>
            <a:t>subyacentes</a:t>
          </a:r>
          <a:r>
            <a:rPr lang="en-US" sz="1400" b="1" kern="1200" dirty="0">
              <a:latin typeface="Abadi Extra Light" panose="020B0204020104020204" pitchFamily="34" charset="0"/>
            </a:rPr>
            <a:t>: </a:t>
          </a:r>
          <a:r>
            <a:rPr lang="en-US" sz="1400" kern="1200" dirty="0">
              <a:latin typeface="Abadi Extra Light" panose="020B0204020104020204" pitchFamily="34" charset="0"/>
            </a:rPr>
            <a:t>Se </a:t>
          </a:r>
          <a:r>
            <a:rPr lang="en-US" sz="1400" kern="1200" dirty="0" err="1">
              <a:latin typeface="Abadi Extra Light" panose="020B0204020104020204" pitchFamily="34" charset="0"/>
            </a:rPr>
            <a:t>refiere</a:t>
          </a:r>
          <a:r>
            <a:rPr lang="en-US" sz="1400" kern="1200" dirty="0">
              <a:latin typeface="Abadi Extra Light" panose="020B0204020104020204" pitchFamily="34" charset="0"/>
            </a:rPr>
            <a:t> a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datos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brutos</a:t>
          </a:r>
          <a:r>
            <a:rPr lang="en-US" sz="1400" kern="1200" dirty="0">
              <a:latin typeface="Abadi Extra Light" panose="020B0204020104020204" pitchFamily="34" charset="0"/>
            </a:rPr>
            <a:t> o </a:t>
          </a:r>
          <a:r>
            <a:rPr lang="en-US" sz="1400" kern="1200" dirty="0" err="1">
              <a:latin typeface="Abadi Extra Light" panose="020B0204020104020204" pitchFamily="34" charset="0"/>
            </a:rPr>
            <a:t>procesados</a:t>
          </a:r>
          <a:r>
            <a:rPr lang="en-US" sz="1400" kern="1200" dirty="0">
              <a:latin typeface="Abadi Extra Light" panose="020B0204020104020204" pitchFamily="34" charset="0"/>
            </a:rPr>
            <a:t> que </a:t>
          </a:r>
          <a:r>
            <a:rPr lang="en-US" sz="1400" kern="1200" dirty="0" err="1">
              <a:latin typeface="Abadi Extra Light" panose="020B0204020104020204" pitchFamily="34" charset="0"/>
            </a:rPr>
            <a:t>originaron</a:t>
          </a:r>
          <a:r>
            <a:rPr lang="en-US" sz="1400" kern="1200" dirty="0">
              <a:latin typeface="Abadi Extra Light" panose="020B0204020104020204" pitchFamily="34" charset="0"/>
            </a:rPr>
            <a:t> las </a:t>
          </a:r>
          <a:r>
            <a:rPr lang="en-US" sz="1400" kern="1200" dirty="0" err="1">
              <a:latin typeface="Abadi Extra Light" panose="020B0204020104020204" pitchFamily="34" charset="0"/>
            </a:rPr>
            <a:t>imágenes</a:t>
          </a:r>
          <a:r>
            <a:rPr lang="en-US" sz="1400" kern="1200" dirty="0">
              <a:latin typeface="Abadi Extra Light" panose="020B0204020104020204" pitchFamily="34" charset="0"/>
            </a:rPr>
            <a:t>, </a:t>
          </a:r>
          <a:r>
            <a:rPr lang="en-US" sz="1400" kern="1200" dirty="0" err="1">
              <a:latin typeface="Abadi Extra Light" panose="020B0204020104020204" pitchFamily="34" charset="0"/>
            </a:rPr>
            <a:t>como</a:t>
          </a:r>
          <a:r>
            <a:rPr lang="en-US" sz="1400" kern="1200" dirty="0">
              <a:latin typeface="Abadi Extra Light" panose="020B0204020104020204" pitchFamily="34" charset="0"/>
            </a:rPr>
            <a:t>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números</a:t>
          </a:r>
          <a:r>
            <a:rPr lang="en-US" sz="1400" kern="1200" dirty="0">
              <a:latin typeface="Abadi Extra Light" panose="020B0204020104020204" pitchFamily="34" charset="0"/>
            </a:rPr>
            <a:t> de las </a:t>
          </a:r>
          <a:r>
            <a:rPr lang="en-US" sz="1400" kern="1200" dirty="0" err="1">
              <a:latin typeface="Abadi Extra Light" panose="020B0204020104020204" pitchFamily="34" charset="0"/>
            </a:rPr>
            <a:t>encuestas</a:t>
          </a:r>
          <a:r>
            <a:rPr lang="en-US" sz="1400" kern="1200" dirty="0">
              <a:latin typeface="Abadi Extra Light" panose="020B0204020104020204" pitchFamily="34" charset="0"/>
            </a:rPr>
            <a:t>,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datos</a:t>
          </a:r>
          <a:r>
            <a:rPr lang="en-US" sz="1400" kern="1200" dirty="0">
              <a:latin typeface="Abadi Extra Light" panose="020B0204020104020204" pitchFamily="34" charset="0"/>
            </a:rPr>
            <a:t> de </a:t>
          </a:r>
          <a:r>
            <a:rPr lang="en-US" sz="1400" kern="1200" dirty="0" err="1">
              <a:latin typeface="Abadi Extra Light" panose="020B0204020104020204" pitchFamily="34" charset="0"/>
            </a:rPr>
            <a:t>experimentos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controlados</a:t>
          </a:r>
          <a:r>
            <a:rPr lang="en-US" sz="1400" kern="1200" dirty="0">
              <a:latin typeface="Abadi Extra Light" panose="020B0204020104020204" pitchFamily="34" charset="0"/>
            </a:rPr>
            <a:t>, las </a:t>
          </a:r>
          <a:r>
            <a:rPr lang="en-US" sz="1400" kern="1200" dirty="0" err="1">
              <a:latin typeface="Abadi Extra Light" panose="020B0204020104020204" pitchFamily="34" charset="0"/>
            </a:rPr>
            <a:t>cifras</a:t>
          </a:r>
          <a:r>
            <a:rPr lang="en-US" sz="1400" kern="1200" dirty="0">
              <a:latin typeface="Abadi Extra Light" panose="020B0204020104020204" pitchFamily="34" charset="0"/>
            </a:rPr>
            <a:t> exactas que </a:t>
          </a:r>
          <a:r>
            <a:rPr lang="en-US" sz="1400" kern="1200" dirty="0" err="1">
              <a:latin typeface="Abadi Extra Light" panose="020B0204020104020204" pitchFamily="34" charset="0"/>
            </a:rPr>
            <a:t>fueron</a:t>
          </a:r>
          <a:r>
            <a:rPr lang="en-US" sz="1400" kern="1200" dirty="0">
              <a:latin typeface="Abadi Extra Light" panose="020B0204020104020204" pitchFamily="34" charset="0"/>
            </a:rPr>
            <a:t> </a:t>
          </a:r>
          <a:r>
            <a:rPr lang="en-US" sz="1400" kern="1200" dirty="0" err="1">
              <a:latin typeface="Abadi Extra Light" panose="020B0204020104020204" pitchFamily="34" charset="0"/>
            </a:rPr>
            <a:t>visualizadas</a:t>
          </a:r>
          <a:r>
            <a:rPr lang="en-US" sz="1400" kern="1200" dirty="0">
              <a:latin typeface="Abadi Extra Light" panose="020B0204020104020204" pitchFamily="34" charset="0"/>
            </a:rPr>
            <a:t>, etc. </a:t>
          </a:r>
          <a:r>
            <a:rPr lang="en-US" sz="1400" kern="1200" dirty="0" err="1">
              <a:latin typeface="Abadi Extra Light" panose="020B0204020104020204" pitchFamily="34" charset="0"/>
            </a:rPr>
            <a:t>Estos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datos</a:t>
          </a:r>
          <a:r>
            <a:rPr lang="en-US" sz="1400" kern="1200" dirty="0">
              <a:latin typeface="Abadi Extra Light" panose="020B0204020104020204" pitchFamily="34" charset="0"/>
            </a:rPr>
            <a:t> son </a:t>
          </a:r>
          <a:r>
            <a:rPr lang="en-US" sz="1400" kern="1200" dirty="0" err="1">
              <a:latin typeface="Abadi Extra Light" panose="020B0204020104020204" pitchFamily="34" charset="0"/>
            </a:rPr>
            <a:t>esenciales</a:t>
          </a:r>
          <a:r>
            <a:rPr lang="en-US" sz="1400" kern="1200" dirty="0">
              <a:latin typeface="Abadi Extra Light" panose="020B0204020104020204" pitchFamily="34" charset="0"/>
            </a:rPr>
            <a:t> para </a:t>
          </a:r>
          <a:r>
            <a:rPr lang="en-US" sz="1400" kern="1200" dirty="0" err="1">
              <a:latin typeface="Abadi Extra Light" panose="020B0204020104020204" pitchFamily="34" charset="0"/>
            </a:rPr>
            <a:t>validar</a:t>
          </a:r>
          <a:r>
            <a:rPr lang="en-US" sz="1400" kern="1200" dirty="0">
              <a:latin typeface="Abadi Extra Light" panose="020B0204020104020204" pitchFamily="34" charset="0"/>
            </a:rPr>
            <a:t>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resultados</a:t>
          </a:r>
          <a:r>
            <a:rPr lang="en-US" sz="1400" kern="1200" dirty="0">
              <a:latin typeface="Abadi Extra Light" panose="020B0204020104020204" pitchFamily="34" charset="0"/>
            </a:rPr>
            <a:t> y </a:t>
          </a:r>
          <a:r>
            <a:rPr lang="en-US" sz="1400" kern="1200" dirty="0" err="1">
              <a:latin typeface="Abadi Extra Light" panose="020B0204020104020204" pitchFamily="34" charset="0"/>
            </a:rPr>
            <a:t>permitir</a:t>
          </a:r>
          <a:r>
            <a:rPr lang="en-US" sz="1400" kern="1200" dirty="0">
              <a:latin typeface="Abadi Extra Light" panose="020B0204020104020204" pitchFamily="34" charset="0"/>
            </a:rPr>
            <a:t> la </a:t>
          </a:r>
          <a:r>
            <a:rPr lang="en-US" sz="1400" kern="1200" dirty="0" err="1">
              <a:latin typeface="Abadi Extra Light" panose="020B0204020104020204" pitchFamily="34" charset="0"/>
            </a:rPr>
            <a:t>reproducibilidad</a:t>
          </a:r>
          <a:r>
            <a:rPr lang="en-US" sz="1400" kern="1200" dirty="0">
              <a:latin typeface="Abadi Extra Light" panose="020B0204020104020204" pitchFamily="34" charset="0"/>
            </a:rPr>
            <a:t> de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estudios</a:t>
          </a:r>
          <a:r>
            <a:rPr lang="en-US" sz="1400" kern="1200" dirty="0">
              <a:latin typeface="Abadi Extra Light" panose="020B0204020104020204" pitchFamily="34" charset="0"/>
            </a:rPr>
            <a:t>.</a:t>
          </a:r>
        </a:p>
      </dsp:txBody>
      <dsp:txXfrm>
        <a:off x="34779" y="34779"/>
        <a:ext cx="6453944" cy="1117896"/>
      </dsp:txXfrm>
    </dsp:sp>
    <dsp:sp modelId="{59173537-67D4-4976-BFAD-97306FE0D684}">
      <dsp:nvSpPr>
        <dsp:cNvPr id="0" name=""/>
        <dsp:cNvSpPr/>
      </dsp:nvSpPr>
      <dsp:spPr>
        <a:xfrm>
          <a:off x="1355518" y="1451333"/>
          <a:ext cx="7681270" cy="1187454"/>
        </a:xfrm>
        <a:prstGeom prst="roundRect">
          <a:avLst>
            <a:gd name="adj" fmla="val 10000"/>
          </a:avLst>
        </a:prstGeom>
        <a:gradFill rotWithShape="0">
          <a:gsLst>
            <a:gs pos="0">
              <a:schemeClr val="accent2">
                <a:shade val="80000"/>
                <a:hueOff val="-455004"/>
                <a:satOff val="8510"/>
                <a:lumOff val="27121"/>
                <a:alphaOff val="0"/>
                <a:lumMod val="110000"/>
                <a:satMod val="105000"/>
                <a:tint val="67000"/>
              </a:schemeClr>
            </a:gs>
            <a:gs pos="50000">
              <a:schemeClr val="accent2">
                <a:shade val="80000"/>
                <a:hueOff val="-455004"/>
                <a:satOff val="8510"/>
                <a:lumOff val="27121"/>
                <a:alphaOff val="0"/>
                <a:lumMod val="105000"/>
                <a:satMod val="103000"/>
                <a:tint val="73000"/>
              </a:schemeClr>
            </a:gs>
            <a:gs pos="100000">
              <a:schemeClr val="accent2">
                <a:shade val="80000"/>
                <a:hueOff val="-455004"/>
                <a:satOff val="8510"/>
                <a:lumOff val="2712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err="1">
              <a:latin typeface="Abadi Extra Light" panose="020B0204020104020204" pitchFamily="34" charset="0"/>
            </a:rPr>
            <a:t>Consecuencias</a:t>
          </a:r>
          <a:r>
            <a:rPr lang="en-US" sz="1400" b="1" kern="1200" dirty="0">
              <a:latin typeface="Abadi Extra Light" panose="020B0204020104020204" pitchFamily="34" charset="0"/>
            </a:rPr>
            <a:t> de no </a:t>
          </a:r>
          <a:r>
            <a:rPr lang="en-US" sz="1400" b="1" kern="1200" dirty="0" err="1">
              <a:latin typeface="Abadi Extra Light" panose="020B0204020104020204" pitchFamily="34" charset="0"/>
            </a:rPr>
            <a:t>proporcionar</a:t>
          </a:r>
          <a:r>
            <a:rPr lang="en-US" sz="1400" b="1" kern="1200" dirty="0">
              <a:latin typeface="Abadi Extra Light" panose="020B0204020104020204" pitchFamily="34" charset="0"/>
            </a:rPr>
            <a:t> </a:t>
          </a:r>
          <a:r>
            <a:rPr lang="en-US" sz="1400" b="1" kern="1200" dirty="0" err="1">
              <a:latin typeface="Abadi Extra Light" panose="020B0204020104020204" pitchFamily="34" charset="0"/>
            </a:rPr>
            <a:t>los</a:t>
          </a:r>
          <a:r>
            <a:rPr lang="en-US" sz="1400" b="1" kern="1200" dirty="0">
              <a:latin typeface="Abadi Extra Light" panose="020B0204020104020204" pitchFamily="34" charset="0"/>
            </a:rPr>
            <a:t> </a:t>
          </a:r>
          <a:r>
            <a:rPr lang="en-US" sz="1400" b="1" kern="1200" dirty="0" err="1">
              <a:latin typeface="Abadi Extra Light" panose="020B0204020104020204" pitchFamily="34" charset="0"/>
            </a:rPr>
            <a:t>datos</a:t>
          </a:r>
          <a:r>
            <a:rPr lang="en-US" sz="1400" b="1" kern="1200" dirty="0">
              <a:latin typeface="Abadi Extra Light" panose="020B0204020104020204" pitchFamily="34" charset="0"/>
            </a:rPr>
            <a:t>: </a:t>
          </a:r>
          <a:r>
            <a:rPr lang="en-US" sz="1400" kern="1200" dirty="0">
              <a:latin typeface="Abadi Extra Light" panose="020B0204020104020204" pitchFamily="34" charset="0"/>
            </a:rPr>
            <a:t>Si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datos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originales</a:t>
          </a:r>
          <a:r>
            <a:rPr lang="en-US" sz="1400" kern="1200" dirty="0">
              <a:latin typeface="Abadi Extra Light" panose="020B0204020104020204" pitchFamily="34" charset="0"/>
            </a:rPr>
            <a:t> no </a:t>
          </a:r>
          <a:r>
            <a:rPr lang="en-US" sz="1400" kern="1200" dirty="0" err="1">
              <a:latin typeface="Abadi Extra Light" panose="020B0204020104020204" pitchFamily="34" charset="0"/>
            </a:rPr>
            <a:t>están</a:t>
          </a:r>
          <a:r>
            <a:rPr lang="en-US" sz="1400" kern="1200" dirty="0">
              <a:latin typeface="Abadi Extra Light" panose="020B0204020104020204" pitchFamily="34" charset="0"/>
            </a:rPr>
            <a:t> </a:t>
          </a:r>
          <a:r>
            <a:rPr lang="en-US" sz="1400" kern="1200" dirty="0" err="1">
              <a:latin typeface="Abadi Extra Light" panose="020B0204020104020204" pitchFamily="34" charset="0"/>
            </a:rPr>
            <a:t>disponibles</a:t>
          </a:r>
          <a:r>
            <a:rPr lang="en-US" sz="1400" kern="1200" dirty="0">
              <a:latin typeface="Abadi Extra Light" panose="020B0204020104020204" pitchFamily="34" charset="0"/>
            </a:rPr>
            <a:t> o no se </a:t>
          </a:r>
          <a:r>
            <a:rPr lang="en-US" sz="1400" kern="1200" dirty="0" err="1">
              <a:latin typeface="Abadi Extra Light" panose="020B0204020104020204" pitchFamily="34" charset="0"/>
            </a:rPr>
            <a:t>entregan</a:t>
          </a:r>
          <a:r>
            <a:rPr lang="en-US" sz="1400" kern="1200" dirty="0">
              <a:latin typeface="Abadi Extra Light" panose="020B0204020104020204" pitchFamily="34" charset="0"/>
            </a:rPr>
            <a:t> de </a:t>
          </a:r>
          <a:r>
            <a:rPr lang="en-US" sz="1400" kern="1200" dirty="0" err="1">
              <a:latin typeface="Abadi Extra Light" panose="020B0204020104020204" pitchFamily="34" charset="0"/>
            </a:rPr>
            <a:t>manera</a:t>
          </a:r>
          <a:r>
            <a:rPr lang="en-US" sz="1400" kern="1200" dirty="0">
              <a:latin typeface="Abadi Extra Light" panose="020B0204020104020204" pitchFamily="34" charset="0"/>
            </a:rPr>
            <a:t> </a:t>
          </a:r>
          <a:r>
            <a:rPr lang="en-US" sz="1400" kern="1200" dirty="0" err="1">
              <a:latin typeface="Abadi Extra Light" panose="020B0204020104020204" pitchFamily="34" charset="0"/>
            </a:rPr>
            <a:t>oportuna</a:t>
          </a:r>
          <a:r>
            <a:rPr lang="en-US" sz="1400" kern="1200" dirty="0">
              <a:latin typeface="Abadi Extra Light" panose="020B0204020104020204" pitchFamily="34" charset="0"/>
            </a:rPr>
            <a:t>, </a:t>
          </a:r>
          <a:r>
            <a:rPr lang="en-US" sz="1400" kern="1200" dirty="0" err="1">
              <a:latin typeface="Abadi Extra Light" panose="020B0204020104020204" pitchFamily="34" charset="0"/>
            </a:rPr>
            <a:t>el</a:t>
          </a:r>
          <a:r>
            <a:rPr lang="en-US" sz="1400" kern="1200" dirty="0">
              <a:latin typeface="Abadi Extra Light" panose="020B0204020104020204" pitchFamily="34" charset="0"/>
            </a:rPr>
            <a:t> </a:t>
          </a:r>
          <a:r>
            <a:rPr lang="en-US" sz="1400" kern="1200" dirty="0" err="1">
              <a:latin typeface="Abadi Extra Light" panose="020B0204020104020204" pitchFamily="34" charset="0"/>
            </a:rPr>
            <a:t>artículo</a:t>
          </a:r>
          <a:r>
            <a:rPr lang="en-US" sz="1400" kern="1200" dirty="0">
              <a:latin typeface="Abadi Extra Light" panose="020B0204020104020204" pitchFamily="34" charset="0"/>
            </a:rPr>
            <a:t> </a:t>
          </a:r>
          <a:r>
            <a:rPr lang="en-US" sz="1400" kern="1200" dirty="0" err="1">
              <a:latin typeface="Abadi Extra Light" panose="020B0204020104020204" pitchFamily="34" charset="0"/>
            </a:rPr>
            <a:t>puede</a:t>
          </a:r>
          <a:r>
            <a:rPr lang="en-US" sz="1400" kern="1200" dirty="0">
              <a:latin typeface="Abadi Extra Light" panose="020B0204020104020204" pitchFamily="34" charset="0"/>
            </a:rPr>
            <a:t> </a:t>
          </a:r>
          <a:r>
            <a:rPr lang="en-US" sz="1400" kern="1200" dirty="0" err="1">
              <a:latin typeface="Abadi Extra Light" panose="020B0204020104020204" pitchFamily="34" charset="0"/>
            </a:rPr>
            <a:t>estar</a:t>
          </a:r>
          <a:r>
            <a:rPr lang="en-US" sz="1400" kern="1200" dirty="0">
              <a:latin typeface="Abadi Extra Light" panose="020B0204020104020204" pitchFamily="34" charset="0"/>
            </a:rPr>
            <a:t> </a:t>
          </a:r>
          <a:r>
            <a:rPr lang="en-US" sz="1400" kern="1200" dirty="0" err="1">
              <a:latin typeface="Abadi Extra Light" panose="020B0204020104020204" pitchFamily="34" charset="0"/>
            </a:rPr>
            <a:t>sujeto</a:t>
          </a:r>
          <a:r>
            <a:rPr lang="en-US" sz="1400" kern="1200" dirty="0">
              <a:latin typeface="Abadi Extra Light" panose="020B0204020104020204" pitchFamily="34" charset="0"/>
            </a:rPr>
            <a:t> a </a:t>
          </a:r>
          <a:r>
            <a:rPr lang="en-US" sz="1400" kern="1200" dirty="0" err="1">
              <a:latin typeface="Abadi Extra Light" panose="020B0204020104020204" pitchFamily="34" charset="0"/>
            </a:rPr>
            <a:t>medidas</a:t>
          </a:r>
          <a:r>
            <a:rPr lang="en-US" sz="1400" kern="1200" dirty="0">
              <a:latin typeface="Abadi Extra Light" panose="020B0204020104020204" pitchFamily="34" charset="0"/>
            </a:rPr>
            <a:t> </a:t>
          </a:r>
          <a:r>
            <a:rPr lang="en-US" sz="1400" kern="1200" dirty="0" err="1">
              <a:latin typeface="Abadi Extra Light" panose="020B0204020104020204" pitchFamily="34" charset="0"/>
            </a:rPr>
            <a:t>editoriales</a:t>
          </a:r>
          <a:r>
            <a:rPr lang="en-US" sz="1400" kern="1200" dirty="0">
              <a:latin typeface="Abadi Extra Light" panose="020B0204020104020204" pitchFamily="34" charset="0"/>
            </a:rPr>
            <a:t>, </a:t>
          </a:r>
          <a:r>
            <a:rPr lang="en-US" sz="1400" kern="1200" dirty="0" err="1">
              <a:latin typeface="Abadi Extra Light" panose="020B0204020104020204" pitchFamily="34" charset="0"/>
            </a:rPr>
            <a:t>como</a:t>
          </a:r>
          <a:r>
            <a:rPr lang="en-US" sz="1400" kern="1200" dirty="0">
              <a:latin typeface="Abadi Extra Light" panose="020B0204020104020204" pitchFamily="34" charset="0"/>
            </a:rPr>
            <a:t> </a:t>
          </a:r>
          <a:r>
            <a:rPr lang="en-US" sz="1400" kern="1200" dirty="0" err="1">
              <a:latin typeface="Abadi Extra Light" panose="020B0204020104020204" pitchFamily="34" charset="0"/>
            </a:rPr>
            <a:t>correcciones</a:t>
          </a:r>
          <a:r>
            <a:rPr lang="en-US" sz="1400" kern="1200" dirty="0">
              <a:latin typeface="Abadi Extra Light" panose="020B0204020104020204" pitchFamily="34" charset="0"/>
            </a:rPr>
            <a:t>, </a:t>
          </a:r>
          <a:r>
            <a:rPr lang="en-US" sz="1400" kern="1200" dirty="0" err="1">
              <a:latin typeface="Abadi Extra Light" panose="020B0204020104020204" pitchFamily="34" charset="0"/>
            </a:rPr>
            <a:t>expresiones</a:t>
          </a:r>
          <a:r>
            <a:rPr lang="en-US" sz="1400" kern="1200" dirty="0">
              <a:latin typeface="Abadi Extra Light" panose="020B0204020104020204" pitchFamily="34" charset="0"/>
            </a:rPr>
            <a:t> de </a:t>
          </a:r>
          <a:r>
            <a:rPr lang="en-US" sz="1400" kern="1200" dirty="0" err="1">
              <a:latin typeface="Abadi Extra Light" panose="020B0204020104020204" pitchFamily="34" charset="0"/>
            </a:rPr>
            <a:t>preocupación</a:t>
          </a:r>
          <a:r>
            <a:rPr lang="en-US" sz="1400" kern="1200" dirty="0">
              <a:latin typeface="Abadi Extra Light" panose="020B0204020104020204" pitchFamily="34" charset="0"/>
            </a:rPr>
            <a:t> o </a:t>
          </a:r>
          <a:r>
            <a:rPr lang="en-US" sz="1400" kern="1200" dirty="0" err="1">
              <a:latin typeface="Abadi Extra Light" panose="020B0204020104020204" pitchFamily="34" charset="0"/>
            </a:rPr>
            <a:t>incluso</a:t>
          </a:r>
          <a:r>
            <a:rPr lang="en-US" sz="1400" kern="1200" dirty="0">
              <a:latin typeface="Abadi Extra Light" panose="020B0204020104020204" pitchFamily="34" charset="0"/>
            </a:rPr>
            <a:t> </a:t>
          </a:r>
          <a:r>
            <a:rPr lang="en-US" sz="1400" kern="1200" dirty="0" err="1">
              <a:latin typeface="Abadi Extra Light" panose="020B0204020104020204" pitchFamily="34" charset="0"/>
            </a:rPr>
            <a:t>retractación</a:t>
          </a:r>
          <a:r>
            <a:rPr lang="en-US" sz="1400" kern="1200" dirty="0">
              <a:latin typeface="Abadi Extra Light" panose="020B0204020104020204" pitchFamily="34" charset="0"/>
            </a:rPr>
            <a:t> </a:t>
          </a:r>
          <a:r>
            <a:rPr lang="en-US" sz="1400" kern="1200" dirty="0" err="1">
              <a:latin typeface="Abadi Extra Light" panose="020B0204020104020204" pitchFamily="34" charset="0"/>
            </a:rPr>
            <a:t>si</a:t>
          </a:r>
          <a:r>
            <a:rPr lang="en-US" sz="1400" kern="1200" dirty="0">
              <a:latin typeface="Abadi Extra Light" panose="020B0204020104020204" pitchFamily="34" charset="0"/>
            </a:rPr>
            <a:t> se </a:t>
          </a:r>
          <a:r>
            <a:rPr lang="en-US" sz="1400" kern="1200" dirty="0" err="1">
              <a:latin typeface="Abadi Extra Light" panose="020B0204020104020204" pitchFamily="34" charset="0"/>
            </a:rPr>
            <a:t>comprueba</a:t>
          </a:r>
          <a:r>
            <a:rPr lang="en-US" sz="1400" kern="1200" dirty="0">
              <a:latin typeface="Abadi Extra Light" panose="020B0204020104020204" pitchFamily="34" charset="0"/>
            </a:rPr>
            <a:t> que </a:t>
          </a:r>
          <a:r>
            <a:rPr lang="en-US" sz="1400" kern="1200" dirty="0" err="1">
              <a:latin typeface="Abadi Extra Light" panose="020B0204020104020204" pitchFamily="34" charset="0"/>
            </a:rPr>
            <a:t>los</a:t>
          </a:r>
          <a:r>
            <a:rPr lang="en-US" sz="1400" kern="1200" dirty="0">
              <a:latin typeface="Abadi Extra Light" panose="020B0204020104020204" pitchFamily="34" charset="0"/>
            </a:rPr>
            <a:t> </a:t>
          </a:r>
          <a:r>
            <a:rPr lang="en-US" sz="1400" kern="1200" dirty="0" err="1">
              <a:latin typeface="Abadi Extra Light" panose="020B0204020104020204" pitchFamily="34" charset="0"/>
            </a:rPr>
            <a:t>resultados</a:t>
          </a:r>
          <a:r>
            <a:rPr lang="en-US" sz="1400" kern="1200" dirty="0">
              <a:latin typeface="Abadi Extra Light" panose="020B0204020104020204" pitchFamily="34" charset="0"/>
            </a:rPr>
            <a:t> no son </a:t>
          </a:r>
          <a:r>
            <a:rPr lang="en-US" sz="1400" kern="1200" dirty="0" err="1">
              <a:latin typeface="Abadi Extra Light" panose="020B0204020104020204" pitchFamily="34" charset="0"/>
            </a:rPr>
            <a:t>confiables</a:t>
          </a:r>
          <a:r>
            <a:rPr lang="en-US" sz="1400" kern="1200" dirty="0">
              <a:latin typeface="Abadi Extra Light" panose="020B0204020104020204" pitchFamily="34" charset="0"/>
            </a:rPr>
            <a:t> o </a:t>
          </a:r>
          <a:r>
            <a:rPr lang="en-US" sz="1400" kern="1200" dirty="0" err="1">
              <a:latin typeface="Abadi Extra Light" panose="020B0204020104020204" pitchFamily="34" charset="0"/>
            </a:rPr>
            <a:t>verificables</a:t>
          </a:r>
          <a:r>
            <a:rPr lang="en-US" sz="1400" kern="1200" dirty="0">
              <a:latin typeface="Abadi Extra Light" panose="020B0204020104020204" pitchFamily="34" charset="0"/>
            </a:rPr>
            <a:t>.</a:t>
          </a:r>
        </a:p>
      </dsp:txBody>
      <dsp:txXfrm>
        <a:off x="1390297" y="1486112"/>
        <a:ext cx="5484348" cy="1117896"/>
      </dsp:txXfrm>
    </dsp:sp>
    <dsp:sp modelId="{2E6A8B7D-532A-47B9-939C-4C537146B5BF}">
      <dsp:nvSpPr>
        <dsp:cNvPr id="0" name=""/>
        <dsp:cNvSpPr/>
      </dsp:nvSpPr>
      <dsp:spPr>
        <a:xfrm>
          <a:off x="6909425" y="933471"/>
          <a:ext cx="771845" cy="771845"/>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a:latin typeface="Abadi Extra Light" panose="020B0204020104020204" pitchFamily="34" charset="0"/>
          </a:endParaRPr>
        </a:p>
      </dsp:txBody>
      <dsp:txXfrm>
        <a:off x="7083090" y="933471"/>
        <a:ext cx="424515" cy="5808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B43EC-A1F7-452B-B1FE-A044CF3510A5}">
      <dsp:nvSpPr>
        <dsp:cNvPr id="0" name=""/>
        <dsp:cNvSpPr/>
      </dsp:nvSpPr>
      <dsp:spPr>
        <a:xfrm>
          <a:off x="1102" y="1796342"/>
          <a:ext cx="879576" cy="87957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B48336-99CD-48E6-9203-85B23EF88525}">
      <dsp:nvSpPr>
        <dsp:cNvPr id="0" name=""/>
        <dsp:cNvSpPr/>
      </dsp:nvSpPr>
      <dsp:spPr>
        <a:xfrm>
          <a:off x="185813" y="1981053"/>
          <a:ext cx="510154" cy="5101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741A6D5-245D-4639-A262-0FEF7E5819E8}">
      <dsp:nvSpPr>
        <dsp:cNvPr id="0" name=""/>
        <dsp:cNvSpPr/>
      </dsp:nvSpPr>
      <dsp:spPr>
        <a:xfrm>
          <a:off x="1069160" y="1796342"/>
          <a:ext cx="2073288" cy="87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VE" sz="1400" kern="1200">
              <a:latin typeface="Agency FB" panose="020B0503020202020204" pitchFamily="34" charset="0"/>
            </a:rPr>
            <a:t>A diferencia de algunas políticas de </a:t>
          </a:r>
          <a:r>
            <a:rPr lang="es-VE" sz="1400" b="1" kern="1200">
              <a:latin typeface="Agency FB" panose="020B0503020202020204" pitchFamily="34" charset="0"/>
            </a:rPr>
            <a:t>agencias de financiación</a:t>
          </a:r>
          <a:r>
            <a:rPr lang="es-VE" sz="1400" kern="1200">
              <a:latin typeface="Agency FB" panose="020B0503020202020204" pitchFamily="34" charset="0"/>
            </a:rPr>
            <a:t> o </a:t>
          </a:r>
          <a:r>
            <a:rPr lang="es-VE" sz="1400" b="1" kern="1200">
              <a:latin typeface="Agency FB" panose="020B0503020202020204" pitchFamily="34" charset="0"/>
            </a:rPr>
            <a:t>instituciones</a:t>
          </a:r>
          <a:r>
            <a:rPr lang="es-VE" sz="1400" kern="1200">
              <a:latin typeface="Agency FB" panose="020B0503020202020204" pitchFamily="34" charset="0"/>
            </a:rPr>
            <a:t>, que suelen requerir la conservación de los datos durante un periodo determinado después de la finalización o publicación de un proyecto, </a:t>
          </a:r>
          <a:r>
            <a:rPr lang="es-VE" sz="1400" b="1" kern="1200">
              <a:latin typeface="Agency FB" panose="020B0503020202020204" pitchFamily="34" charset="0"/>
            </a:rPr>
            <a:t>Económicas CUC no impone un límite temporal específico</a:t>
          </a:r>
          <a:r>
            <a:rPr lang="es-VE" sz="1400" kern="1200">
              <a:latin typeface="Agency FB" panose="020B0503020202020204" pitchFamily="34" charset="0"/>
            </a:rPr>
            <a:t> para la conservación de los datos originales.</a:t>
          </a:r>
          <a:endParaRPr lang="en-US" sz="1400" kern="1200">
            <a:latin typeface="Agency FB" panose="020B0503020202020204" pitchFamily="34" charset="0"/>
          </a:endParaRPr>
        </a:p>
      </dsp:txBody>
      <dsp:txXfrm>
        <a:off x="1069160" y="1796342"/>
        <a:ext cx="2073288" cy="879576"/>
      </dsp:txXfrm>
    </dsp:sp>
    <dsp:sp modelId="{D3F5DA76-7473-4524-96B4-2C7D02EBE1BC}">
      <dsp:nvSpPr>
        <dsp:cNvPr id="0" name=""/>
        <dsp:cNvSpPr/>
      </dsp:nvSpPr>
      <dsp:spPr>
        <a:xfrm>
          <a:off x="3503702" y="1796342"/>
          <a:ext cx="879576" cy="87957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9897F7-BC54-46CA-BD8F-FD4077A78C0E}">
      <dsp:nvSpPr>
        <dsp:cNvPr id="0" name=""/>
        <dsp:cNvSpPr/>
      </dsp:nvSpPr>
      <dsp:spPr>
        <a:xfrm>
          <a:off x="3688413" y="1981053"/>
          <a:ext cx="510154" cy="51015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3CAD2B4-DC96-45FC-81F1-D19AABCE6AEA}">
      <dsp:nvSpPr>
        <dsp:cNvPr id="0" name=""/>
        <dsp:cNvSpPr/>
      </dsp:nvSpPr>
      <dsp:spPr>
        <a:xfrm>
          <a:off x="4571760" y="1796342"/>
          <a:ext cx="2073288" cy="879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s-VE" sz="1400" kern="1200" dirty="0">
              <a:latin typeface="Agency FB" panose="020B0503020202020204" pitchFamily="34" charset="0"/>
            </a:rPr>
            <a:t>Esto implica que los autores tienen la </a:t>
          </a:r>
          <a:r>
            <a:rPr lang="es-VE" sz="1400" b="1" kern="1200" dirty="0">
              <a:latin typeface="Agency FB" panose="020B0503020202020204" pitchFamily="34" charset="0"/>
            </a:rPr>
            <a:t>responsabilidad continua</a:t>
          </a:r>
          <a:r>
            <a:rPr lang="es-VE" sz="1400" kern="1200" dirty="0">
              <a:latin typeface="Agency FB" panose="020B0503020202020204" pitchFamily="34" charset="0"/>
            </a:rPr>
            <a:t> de asegurarse de que los datos estén accesibles para su revisión incluso después de la publicación del artículo, lo que ayuda a mantener la </a:t>
          </a:r>
          <a:r>
            <a:rPr lang="es-VE" sz="1400" b="1" kern="1200" dirty="0">
              <a:latin typeface="Agency FB" panose="020B0503020202020204" pitchFamily="34" charset="0"/>
            </a:rPr>
            <a:t>transparencia</a:t>
          </a:r>
          <a:r>
            <a:rPr lang="es-VE" sz="1400" kern="1200" dirty="0">
              <a:latin typeface="Agency FB" panose="020B0503020202020204" pitchFamily="34" charset="0"/>
            </a:rPr>
            <a:t> y la </a:t>
          </a:r>
          <a:r>
            <a:rPr lang="es-VE" sz="1400" b="1" kern="1200" dirty="0">
              <a:latin typeface="Agency FB" panose="020B0503020202020204" pitchFamily="34" charset="0"/>
            </a:rPr>
            <a:t>fiabilidad</a:t>
          </a:r>
          <a:r>
            <a:rPr lang="es-VE" sz="1400" kern="1200" dirty="0">
              <a:latin typeface="Agency FB" panose="020B0503020202020204" pitchFamily="34" charset="0"/>
            </a:rPr>
            <a:t> de la investigación en el largo plazo.</a:t>
          </a:r>
        </a:p>
      </dsp:txBody>
      <dsp:txXfrm>
        <a:off x="4571760" y="1796342"/>
        <a:ext cx="2073288" cy="879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C1D2B0-968F-4647-A9F4-9C2B79A76177}">
      <dsp:nvSpPr>
        <dsp:cNvPr id="0" name=""/>
        <dsp:cNvSpPr/>
      </dsp:nvSpPr>
      <dsp:spPr>
        <a:xfrm>
          <a:off x="0" y="0"/>
          <a:ext cx="6308667" cy="0"/>
        </a:xfrm>
        <a:prstGeom prst="line">
          <a:avLst/>
        </a:prstGeom>
        <a:solidFill>
          <a:schemeClr val="accent2">
            <a:shade val="50000"/>
            <a:hueOff val="0"/>
            <a:satOff val="0"/>
            <a:lumOff val="0"/>
            <a:alphaOff val="0"/>
          </a:schemeClr>
        </a:solidFill>
        <a:ln w="1905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DDBBC-BD65-475E-A326-692BF3DBCBAE}">
      <dsp:nvSpPr>
        <dsp:cNvPr id="0" name=""/>
        <dsp:cNvSpPr/>
      </dsp:nvSpPr>
      <dsp:spPr>
        <a:xfrm>
          <a:off x="0" y="0"/>
          <a:ext cx="6308667" cy="209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s-VE" sz="2400" kern="1200" dirty="0">
              <a:solidFill>
                <a:schemeClr val="bg2">
                  <a:lumMod val="50000"/>
                </a:schemeClr>
              </a:solidFill>
            </a:rPr>
            <a:t>Clarificación de situaciones planteadas: En caso de preguntas o inquietudes, la disponibilidad de los datos originales permite una revisión exhaustiva y una resolución efectiva de cualquier malentendido o error.</a:t>
          </a:r>
        </a:p>
      </dsp:txBody>
      <dsp:txXfrm>
        <a:off x="0" y="0"/>
        <a:ext cx="6308667" cy="2096912"/>
      </dsp:txXfrm>
    </dsp:sp>
    <dsp:sp modelId="{46ED7F93-60C8-493E-A6CD-8FE316439A7B}">
      <dsp:nvSpPr>
        <dsp:cNvPr id="0" name=""/>
        <dsp:cNvSpPr/>
      </dsp:nvSpPr>
      <dsp:spPr>
        <a:xfrm>
          <a:off x="0" y="2096912"/>
          <a:ext cx="6308667" cy="0"/>
        </a:xfrm>
        <a:prstGeom prst="line">
          <a:avLst/>
        </a:prstGeom>
        <a:solidFill>
          <a:schemeClr val="accent2">
            <a:shade val="50000"/>
            <a:hueOff val="-548849"/>
            <a:satOff val="4372"/>
            <a:lumOff val="46744"/>
            <a:alphaOff val="0"/>
          </a:schemeClr>
        </a:solidFill>
        <a:ln w="19050" cap="flat" cmpd="sng" algn="ctr">
          <a:solidFill>
            <a:schemeClr val="accent2">
              <a:shade val="50000"/>
              <a:hueOff val="-548849"/>
              <a:satOff val="4372"/>
              <a:lumOff val="467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CADBB-1929-4A20-95BD-C5250D71D914}">
      <dsp:nvSpPr>
        <dsp:cNvPr id="0" name=""/>
        <dsp:cNvSpPr/>
      </dsp:nvSpPr>
      <dsp:spPr>
        <a:xfrm>
          <a:off x="0" y="2096912"/>
          <a:ext cx="6308667" cy="20969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es-VE" sz="2400" kern="1200" dirty="0">
              <a:solidFill>
                <a:schemeClr val="bg2">
                  <a:lumMod val="50000"/>
                </a:schemeClr>
              </a:solidFill>
            </a:rPr>
            <a:t>Fiabilidad de los resultados: Tener los datos originales disponibles asegura que cualquier conclusión extraída del estudio sea comprobable y reproducible.</a:t>
          </a:r>
          <a:endParaRPr lang="es-CO" sz="2400" kern="1200" dirty="0"/>
        </a:p>
      </dsp:txBody>
      <dsp:txXfrm>
        <a:off x="0" y="2096912"/>
        <a:ext cx="6308667" cy="20969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19115-DFE6-458D-935E-C9049BDE8DD6}">
      <dsp:nvSpPr>
        <dsp:cNvPr id="0" name=""/>
        <dsp:cNvSpPr/>
      </dsp:nvSpPr>
      <dsp:spPr>
        <a:xfrm>
          <a:off x="732101" y="56269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56AE7A3-4A26-4638-937D-B1425172A872}">
      <dsp:nvSpPr>
        <dsp:cNvPr id="0" name=""/>
        <dsp:cNvSpPr/>
      </dsp:nvSpPr>
      <dsp:spPr>
        <a:xfrm>
          <a:off x="237101" y="1856715"/>
          <a:ext cx="1800000" cy="193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a:latin typeface="Agency FB" panose="020B0503020202020204" pitchFamily="34" charset="0"/>
            </a:rPr>
            <a:t>Resumen de la Política de Disponibilidad de Datos de Económicas CUC</a:t>
          </a:r>
        </a:p>
      </dsp:txBody>
      <dsp:txXfrm>
        <a:off x="237101" y="1856715"/>
        <a:ext cx="1800000" cy="1931931"/>
      </dsp:txXfrm>
    </dsp:sp>
    <dsp:sp modelId="{7E92F4E7-F764-4B75-8F15-76386B3B1549}">
      <dsp:nvSpPr>
        <dsp:cNvPr id="0" name=""/>
        <dsp:cNvSpPr/>
      </dsp:nvSpPr>
      <dsp:spPr>
        <a:xfrm>
          <a:off x="2847101" y="56269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C811D6-CB57-42FA-AE87-178EDAAD37D5}">
      <dsp:nvSpPr>
        <dsp:cNvPr id="0" name=""/>
        <dsp:cNvSpPr/>
      </dsp:nvSpPr>
      <dsp:spPr>
        <a:xfrm>
          <a:off x="2352101" y="1856715"/>
          <a:ext cx="1800000" cy="193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a:latin typeface="Agency FB" panose="020B0503020202020204" pitchFamily="34" charset="0"/>
            </a:rPr>
            <a:t>Integridad de las imágenes</a:t>
          </a:r>
          <a:r>
            <a:rPr lang="es-VE" sz="1600" kern="1200">
              <a:latin typeface="Agency FB" panose="020B0503020202020204" pitchFamily="34" charset="0"/>
            </a:rPr>
            <a:t>: No manipular ni ajustar las figuras de manera que distorsionen la interpretación de los datos.</a:t>
          </a:r>
        </a:p>
      </dsp:txBody>
      <dsp:txXfrm>
        <a:off x="2352101" y="1856715"/>
        <a:ext cx="1800000" cy="1931931"/>
      </dsp:txXfrm>
    </dsp:sp>
    <dsp:sp modelId="{9BD19D37-32B5-4D7C-A2A0-9BE422FC8BEF}">
      <dsp:nvSpPr>
        <dsp:cNvPr id="0" name=""/>
        <dsp:cNvSpPr/>
      </dsp:nvSpPr>
      <dsp:spPr>
        <a:xfrm>
          <a:off x="4962102" y="56269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1F369C0-2F49-41ED-B557-1F031EBC83EB}">
      <dsp:nvSpPr>
        <dsp:cNvPr id="0" name=""/>
        <dsp:cNvSpPr/>
      </dsp:nvSpPr>
      <dsp:spPr>
        <a:xfrm>
          <a:off x="4467102" y="1856715"/>
          <a:ext cx="1800000" cy="193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a:latin typeface="Agency FB" panose="020B0503020202020204" pitchFamily="34" charset="0"/>
            </a:rPr>
            <a:t>Accesibilidad de los datos originales</a:t>
          </a:r>
          <a:r>
            <a:rPr lang="es-VE" sz="1600" kern="1200">
              <a:latin typeface="Agency FB" panose="020B0503020202020204" pitchFamily="34" charset="0"/>
            </a:rPr>
            <a:t>: Los datos subyacentes deben estar disponibles si surgen dudas, y la falta de ellos podría tener consecuencias editoriales.</a:t>
          </a:r>
        </a:p>
      </dsp:txBody>
      <dsp:txXfrm>
        <a:off x="4467102" y="1856715"/>
        <a:ext cx="1800000" cy="1931931"/>
      </dsp:txXfrm>
    </dsp:sp>
    <dsp:sp modelId="{0E49EFC9-627A-4CED-860C-266316D385BD}">
      <dsp:nvSpPr>
        <dsp:cNvPr id="0" name=""/>
        <dsp:cNvSpPr/>
      </dsp:nvSpPr>
      <dsp:spPr>
        <a:xfrm>
          <a:off x="7077102" y="56269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C4D27BB-5CD0-4B43-A074-37E7A8551D03}">
      <dsp:nvSpPr>
        <dsp:cNvPr id="0" name=""/>
        <dsp:cNvSpPr/>
      </dsp:nvSpPr>
      <dsp:spPr>
        <a:xfrm>
          <a:off x="6582102" y="1856715"/>
          <a:ext cx="1800000" cy="193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a:latin typeface="Agency FB" panose="020B0503020202020204" pitchFamily="34" charset="0"/>
            </a:rPr>
            <a:t>No hay límite de tiempo para la conservación de los datos</a:t>
          </a:r>
          <a:r>
            <a:rPr lang="es-VE" sz="1600" kern="1200">
              <a:latin typeface="Agency FB" panose="020B0503020202020204" pitchFamily="34" charset="0"/>
            </a:rPr>
            <a:t>: Los datos deben ser accesibles incluso después de la publicación del artículo.</a:t>
          </a:r>
        </a:p>
      </dsp:txBody>
      <dsp:txXfrm>
        <a:off x="6582102" y="1856715"/>
        <a:ext cx="1800000" cy="1931931"/>
      </dsp:txXfrm>
    </dsp:sp>
    <dsp:sp modelId="{FBE5685C-52D4-45DF-A056-9346C13014B9}">
      <dsp:nvSpPr>
        <dsp:cNvPr id="0" name=""/>
        <dsp:cNvSpPr/>
      </dsp:nvSpPr>
      <dsp:spPr>
        <a:xfrm>
          <a:off x="9192102" y="56269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C2A3952-4001-4A02-9386-CB725B50E654}">
      <dsp:nvSpPr>
        <dsp:cNvPr id="0" name=""/>
        <dsp:cNvSpPr/>
      </dsp:nvSpPr>
      <dsp:spPr>
        <a:xfrm>
          <a:off x="8697102" y="1856715"/>
          <a:ext cx="1800000" cy="1931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1" kern="1200">
              <a:latin typeface="Agency FB" panose="020B0503020202020204" pitchFamily="34" charset="0"/>
            </a:rPr>
            <a:t>Repercusiones por falta de datos</a:t>
          </a:r>
          <a:r>
            <a:rPr lang="es-VE" sz="1600" kern="1200">
              <a:latin typeface="Agency FB" panose="020B0503020202020204" pitchFamily="34" charset="0"/>
            </a:rPr>
            <a:t>: La falta de datos puede poner en duda la fiabilidad de los resultados y afectar la decisión editorial, incluida la corrección o retractación del artículo.</a:t>
          </a:r>
        </a:p>
      </dsp:txBody>
      <dsp:txXfrm>
        <a:off x="8697102" y="1856715"/>
        <a:ext cx="1800000" cy="19319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46FD-C529-34DE-2A3A-8311B3565C14}"/>
              </a:ext>
            </a:extLst>
          </p:cNvPr>
          <p:cNvSpPr>
            <a:spLocks noGrp="1"/>
          </p:cNvSpPr>
          <p:nvPr>
            <p:ph type="ctrTitle"/>
          </p:nvPr>
        </p:nvSpPr>
        <p:spPr>
          <a:xfrm>
            <a:off x="1524000" y="1122363"/>
            <a:ext cx="3971925" cy="2387600"/>
          </a:xfrm>
        </p:spPr>
        <p:txBody>
          <a:bodyPr anchor="b"/>
          <a:lstStyle>
            <a:lvl1pPr algn="ctr">
              <a:defRPr sz="60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8AB4A58-834E-4D44-945E-7B587F45B806}"/>
              </a:ext>
            </a:extLst>
          </p:cNvPr>
          <p:cNvSpPr>
            <a:spLocks noGrp="1"/>
          </p:cNvSpPr>
          <p:nvPr>
            <p:ph type="subTitle" idx="1"/>
          </p:nvPr>
        </p:nvSpPr>
        <p:spPr>
          <a:xfrm>
            <a:off x="1524000" y="3602038"/>
            <a:ext cx="3609975" cy="1655762"/>
          </a:xfrm>
        </p:spPr>
        <p:txBody>
          <a:bodyPr/>
          <a:lstStyle>
            <a:lvl1pPr marL="0" indent="0" algn="ctr">
              <a:buNone/>
              <a:defRPr sz="24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9B175371-FEF0-6971-29A7-A8572EDE7710}"/>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101D6687-4E44-4853-99F8-46DA5734D4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EA8F-918E-571D-079F-F50604DC933C}"/>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7257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5251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b="1">
                <a:solidFill>
                  <a:srgbClr val="B70E0C"/>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rgbClr val="B70E0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1212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1322D-5987-C108-EA25-C78C6AC6A708}"/>
              </a:ext>
            </a:extLst>
          </p:cNvPr>
          <p:cNvSpPr>
            <a:spLocks noGrp="1"/>
          </p:cNvSpPr>
          <p:nvPr>
            <p:ph type="title"/>
          </p:nvPr>
        </p:nvSpPr>
        <p:spPr>
          <a:xfrm>
            <a:off x="839789" y="457200"/>
            <a:ext cx="3484562" cy="1600200"/>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194508FA-34E0-1DA4-9993-CCF9EC708915}"/>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84734A3-5DC0-5062-1349-1A47D47FF173}"/>
              </a:ext>
            </a:extLst>
          </p:cNvPr>
          <p:cNvSpPr>
            <a:spLocks noGrp="1"/>
          </p:cNvSpPr>
          <p:nvPr>
            <p:ph type="body" sz="half" idx="2"/>
          </p:nvPr>
        </p:nvSpPr>
        <p:spPr>
          <a:xfrm>
            <a:off x="839789" y="2057400"/>
            <a:ext cx="348456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3766EDF2-40A8-AF49-E0A1-31B2D653DA63}"/>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6" name="Marcador de pie de página 5">
            <a:extLst>
              <a:ext uri="{FF2B5EF4-FFF2-40B4-BE49-F238E27FC236}">
                <a16:creationId xmlns:a16="http://schemas.microsoft.com/office/drawing/2014/main" id="{F1E97191-B4D3-D2C7-FE59-2712FFBAF7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BBC10E-B229-E45A-E4AE-B960FE89A6D5}"/>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9176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E5DAE-CE18-C0FD-4590-7ED16E19447B}"/>
              </a:ext>
            </a:extLst>
          </p:cNvPr>
          <p:cNvSpPr>
            <a:spLocks noGrp="1"/>
          </p:cNvSpPr>
          <p:nvPr>
            <p:ph type="title"/>
          </p:nvPr>
        </p:nvSpPr>
        <p:spPr/>
        <p:txBody>
          <a:bodyPr/>
          <a:lstStyle>
            <a:lvl1pPr>
              <a:defRPr b="1">
                <a:solidFill>
                  <a:srgbClr val="B70E0C"/>
                </a:solidFill>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1B502432-0EB2-456D-A1D5-07ADB44AB6BB}"/>
              </a:ext>
            </a:extLst>
          </p:cNvPr>
          <p:cNvSpPr>
            <a:spLocks noGrp="1"/>
          </p:cNvSpPr>
          <p:nvPr>
            <p:ph type="body" orient="vert" idx="1"/>
          </p:nvPr>
        </p:nvSpPr>
        <p:spPr>
          <a:xfrm>
            <a:off x="838200" y="3629025"/>
            <a:ext cx="9429750" cy="25479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16126F2-73F9-55D5-D851-ACEEA818926B}"/>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9239154D-AEB8-2354-10DC-0B043A5011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363093E-B6E8-504F-8EAD-D7756A4CC0D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253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FB53B-6434-1CAF-563A-BD0B0DD3B791}"/>
              </a:ext>
            </a:extLst>
          </p:cNvPr>
          <p:cNvSpPr>
            <a:spLocks noGrp="1"/>
          </p:cNvSpPr>
          <p:nvPr>
            <p:ph type="title" orient="vert"/>
          </p:nvPr>
        </p:nvSpPr>
        <p:spPr>
          <a:xfrm rot="16200000">
            <a:off x="2429669" y="-791369"/>
            <a:ext cx="2628900" cy="5811838"/>
          </a:xfrm>
        </p:spPr>
        <p:txBody>
          <a:bodyPr vert="eaVert"/>
          <a:lstStyle>
            <a:lvl1pPr>
              <a:defRPr b="1">
                <a:solidFill>
                  <a:srgbClr val="B70E0C"/>
                </a:solidFill>
              </a:defRPr>
            </a:lvl1pPr>
          </a:lstStyle>
          <a:p>
            <a:r>
              <a:rPr lang="es-ES" dirty="0"/>
              <a:t>Haga clic para modificar el estilo de título del patrón</a:t>
            </a:r>
            <a:endParaRPr lang="es-CO" dirty="0"/>
          </a:p>
        </p:txBody>
      </p:sp>
      <p:sp>
        <p:nvSpPr>
          <p:cNvPr id="4" name="Marcador de fecha 3">
            <a:extLst>
              <a:ext uri="{FF2B5EF4-FFF2-40B4-BE49-F238E27FC236}">
                <a16:creationId xmlns:a16="http://schemas.microsoft.com/office/drawing/2014/main" id="{A5AA669E-C74A-B899-7408-C267D07B1CCF}"/>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93AD3729-8B18-5AF8-E460-623719E8A95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F6DC0-A6E7-4A0F-86D1-584D812E6F0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26491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10786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3043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61593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046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00199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C5D0-BA1B-0ADB-6982-098D1E267B4A}"/>
              </a:ext>
            </a:extLst>
          </p:cNvPr>
          <p:cNvSpPr>
            <a:spLocks noGrp="1"/>
          </p:cNvSpPr>
          <p:nvPr>
            <p:ph type="title"/>
          </p:nvPr>
        </p:nvSpPr>
        <p:spPr/>
        <p:txBody>
          <a:bodyPr/>
          <a:lstStyle>
            <a:lvl1pPr>
              <a:defRPr b="1">
                <a:solidFill>
                  <a:srgbClr val="C00000"/>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51384E54-9E67-C037-9EBA-DD991F6F5F42}"/>
              </a:ext>
            </a:extLst>
          </p:cNvPr>
          <p:cNvSpPr>
            <a:spLocks noGrp="1"/>
          </p:cNvSpPr>
          <p:nvPr>
            <p:ph idx="1"/>
          </p:nvPr>
        </p:nvSpPr>
        <p:spPr/>
        <p:txBody>
          <a:bodyPr/>
          <a:lstStyle>
            <a:lvl1pPr>
              <a:defRPr>
                <a:solidFill>
                  <a:srgbClr val="C00000"/>
                </a:solidFill>
                <a:latin typeface="+mj-lt"/>
              </a:defRPr>
            </a:lvl1pPr>
            <a:lvl2pPr>
              <a:defRPr>
                <a:solidFill>
                  <a:srgbClr val="C00000"/>
                </a:solidFill>
                <a:latin typeface="+mj-lt"/>
              </a:defRPr>
            </a:lvl2pPr>
            <a:lvl3pPr>
              <a:defRPr>
                <a:solidFill>
                  <a:srgbClr val="C00000"/>
                </a:solidFill>
                <a:latin typeface="+mj-lt"/>
              </a:defRPr>
            </a:lvl3pPr>
            <a:lvl4pPr>
              <a:defRPr>
                <a:solidFill>
                  <a:srgbClr val="C00000"/>
                </a:solidFill>
                <a:latin typeface="+mj-lt"/>
              </a:defRPr>
            </a:lvl4pPr>
            <a:lvl5pPr>
              <a:defRPr>
                <a:solidFill>
                  <a:srgbClr val="C00000"/>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86F4AF-A06E-356B-F4B2-82E52936A5A1}"/>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7554EAA3-E10E-E75A-2949-8E26721647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923381-C339-39EE-F026-5BB14CA5799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04247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972050"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62562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83616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9955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580093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7238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209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28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749DE-E5BB-9FD6-BABF-37F05817C57E}"/>
              </a:ext>
            </a:extLst>
          </p:cNvPr>
          <p:cNvSpPr>
            <a:spLocks noGrp="1"/>
          </p:cNvSpPr>
          <p:nvPr>
            <p:ph type="title"/>
          </p:nvPr>
        </p:nvSpPr>
        <p:spPr>
          <a:xfrm>
            <a:off x="838200" y="365125"/>
            <a:ext cx="4924425" cy="1325563"/>
          </a:xfrm>
        </p:spPr>
        <p:txBody>
          <a:bodyPr/>
          <a:lstStyle>
            <a:lvl1pPr>
              <a:defRPr b="1">
                <a:solidFill>
                  <a:schemeClr val="tx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1A292F-A2EC-057A-9FD4-6906DA383D9A}"/>
              </a:ext>
            </a:extLst>
          </p:cNvPr>
          <p:cNvSpPr>
            <a:spLocks noGrp="1"/>
          </p:cNvSpPr>
          <p:nvPr>
            <p:ph sz="half" idx="1"/>
          </p:nvPr>
        </p:nvSpPr>
        <p:spPr>
          <a:xfrm>
            <a:off x="838200" y="1825625"/>
            <a:ext cx="4924425"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A923C63E-4D31-BB83-B24B-909050A88579}"/>
              </a:ext>
            </a:extLst>
          </p:cNvPr>
          <p:cNvSpPr>
            <a:spLocks noGrp="1"/>
          </p:cNvSpPr>
          <p:nvPr>
            <p:ph sz="half" idx="2"/>
          </p:nvPr>
        </p:nvSpPr>
        <p:spPr>
          <a:xfrm>
            <a:off x="6581775" y="533400"/>
            <a:ext cx="5181600" cy="5643563"/>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DD124343-7D50-5780-24BB-5ABAD1CBDD04}"/>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6" name="Marcador de pie de página 5">
            <a:extLst>
              <a:ext uri="{FF2B5EF4-FFF2-40B4-BE49-F238E27FC236}">
                <a16:creationId xmlns:a16="http://schemas.microsoft.com/office/drawing/2014/main" id="{4C52B9C6-5591-E0ED-A530-296E5644B7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4668928-A787-44EA-9DC3-A0CC8FC4AC47}"/>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4042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41B46-77F9-7902-B875-AFFE3684CA77}"/>
              </a:ext>
            </a:extLst>
          </p:cNvPr>
          <p:cNvSpPr>
            <a:spLocks noGrp="1"/>
          </p:cNvSpPr>
          <p:nvPr>
            <p:ph type="title"/>
          </p:nvPr>
        </p:nvSpPr>
        <p:spPr>
          <a:xfrm>
            <a:off x="839788" y="365125"/>
            <a:ext cx="5503862" cy="1325563"/>
          </a:xfrm>
        </p:spPr>
        <p:txBody>
          <a:bodyPr/>
          <a:lstStyle>
            <a:lvl1pPr>
              <a:defRPr>
                <a:solidFill>
                  <a:srgbClr val="B70E0C"/>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2C1BC61-9041-D698-1A3B-DB2F679908DB}"/>
              </a:ext>
            </a:extLst>
          </p:cNvPr>
          <p:cNvSpPr>
            <a:spLocks noGrp="1"/>
          </p:cNvSpPr>
          <p:nvPr>
            <p:ph type="body" idx="1"/>
          </p:nvPr>
        </p:nvSpPr>
        <p:spPr>
          <a:xfrm>
            <a:off x="839788" y="1681163"/>
            <a:ext cx="5157787" cy="823912"/>
          </a:xfrm>
        </p:spPr>
        <p:txBody>
          <a:bodyPr anchor="b"/>
          <a:lstStyle>
            <a:lvl1pPr marL="0" indent="0">
              <a:buNone/>
              <a:defRPr sz="2400" b="1">
                <a:solidFill>
                  <a:srgbClr val="B70E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F75ADBD-942B-56AF-C654-5634EE77E5E4}"/>
              </a:ext>
            </a:extLst>
          </p:cNvPr>
          <p:cNvSpPr>
            <a:spLocks noGrp="1"/>
          </p:cNvSpPr>
          <p:nvPr>
            <p:ph sz="half" idx="2"/>
          </p:nvPr>
        </p:nvSpPr>
        <p:spPr>
          <a:xfrm>
            <a:off x="839788" y="2505075"/>
            <a:ext cx="5157787" cy="3684588"/>
          </a:xfrm>
        </p:spPr>
        <p:txBody>
          <a:bodyPr/>
          <a:lstStyle>
            <a:lvl1pPr>
              <a:defRPr>
                <a:solidFill>
                  <a:srgbClr val="B70E0C"/>
                </a:solidFill>
              </a:defRPr>
            </a:lvl1pPr>
            <a:lvl2pPr>
              <a:defRPr>
                <a:solidFill>
                  <a:srgbClr val="B70E0C"/>
                </a:solidFill>
              </a:defRPr>
            </a:lvl2pPr>
            <a:lvl3pPr>
              <a:defRPr>
                <a:solidFill>
                  <a:srgbClr val="B70E0C"/>
                </a:solidFill>
              </a:defRPr>
            </a:lvl3pPr>
            <a:lvl4pPr>
              <a:defRPr>
                <a:solidFill>
                  <a:srgbClr val="B70E0C"/>
                </a:solidFill>
              </a:defRPr>
            </a:lvl4pPr>
            <a:lvl5pPr>
              <a:defRPr>
                <a:solidFill>
                  <a:srgbClr val="B70E0C"/>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B321B09-6FBB-720A-665F-B8FE37BAB538}"/>
              </a:ext>
            </a:extLst>
          </p:cNvPr>
          <p:cNvSpPr>
            <a:spLocks noGrp="1"/>
          </p:cNvSpPr>
          <p:nvPr>
            <p:ph type="body" sz="quarter" idx="3"/>
          </p:nvPr>
        </p:nvSpPr>
        <p:spPr>
          <a:xfrm>
            <a:off x="6515099" y="6159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0725E9-0210-8CD9-CABE-999B0E9D42CE}"/>
              </a:ext>
            </a:extLst>
          </p:cNvPr>
          <p:cNvSpPr>
            <a:spLocks noGrp="1"/>
          </p:cNvSpPr>
          <p:nvPr>
            <p:ph sz="quarter" idx="4"/>
          </p:nvPr>
        </p:nvSpPr>
        <p:spPr>
          <a:xfrm>
            <a:off x="6515099" y="1439862"/>
            <a:ext cx="5157787" cy="4749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2D08C11-3FA5-255B-0FF7-3375F0DD706B}"/>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8" name="Marcador de pie de página 7">
            <a:extLst>
              <a:ext uri="{FF2B5EF4-FFF2-40B4-BE49-F238E27FC236}">
                <a16:creationId xmlns:a16="http://schemas.microsoft.com/office/drawing/2014/main" id="{8C949947-6064-13F7-091A-4A2C0DCEC8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BF57BE5-AD54-CEBA-15AB-7E0434E3161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0365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89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877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B2B85D-7AFB-0B82-89A8-5F5C526A0859}"/>
              </a:ext>
            </a:extLst>
          </p:cNvPr>
          <p:cNvSpPr>
            <a:spLocks noGrp="1"/>
          </p:cNvSpPr>
          <p:nvPr>
            <p:ph type="dt" sz="half" idx="10"/>
          </p:nvPr>
        </p:nvSpPr>
        <p:spPr/>
        <p:txBody>
          <a:bodyPr/>
          <a:lstStyle/>
          <a:p>
            <a:fld id="{C2A849EA-E1FB-427B-97BC-4883C2A0E33E}" type="datetimeFigureOut">
              <a:rPr lang="es-CO" smtClean="0"/>
              <a:t>9/11/2024</a:t>
            </a:fld>
            <a:endParaRPr lang="es-CO"/>
          </a:p>
        </p:txBody>
      </p:sp>
      <p:sp>
        <p:nvSpPr>
          <p:cNvPr id="3" name="Marcador de pie de página 2">
            <a:extLst>
              <a:ext uri="{FF2B5EF4-FFF2-40B4-BE49-F238E27FC236}">
                <a16:creationId xmlns:a16="http://schemas.microsoft.com/office/drawing/2014/main" id="{65F1915E-93E6-1A80-043C-F14B52E94B8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5EC8678-1473-BD8D-8717-B248D817BFCD}"/>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39449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03C90D-F8CE-8037-5AB5-0E95182614E3}"/>
              </a:ext>
            </a:extLst>
          </p:cNvPr>
          <p:cNvSpPr>
            <a:spLocks noGrp="1"/>
          </p:cNvSpPr>
          <p:nvPr>
            <p:ph type="title"/>
          </p:nvPr>
        </p:nvSpPr>
        <p:spPr>
          <a:xfrm>
            <a:off x="838200" y="746125"/>
            <a:ext cx="5419725"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F495635-1BE1-2CD8-042F-E682A131FFFB}"/>
              </a:ext>
            </a:extLst>
          </p:cNvPr>
          <p:cNvSpPr>
            <a:spLocks noGrp="1"/>
          </p:cNvSpPr>
          <p:nvPr>
            <p:ph type="body" idx="1"/>
          </p:nvPr>
        </p:nvSpPr>
        <p:spPr>
          <a:xfrm>
            <a:off x="838200" y="2206625"/>
            <a:ext cx="5324475"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82154B5-41BC-34EF-4E0E-05AB86E1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849EA-E1FB-427B-97BC-4883C2A0E33E}" type="datetimeFigureOut">
              <a:rPr lang="es-CO" smtClean="0"/>
              <a:t>9/11/2024</a:t>
            </a:fld>
            <a:endParaRPr lang="es-CO"/>
          </a:p>
        </p:txBody>
      </p:sp>
      <p:sp>
        <p:nvSpPr>
          <p:cNvPr id="5" name="Marcador de pie de página 4">
            <a:extLst>
              <a:ext uri="{FF2B5EF4-FFF2-40B4-BE49-F238E27FC236}">
                <a16:creationId xmlns:a16="http://schemas.microsoft.com/office/drawing/2014/main" id="{860CC3EA-38E0-5707-E8B5-30C2BAA83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759C9A81-C5A2-80C6-D6E0-C7544504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28B72E-820A-4B99-BE0A-6F9E7A671526}" type="slidenum">
              <a:rPr lang="es-CO" smtClean="0"/>
              <a:t>‹Nº›</a:t>
            </a:fld>
            <a:endParaRPr lang="es-CO"/>
          </a:p>
        </p:txBody>
      </p:sp>
    </p:spTree>
    <p:extLst>
      <p:ext uri="{BB962C8B-B14F-4D97-AF65-F5344CB8AC3E}">
        <p14:creationId xmlns:p14="http://schemas.microsoft.com/office/powerpoint/2010/main" val="378358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73" r:id="rId8"/>
    <p:sldLayoutId id="2147483655" r:id="rId9"/>
    <p:sldLayoutId id="2147483656" r:id="rId10"/>
    <p:sldLayoutId id="2147483674"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5.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4.xml"/><Relationship Id="rId2" Type="http://schemas.openxmlformats.org/officeDocument/2006/relationships/image" Target="../media/image26.jpeg"/><Relationship Id="rId16"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slide" Target="slide8.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slide" Target="slide3.xml"/><Relationship Id="rId14" Type="http://schemas.openxmlformats.org/officeDocument/2006/relationships/slide" Target="slide7.xml"/></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diagramLayout" Target="../diagrams/layout1.xml"/><Relationship Id="rId3" Type="http://schemas.openxmlformats.org/officeDocument/2006/relationships/image" Target="../media/image31.png"/><Relationship Id="rId7" Type="http://schemas.openxmlformats.org/officeDocument/2006/relationships/image" Target="../media/image27.png"/><Relationship Id="rId12" Type="http://schemas.openxmlformats.org/officeDocument/2006/relationships/diagramData" Target="../diagrams/data1.xml"/><Relationship Id="rId2" Type="http://schemas.openxmlformats.org/officeDocument/2006/relationships/image" Target="../media/image26.jpeg"/><Relationship Id="rId16" Type="http://schemas.microsoft.com/office/2007/relationships/diagramDrawing" Target="../diagrams/drawing1.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image" Target="../media/image34.png"/><Relationship Id="rId5" Type="http://schemas.openxmlformats.org/officeDocument/2006/relationships/image" Target="../media/image33.png"/><Relationship Id="rId15" Type="http://schemas.openxmlformats.org/officeDocument/2006/relationships/diagramColors" Target="../diagrams/colors1.xml"/><Relationship Id="rId10" Type="http://schemas.openxmlformats.org/officeDocument/2006/relationships/image" Target="../media/image30.svg"/><Relationship Id="rId4" Type="http://schemas.openxmlformats.org/officeDocument/2006/relationships/image" Target="../media/image32.svg"/><Relationship Id="rId9" Type="http://schemas.openxmlformats.org/officeDocument/2006/relationships/image" Target="../media/image29.png"/><Relationship Id="rId1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Layout" Target="../diagrams/layout2.xml"/><Relationship Id="rId3" Type="http://schemas.openxmlformats.org/officeDocument/2006/relationships/slide" Target="slide1.xml"/><Relationship Id="rId7" Type="http://schemas.openxmlformats.org/officeDocument/2006/relationships/image" Target="../media/image30.svg"/><Relationship Id="rId12" Type="http://schemas.openxmlformats.org/officeDocument/2006/relationships/diagramData" Target="../diagrams/data2.xml"/><Relationship Id="rId2" Type="http://schemas.openxmlformats.org/officeDocument/2006/relationships/image" Target="../media/image26.jpeg"/><Relationship Id="rId16"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diagramColors" Target="../diagrams/colors2.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6.svg"/><Relationship Id="rId1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35.png"/><Relationship Id="rId3" Type="http://schemas.openxmlformats.org/officeDocument/2006/relationships/diagramLayout" Target="../diagrams/layout3.xml"/><Relationship Id="rId7" Type="http://schemas.openxmlformats.org/officeDocument/2006/relationships/image" Target="../media/image26.jpeg"/><Relationship Id="rId12" Type="http://schemas.openxmlformats.org/officeDocument/2006/relationships/image" Target="../media/image30.svg"/><Relationship Id="rId2" Type="http://schemas.openxmlformats.org/officeDocument/2006/relationships/diagramData" Target="../diagrams/data3.xml"/><Relationship Id="rId16" Type="http://schemas.openxmlformats.org/officeDocument/2006/relationships/image" Target="../media/image32.svg"/><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29.png"/><Relationship Id="rId5" Type="http://schemas.openxmlformats.org/officeDocument/2006/relationships/diagramColors" Target="../diagrams/colors3.xml"/><Relationship Id="rId15" Type="http://schemas.openxmlformats.org/officeDocument/2006/relationships/image" Target="../media/image31.png"/><Relationship Id="rId10" Type="http://schemas.openxmlformats.org/officeDocument/2006/relationships/image" Target="../media/image28.svg"/><Relationship Id="rId4" Type="http://schemas.openxmlformats.org/officeDocument/2006/relationships/diagramQuickStyle" Target="../diagrams/quickStyle3.xml"/><Relationship Id="rId9" Type="http://schemas.openxmlformats.org/officeDocument/2006/relationships/image" Target="../media/image27.png"/><Relationship Id="rId14" Type="http://schemas.openxmlformats.org/officeDocument/2006/relationships/image" Target="../media/image36.sv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2.svg"/><Relationship Id="rId3" Type="http://schemas.openxmlformats.org/officeDocument/2006/relationships/slide" Target="slide1.xml"/><Relationship Id="rId7" Type="http://schemas.openxmlformats.org/officeDocument/2006/relationships/image" Target="../media/image30.svg"/><Relationship Id="rId12" Type="http://schemas.openxmlformats.org/officeDocument/2006/relationships/image" Target="../media/image41.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image" Target="../media/image44.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6.sv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diagramLayout" Target="../diagrams/layout4.xml"/><Relationship Id="rId3" Type="http://schemas.openxmlformats.org/officeDocument/2006/relationships/slide" Target="slide1.xml"/><Relationship Id="rId7" Type="http://schemas.openxmlformats.org/officeDocument/2006/relationships/image" Target="../media/image30.svg"/><Relationship Id="rId12" Type="http://schemas.openxmlformats.org/officeDocument/2006/relationships/diagramData" Target="../diagrams/data4.xml"/><Relationship Id="rId2" Type="http://schemas.openxmlformats.org/officeDocument/2006/relationships/image" Target="../media/image26.jpeg"/><Relationship Id="rId16"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diagramColors" Target="../diagrams/colors4.xml"/><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6.svg"/><Relationship Id="rId1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29.png"/><Relationship Id="rId3" Type="http://schemas.openxmlformats.org/officeDocument/2006/relationships/slide" Target="slide1.xml"/><Relationship Id="rId7" Type="http://schemas.openxmlformats.org/officeDocument/2006/relationships/image" Target="../media/image36.svg"/><Relationship Id="rId12" Type="http://schemas.microsoft.com/office/2007/relationships/diagramDrawing" Target="../diagrams/drawing5.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diagramColors" Target="../diagrams/colors5.xml"/><Relationship Id="rId5" Type="http://schemas.openxmlformats.org/officeDocument/2006/relationships/image" Target="../media/image28.svg"/><Relationship Id="rId10" Type="http://schemas.openxmlformats.org/officeDocument/2006/relationships/diagramQuickStyle" Target="../diagrams/quickStyle5.xml"/><Relationship Id="rId4" Type="http://schemas.openxmlformats.org/officeDocument/2006/relationships/image" Target="../media/image27.png"/><Relationship Id="rId9" Type="http://schemas.openxmlformats.org/officeDocument/2006/relationships/diagramLayout" Target="../diagrams/layout5.xml"/><Relationship Id="rId1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0FAE-7096-F0E9-FFA2-F8FCAE40F9F0}"/>
              </a:ext>
            </a:extLst>
          </p:cNvPr>
          <p:cNvSpPr>
            <a:spLocks noGrp="1"/>
          </p:cNvSpPr>
          <p:nvPr>
            <p:ph type="title"/>
          </p:nvPr>
        </p:nvSpPr>
        <p:spPr>
          <a:xfrm>
            <a:off x="838200" y="1557648"/>
            <a:ext cx="10515600" cy="1087229"/>
          </a:xfrm>
        </p:spPr>
        <p:txBody>
          <a:bodyPr>
            <a:normAutofit/>
          </a:bodyPr>
          <a:lstStyle/>
          <a:p>
            <a:r>
              <a:rPr lang="es-VE" dirty="0"/>
              <a:t>Figuras, imágenes y otros</a:t>
            </a:r>
            <a:endParaRPr lang="es-CO" dirty="0"/>
          </a:p>
        </p:txBody>
      </p:sp>
      <p:pic>
        <p:nvPicPr>
          <p:cNvPr id="4" name="Imagen 3">
            <a:extLst>
              <a:ext uri="{FF2B5EF4-FFF2-40B4-BE49-F238E27FC236}">
                <a16:creationId xmlns:a16="http://schemas.microsoft.com/office/drawing/2014/main" id="{E4512955-CD49-614F-9095-9C2E3A585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040" y="159970"/>
            <a:ext cx="5255176" cy="1313794"/>
          </a:xfrm>
          <a:prstGeom prst="rect">
            <a:avLst/>
          </a:prstGeom>
          <a:noFill/>
          <a:ln>
            <a:noFill/>
          </a:ln>
        </p:spPr>
      </p:pic>
      <p:sp>
        <p:nvSpPr>
          <p:cNvPr id="7" name="CuadroTexto 6">
            <a:hlinkClick r:id="rId3" action="ppaction://hlinksldjump"/>
            <a:extLst>
              <a:ext uri="{FF2B5EF4-FFF2-40B4-BE49-F238E27FC236}">
                <a16:creationId xmlns:a16="http://schemas.microsoft.com/office/drawing/2014/main" id="{8DA09B8A-C576-A8EC-D901-A33E58CF58FC}"/>
              </a:ext>
            </a:extLst>
          </p:cNvPr>
          <p:cNvSpPr txBox="1"/>
          <p:nvPr/>
        </p:nvSpPr>
        <p:spPr>
          <a:xfrm>
            <a:off x="9320981" y="4119716"/>
            <a:ext cx="1720646" cy="383458"/>
          </a:xfrm>
          <a:prstGeom prst="rect">
            <a:avLst/>
          </a:prstGeom>
          <a:solidFill>
            <a:srgbClr val="C00000"/>
          </a:solidFill>
          <a:ln w="19050">
            <a:solidFill>
              <a:srgbClr val="B70E0C"/>
            </a:solidFill>
            <a:bevel/>
          </a:ln>
          <a:effectLst>
            <a:innerShdw blurRad="63500" dist="50800" dir="13500000">
              <a:prstClr val="black">
                <a:alpha val="50000"/>
              </a:prstClr>
            </a:innerShdw>
            <a:reflection blurRad="6350" stA="50000" endA="300" endPos="36000" dist="50800" dir="5400000" sy="-100000" algn="bl" rotWithShape="0"/>
          </a:effectLst>
          <a:scene3d>
            <a:camera prst="orthographicFront"/>
            <a:lightRig rig="threePt" dir="t"/>
          </a:scene3d>
          <a:sp3d extrusionH="76200" contourW="12700">
            <a:bevelT/>
            <a:extrusionClr>
              <a:srgbClr val="B70E0C"/>
            </a:extrusionClr>
            <a:contourClr>
              <a:srgbClr val="B70E0C"/>
            </a:contourClr>
          </a:sp3d>
        </p:spPr>
        <p:txBody>
          <a:bodyPr wrap="square" rtlCol="0">
            <a:spAutoFit/>
          </a:bodyPr>
          <a:lstStyle/>
          <a:p>
            <a:pPr algn="ctr"/>
            <a:r>
              <a:rPr lang="es-VE" b="1" dirty="0">
                <a:solidFill>
                  <a:schemeClr val="bg1"/>
                </a:solidFill>
              </a:rPr>
              <a:t>Siguiente</a:t>
            </a:r>
            <a:endParaRPr lang="es-CO" b="1" dirty="0">
              <a:solidFill>
                <a:schemeClr val="bg1"/>
              </a:solidFill>
            </a:endParaRPr>
          </a:p>
        </p:txBody>
      </p:sp>
      <p:sp>
        <p:nvSpPr>
          <p:cNvPr id="8" name="Marcador de texto 2">
            <a:extLst>
              <a:ext uri="{FF2B5EF4-FFF2-40B4-BE49-F238E27FC236}">
                <a16:creationId xmlns:a16="http://schemas.microsoft.com/office/drawing/2014/main" id="{BD41FE57-FA7B-011B-936C-F969D7203D0C}"/>
              </a:ext>
            </a:extLst>
          </p:cNvPr>
          <p:cNvSpPr>
            <a:spLocks noGrp="1"/>
          </p:cNvSpPr>
          <p:nvPr>
            <p:ph type="body" idx="1"/>
          </p:nvPr>
        </p:nvSpPr>
        <p:spPr>
          <a:xfrm>
            <a:off x="838200" y="3687404"/>
            <a:ext cx="7735529" cy="1500187"/>
          </a:xfrm>
        </p:spPr>
        <p:txBody>
          <a:bodyPr>
            <a:normAutofit fontScale="92500" lnSpcReduction="10000"/>
          </a:bodyPr>
          <a:lstStyle/>
          <a:p>
            <a:r>
              <a:rPr lang="es-VE" dirty="0"/>
              <a:t>La política de Figuras, imágenes y otros es clave en la </a:t>
            </a:r>
            <a:r>
              <a:rPr lang="es-VE" b="1" dirty="0"/>
              <a:t>ética de la investigación</a:t>
            </a:r>
            <a:r>
              <a:rPr lang="es-VE" dirty="0"/>
              <a:t> y está alineada con las normas internacionales de publicación científica, que buscan garantizar que los datos sean transparentes, reproducibles y accesibles para otros investigadores.</a:t>
            </a:r>
            <a:endParaRPr lang="en-US" dirty="0"/>
          </a:p>
          <a:p>
            <a:endParaRPr lang="es-CO" dirty="0"/>
          </a:p>
        </p:txBody>
      </p:sp>
    </p:spTree>
    <p:extLst>
      <p:ext uri="{BB962C8B-B14F-4D97-AF65-F5344CB8AC3E}">
        <p14:creationId xmlns:p14="http://schemas.microsoft.com/office/powerpoint/2010/main" val="2143529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A6616455-0376-3A4F-477B-752929F97B5C}"/>
              </a:ext>
            </a:extLst>
          </p:cNvPr>
          <p:cNvSpPr txBox="1">
            <a:spLocks/>
          </p:cNvSpPr>
          <p:nvPr/>
        </p:nvSpPr>
        <p:spPr>
          <a:xfrm>
            <a:off x="1294813" y="1765611"/>
            <a:ext cx="9056084" cy="43954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Integridad en la Preparación de las Imágenes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Solicitud de Datos Originales en Caso de Dudas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	Límites de Tiempo para la Conservación de Datos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Implicaciones de la Falta de Disponibilidad de los Datos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Función de los Datos Originales en la Resolución de Problemas</a:t>
            </a:r>
          </a:p>
          <a:p>
            <a:pPr marL="0" indent="0">
              <a:lnSpc>
                <a:spcPct val="100000"/>
              </a:lnSpc>
              <a:buNone/>
            </a:pPr>
            <a:r>
              <a:rPr lang="es-VE" sz="2000" b="1" kern="100" cap="small" dirty="0">
                <a:solidFill>
                  <a:schemeClr val="tx1"/>
                </a:solidFill>
                <a:latin typeface="Aptos Display" panose="020B0004020202020204" pitchFamily="34" charset="0"/>
                <a:cs typeface="Times New Roman" panose="02020603050405020304" pitchFamily="18" charset="0"/>
              </a:rPr>
              <a:t>Puntos clave</a:t>
            </a:r>
          </a:p>
        </p:txBody>
      </p:sp>
      <p:sp>
        <p:nvSpPr>
          <p:cNvPr id="3" name="Título 2">
            <a:extLst>
              <a:ext uri="{FF2B5EF4-FFF2-40B4-BE49-F238E27FC236}">
                <a16:creationId xmlns:a16="http://schemas.microsoft.com/office/drawing/2014/main" id="{56C5906E-CA62-99FE-7B91-17C0C635F6B1}"/>
              </a:ext>
            </a:extLst>
          </p:cNvPr>
          <p:cNvSpPr>
            <a:spLocks noGrp="1"/>
          </p:cNvSpPr>
          <p:nvPr>
            <p:ph type="title"/>
          </p:nvPr>
        </p:nvSpPr>
        <p:spPr>
          <a:xfrm>
            <a:off x="820357" y="696964"/>
            <a:ext cx="5867400" cy="925359"/>
          </a:xfrm>
        </p:spPr>
        <p:txBody>
          <a:bodyPr/>
          <a:lstStyle/>
          <a:p>
            <a:r>
              <a:rPr lang="es-VE" dirty="0"/>
              <a:t>¿Qué encontrara aquí?</a:t>
            </a:r>
            <a:endParaRPr lang="es-CO" dirty="0"/>
          </a:p>
        </p:txBody>
      </p:sp>
      <p:pic>
        <p:nvPicPr>
          <p:cNvPr id="23" name="Imagen 22">
            <a:extLst>
              <a:ext uri="{FF2B5EF4-FFF2-40B4-BE49-F238E27FC236}">
                <a16:creationId xmlns:a16="http://schemas.microsoft.com/office/drawing/2014/main" id="{A0CA4D23-738D-C796-EDE2-618AB65F3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5902" y="345531"/>
            <a:ext cx="3682448" cy="920612"/>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9650047E-8950-6615-978D-2BC71EE84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483AF102-4440-7628-5401-A2489986C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48" name="Gráfico 47" descr="Avance rápido con relleno sólido">
            <a:hlinkClick r:id="rId9" action="ppaction://hlinksldjump"/>
            <a:extLst>
              <a:ext uri="{FF2B5EF4-FFF2-40B4-BE49-F238E27FC236}">
                <a16:creationId xmlns:a16="http://schemas.microsoft.com/office/drawing/2014/main" id="{59A999E0-FE1C-C087-8955-6B18252AF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46068" y="2684747"/>
            <a:ext cx="422787" cy="422787"/>
          </a:xfrm>
          <a:prstGeom prst="rect">
            <a:avLst/>
          </a:prstGeom>
        </p:spPr>
      </p:pic>
      <p:pic>
        <p:nvPicPr>
          <p:cNvPr id="52" name="Gráfico 51" descr="Avance rápido con relleno sólido">
            <a:hlinkClick r:id="rId12" action="ppaction://hlinksldjump"/>
            <a:extLst>
              <a:ext uri="{FF2B5EF4-FFF2-40B4-BE49-F238E27FC236}">
                <a16:creationId xmlns:a16="http://schemas.microsoft.com/office/drawing/2014/main" id="{D80B313E-76EC-1BCA-B39F-4C330D7BD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55019" y="3108481"/>
            <a:ext cx="422787" cy="422787"/>
          </a:xfrm>
          <a:prstGeom prst="rect">
            <a:avLst/>
          </a:prstGeom>
        </p:spPr>
      </p:pic>
      <p:pic>
        <p:nvPicPr>
          <p:cNvPr id="54" name="Gráfico 53" descr="Avance rápido con relleno sólido">
            <a:hlinkClick r:id="rId13" action="ppaction://hlinksldjump"/>
            <a:extLst>
              <a:ext uri="{FF2B5EF4-FFF2-40B4-BE49-F238E27FC236}">
                <a16:creationId xmlns:a16="http://schemas.microsoft.com/office/drawing/2014/main" id="{FEA11E04-DF3A-D1F0-EF02-B1E017F0EC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7684" y="3550368"/>
            <a:ext cx="422787" cy="422787"/>
          </a:xfrm>
          <a:prstGeom prst="rect">
            <a:avLst/>
          </a:prstGeom>
        </p:spPr>
      </p:pic>
      <p:pic>
        <p:nvPicPr>
          <p:cNvPr id="57" name="Gráfico 56" descr="Avance rápido con relleno sólido">
            <a:hlinkClick r:id="rId14" action="ppaction://hlinksldjump"/>
            <a:extLst>
              <a:ext uri="{FF2B5EF4-FFF2-40B4-BE49-F238E27FC236}">
                <a16:creationId xmlns:a16="http://schemas.microsoft.com/office/drawing/2014/main" id="{9F8B7364-F6E6-9726-FB6A-A970A2899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48539" y="4409336"/>
            <a:ext cx="422787" cy="422787"/>
          </a:xfrm>
          <a:prstGeom prst="rect">
            <a:avLst/>
          </a:prstGeom>
        </p:spPr>
      </p:pic>
      <p:pic>
        <p:nvPicPr>
          <p:cNvPr id="58" name="Gráfico 57" descr="Avance rápido con relleno sólido">
            <a:hlinkClick r:id="rId15" action="ppaction://hlinksldjump"/>
            <a:extLst>
              <a:ext uri="{FF2B5EF4-FFF2-40B4-BE49-F238E27FC236}">
                <a16:creationId xmlns:a16="http://schemas.microsoft.com/office/drawing/2014/main" id="{75598BB0-6A48-96E4-2457-DF7052A68F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61437" y="4851787"/>
            <a:ext cx="422787" cy="422787"/>
          </a:xfrm>
          <a:prstGeom prst="rect">
            <a:avLst/>
          </a:prstGeom>
        </p:spPr>
      </p:pic>
      <p:pic>
        <p:nvPicPr>
          <p:cNvPr id="2" name="Gráfico 1" descr="Avance rápido con relleno sólido">
            <a:hlinkClick r:id="rId16" action="ppaction://hlinksldjump"/>
            <a:extLst>
              <a:ext uri="{FF2B5EF4-FFF2-40B4-BE49-F238E27FC236}">
                <a16:creationId xmlns:a16="http://schemas.microsoft.com/office/drawing/2014/main" id="{D9CAB939-12C7-D2AB-19E7-33DEC9B8A8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26753" y="3987903"/>
            <a:ext cx="422787" cy="422787"/>
          </a:xfrm>
          <a:prstGeom prst="rect">
            <a:avLst/>
          </a:prstGeom>
        </p:spPr>
      </p:pic>
    </p:spTree>
    <p:extLst>
      <p:ext uri="{BB962C8B-B14F-4D97-AF65-F5344CB8AC3E}">
        <p14:creationId xmlns:p14="http://schemas.microsoft.com/office/powerpoint/2010/main" val="20428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200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1000"/>
                                        <p:tgtEl>
                                          <p:spTgt spid="48"/>
                                        </p:tgtEl>
                                      </p:cBhvr>
                                    </p:animEffect>
                                  </p:childTnLst>
                                </p:cTn>
                              </p:par>
                              <p:par>
                                <p:cTn id="13" presetID="21" presetClass="entr" presetSubtype="1" fill="hold" nodeType="withEffect">
                                  <p:stCondLst>
                                    <p:cond delay="200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1000"/>
                                        <p:tgtEl>
                                          <p:spTgt spid="52"/>
                                        </p:tgtEl>
                                      </p:cBhvr>
                                    </p:animEffect>
                                  </p:childTnLst>
                                </p:cTn>
                              </p:par>
                              <p:par>
                                <p:cTn id="16" presetID="21" presetClass="entr" presetSubtype="1" fill="hold" nodeType="withEffect">
                                  <p:stCondLst>
                                    <p:cond delay="2000"/>
                                  </p:stCondLst>
                                  <p:childTnLst>
                                    <p:set>
                                      <p:cBhvr>
                                        <p:cTn id="17" dur="1" fill="hold">
                                          <p:stCondLst>
                                            <p:cond delay="0"/>
                                          </p:stCondLst>
                                        </p:cTn>
                                        <p:tgtEl>
                                          <p:spTgt spid="54"/>
                                        </p:tgtEl>
                                        <p:attrNameLst>
                                          <p:attrName>style.visibility</p:attrName>
                                        </p:attrNameLst>
                                      </p:cBhvr>
                                      <p:to>
                                        <p:strVal val="visible"/>
                                      </p:to>
                                    </p:set>
                                    <p:animEffect transition="in" filter="wheel(1)">
                                      <p:cBhvr>
                                        <p:cTn id="18" dur="1000"/>
                                        <p:tgtEl>
                                          <p:spTgt spid="54"/>
                                        </p:tgtEl>
                                      </p:cBhvr>
                                    </p:animEffect>
                                  </p:childTnLst>
                                </p:cTn>
                              </p:par>
                              <p:par>
                                <p:cTn id="19" presetID="21" presetClass="entr" presetSubtype="1" fill="hold" nodeType="withEffect">
                                  <p:stCondLst>
                                    <p:cond delay="2000"/>
                                  </p:stCondLst>
                                  <p:childTnLst>
                                    <p:set>
                                      <p:cBhvr>
                                        <p:cTn id="20" dur="1" fill="hold">
                                          <p:stCondLst>
                                            <p:cond delay="0"/>
                                          </p:stCondLst>
                                        </p:cTn>
                                        <p:tgtEl>
                                          <p:spTgt spid="57"/>
                                        </p:tgtEl>
                                        <p:attrNameLst>
                                          <p:attrName>style.visibility</p:attrName>
                                        </p:attrNameLst>
                                      </p:cBhvr>
                                      <p:to>
                                        <p:strVal val="visible"/>
                                      </p:to>
                                    </p:set>
                                    <p:animEffect transition="in" filter="wheel(1)">
                                      <p:cBhvr>
                                        <p:cTn id="21" dur="1000"/>
                                        <p:tgtEl>
                                          <p:spTgt spid="57"/>
                                        </p:tgtEl>
                                      </p:cBhvr>
                                    </p:animEffect>
                                  </p:childTnLst>
                                </p:cTn>
                              </p:par>
                              <p:par>
                                <p:cTn id="22" presetID="21" presetClass="entr" presetSubtype="1" fill="hold" nodeType="withEffect">
                                  <p:stCondLst>
                                    <p:cond delay="2000"/>
                                  </p:stCondLst>
                                  <p:childTnLst>
                                    <p:set>
                                      <p:cBhvr>
                                        <p:cTn id="23" dur="1" fill="hold">
                                          <p:stCondLst>
                                            <p:cond delay="0"/>
                                          </p:stCondLst>
                                        </p:cTn>
                                        <p:tgtEl>
                                          <p:spTgt spid="58"/>
                                        </p:tgtEl>
                                        <p:attrNameLst>
                                          <p:attrName>style.visibility</p:attrName>
                                        </p:attrNameLst>
                                      </p:cBhvr>
                                      <p:to>
                                        <p:strVal val="visible"/>
                                      </p:to>
                                    </p:set>
                                    <p:animEffect transition="in" filter="wheel(1)">
                                      <p:cBhvr>
                                        <p:cTn id="24" dur="1000"/>
                                        <p:tgtEl>
                                          <p:spTgt spid="58"/>
                                        </p:tgtEl>
                                      </p:cBhvr>
                                    </p:animEffect>
                                  </p:childTnLst>
                                </p:cTn>
                              </p:par>
                              <p:par>
                                <p:cTn id="25" presetID="21" presetClass="entr" presetSubtype="1" fill="hold" nodeType="withEffect">
                                  <p:stCondLst>
                                    <p:cond delay="200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25CEFC-47E9-80C2-DFB2-F59A5FF69809}"/>
            </a:ext>
          </a:extLst>
        </p:cNvPr>
        <p:cNvGrpSpPr/>
        <p:nvPr/>
      </p:nvGrpSpPr>
      <p:grpSpPr>
        <a:xfrm>
          <a:off x="0" y="0"/>
          <a:ext cx="0" cy="0"/>
          <a:chOff x="0" y="0"/>
          <a:chExt cx="0" cy="0"/>
        </a:xfrm>
      </p:grpSpPr>
      <p:sp>
        <p:nvSpPr>
          <p:cNvPr id="5" name="Título 1">
            <a:extLst>
              <a:ext uri="{FF2B5EF4-FFF2-40B4-BE49-F238E27FC236}">
                <a16:creationId xmlns:a16="http://schemas.microsoft.com/office/drawing/2014/main" id="{4CB2EFDA-56B9-BE87-8CD0-5CB21D7ED93E}"/>
              </a:ext>
            </a:extLst>
          </p:cNvPr>
          <p:cNvSpPr>
            <a:spLocks noGrp="1"/>
          </p:cNvSpPr>
          <p:nvPr>
            <p:ph type="title"/>
          </p:nvPr>
        </p:nvSpPr>
        <p:spPr>
          <a:xfrm>
            <a:off x="5634887" y="1138036"/>
            <a:ext cx="5543653" cy="1402470"/>
          </a:xfrm>
        </p:spPr>
        <p:txBody>
          <a:bodyPr anchor="t">
            <a:normAutofit/>
          </a:bodyPr>
          <a:lstStyle/>
          <a:p>
            <a:r>
              <a:rPr lang="es-VE" sz="3200"/>
              <a:t>Integridad en la Preparación de las Imágenes</a:t>
            </a:r>
            <a:endParaRPr lang="es-CO" sz="3200"/>
          </a:p>
        </p:txBody>
      </p:sp>
      <p:sp>
        <p:nvSpPr>
          <p:cNvPr id="47" name="Rectangle 46">
            <a:extLst>
              <a:ext uri="{FF2B5EF4-FFF2-40B4-BE49-F238E27FC236}">
                <a16:creationId xmlns:a16="http://schemas.microsoft.com/office/drawing/2014/main" id="{AEFBF989-E1E0-41D0-8A4F-A5C3E8193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98720"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bujo con letras blancas&#10;&#10;Descripción generada automáticamente">
            <a:extLst>
              <a:ext uri="{FF2B5EF4-FFF2-40B4-BE49-F238E27FC236}">
                <a16:creationId xmlns:a16="http://schemas.microsoft.com/office/drawing/2014/main" id="{0C38C5FD-DB12-27B0-673A-428AA6EED4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46761" y="2468830"/>
            <a:ext cx="3482341" cy="870585"/>
          </a:xfrm>
          <a:prstGeom prst="rect">
            <a:avLst/>
          </a:prstGeom>
          <a:noFill/>
        </p:spPr>
      </p:pic>
      <p:cxnSp>
        <p:nvCxnSpPr>
          <p:cNvPr id="49" name="Straight Connector 4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3802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Gráfico 27" descr="Avance rápido con relleno sólido">
            <a:hlinkClick r:id="" action="ppaction://hlinkshowjump?jump=nextslide"/>
            <a:extLst>
              <a:ext uri="{FF2B5EF4-FFF2-40B4-BE49-F238E27FC236}">
                <a16:creationId xmlns:a16="http://schemas.microsoft.com/office/drawing/2014/main" id="{9BAEF0B8-2FCE-1A49-F810-C32AEC7383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3795" y="3522305"/>
            <a:ext cx="2468270" cy="2468270"/>
          </a:xfrm>
          <a:prstGeom prst="rect">
            <a:avLst/>
          </a:prstGeom>
        </p:spPr>
      </p:pic>
      <p:pic>
        <p:nvPicPr>
          <p:cNvPr id="40" name="Imagen 39" descr="Patrón de fondo&#10;&#10;Descripción generada automáticamente con confianza baja">
            <a:extLst>
              <a:ext uri="{FF2B5EF4-FFF2-40B4-BE49-F238E27FC236}">
                <a16:creationId xmlns:a16="http://schemas.microsoft.com/office/drawing/2014/main" id="{AA23C910-F160-80F5-C9E9-6D673DC17D15}"/>
              </a:ext>
            </a:extLst>
          </p:cNvPr>
          <p:cNvPicPr>
            <a:picLocks noChangeAspect="1"/>
          </p:cNvPicPr>
          <p:nvPr/>
        </p:nvPicPr>
        <p:blipFill>
          <a:blip r:embed="rId5"/>
          <a:stretch>
            <a:fillRect/>
          </a:stretch>
        </p:blipFill>
        <p:spPr>
          <a:xfrm>
            <a:off x="9944457" y="5565349"/>
            <a:ext cx="1514686" cy="628738"/>
          </a:xfrm>
          <a:prstGeom prst="rect">
            <a:avLst/>
          </a:prstGeom>
        </p:spPr>
      </p:pic>
      <p:pic>
        <p:nvPicPr>
          <p:cNvPr id="29" name="Gráfico 28" descr="Hogar con relleno sólido">
            <a:hlinkClick r:id="rId6" action="ppaction://hlinksldjump"/>
            <a:extLst>
              <a:ext uri="{FF2B5EF4-FFF2-40B4-BE49-F238E27FC236}">
                <a16:creationId xmlns:a16="http://schemas.microsoft.com/office/drawing/2014/main" id="{7976ADDB-B988-53DD-2709-23429FA589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0"/>
            <a:ext cx="437535" cy="437535"/>
          </a:xfrm>
          <a:prstGeom prst="rect">
            <a:avLst/>
          </a:prstGeom>
        </p:spPr>
      </p:pic>
      <p:pic>
        <p:nvPicPr>
          <p:cNvPr id="30" name="Gráfico 29" descr="Icono de menú de hamburguesa con relleno sólido">
            <a:hlinkClick r:id="" action="ppaction://noaction"/>
            <a:extLst>
              <a:ext uri="{FF2B5EF4-FFF2-40B4-BE49-F238E27FC236}">
                <a16:creationId xmlns:a16="http://schemas.microsoft.com/office/drawing/2014/main" id="{0036CF40-3D1D-7FD7-5DE5-DD926DE280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437535"/>
            <a:ext cx="437535" cy="437535"/>
          </a:xfrm>
          <a:prstGeom prst="rect">
            <a:avLst/>
          </a:prstGeom>
        </p:spPr>
      </p:pic>
      <p:pic>
        <p:nvPicPr>
          <p:cNvPr id="38" name="Imagen 37" descr="Logotipo&#10;&#10;Descripción generada automáticamente con confianza baja">
            <a:extLst>
              <a:ext uri="{FF2B5EF4-FFF2-40B4-BE49-F238E27FC236}">
                <a16:creationId xmlns:a16="http://schemas.microsoft.com/office/drawing/2014/main" id="{FB0AC033-49B6-C611-0DCC-D93392248429}"/>
              </a:ext>
            </a:extLst>
          </p:cNvPr>
          <p:cNvPicPr>
            <a:picLocks noChangeAspect="1"/>
          </p:cNvPicPr>
          <p:nvPr/>
        </p:nvPicPr>
        <p:blipFill>
          <a:blip r:embed="rId11"/>
          <a:stretch>
            <a:fillRect/>
          </a:stretch>
        </p:blipFill>
        <p:spPr>
          <a:xfrm>
            <a:off x="460330" y="5901617"/>
            <a:ext cx="866896" cy="600159"/>
          </a:xfrm>
          <a:prstGeom prst="rect">
            <a:avLst/>
          </a:prstGeom>
        </p:spPr>
      </p:pic>
      <p:graphicFrame>
        <p:nvGraphicFramePr>
          <p:cNvPr id="42" name="CuadroTexto 2">
            <a:extLst>
              <a:ext uri="{FF2B5EF4-FFF2-40B4-BE49-F238E27FC236}">
                <a16:creationId xmlns:a16="http://schemas.microsoft.com/office/drawing/2014/main" id="{9E48DA31-019A-B4BB-256A-76C8C16A00C1}"/>
              </a:ext>
            </a:extLst>
          </p:cNvPr>
          <p:cNvGraphicFramePr/>
          <p:nvPr>
            <p:extLst>
              <p:ext uri="{D42A27DB-BD31-4B8C-83A1-F6EECF244321}">
                <p14:modId xmlns:p14="http://schemas.microsoft.com/office/powerpoint/2010/main" val="1786872292"/>
              </p:ext>
            </p:extLst>
          </p:nvPr>
        </p:nvGraphicFramePr>
        <p:xfrm>
          <a:off x="5634887" y="2261420"/>
          <a:ext cx="5543653" cy="450317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46417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6CD626-E8C1-75D3-46B5-501EF4083B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05917" y="343258"/>
            <a:ext cx="2504350" cy="626088"/>
          </a:xfrm>
          <a:prstGeom prst="rect">
            <a:avLst/>
          </a:prstGeom>
          <a:noFill/>
          <a:ln>
            <a:noFill/>
          </a:ln>
        </p:spPr>
      </p:pic>
      <p:pic>
        <p:nvPicPr>
          <p:cNvPr id="5" name="Gráfico 4" descr="Hogar con relleno sólido">
            <a:hlinkClick r:id="rId3" action="ppaction://hlinksldjump"/>
            <a:extLst>
              <a:ext uri="{FF2B5EF4-FFF2-40B4-BE49-F238E27FC236}">
                <a16:creationId xmlns:a16="http://schemas.microsoft.com/office/drawing/2014/main" id="{E9647525-FBDF-37B5-E927-2D5B4CF5DD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6" name="Gráfico 5" descr="Icono de menú de hamburguesa con relleno sólido">
            <a:hlinkClick r:id="" action="ppaction://noaction"/>
            <a:extLst>
              <a:ext uri="{FF2B5EF4-FFF2-40B4-BE49-F238E27FC236}">
                <a16:creationId xmlns:a16="http://schemas.microsoft.com/office/drawing/2014/main" id="{1FD8D00C-CC7D-9628-27CB-D5C6DEBC83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437535"/>
            <a:ext cx="437535" cy="437535"/>
          </a:xfrm>
          <a:prstGeom prst="rect">
            <a:avLst/>
          </a:prstGeom>
        </p:spPr>
      </p:pic>
      <p:pic>
        <p:nvPicPr>
          <p:cNvPr id="7" name="Gráfico 6" descr="Rebobinar con relleno sólido">
            <a:hlinkClick r:id="" action="ppaction://hlinkshowjump?jump=previousslide"/>
            <a:extLst>
              <a:ext uri="{FF2B5EF4-FFF2-40B4-BE49-F238E27FC236}">
                <a16:creationId xmlns:a16="http://schemas.microsoft.com/office/drawing/2014/main" id="{694439A5-FBF5-C93F-930B-27844B96FB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2779" y="6427080"/>
            <a:ext cx="519300" cy="519300"/>
          </a:xfrm>
          <a:prstGeom prst="rect">
            <a:avLst/>
          </a:prstGeom>
        </p:spPr>
      </p:pic>
      <p:pic>
        <p:nvPicPr>
          <p:cNvPr id="8" name="Gráfico 7" descr="Avance rápido con relleno sólido">
            <a:hlinkClick r:id="" action="ppaction://hlinkshowjump?jump=nextslide"/>
            <a:extLst>
              <a:ext uri="{FF2B5EF4-FFF2-40B4-BE49-F238E27FC236}">
                <a16:creationId xmlns:a16="http://schemas.microsoft.com/office/drawing/2014/main" id="{1E1804A2-46C1-24CC-D9D1-0B77D4D2F44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2860" y="6427080"/>
            <a:ext cx="519300" cy="519300"/>
          </a:xfrm>
          <a:prstGeom prst="rect">
            <a:avLst/>
          </a:prstGeom>
        </p:spPr>
      </p:pic>
      <p:sp>
        <p:nvSpPr>
          <p:cNvPr id="9" name="Título 1">
            <a:extLst>
              <a:ext uri="{FF2B5EF4-FFF2-40B4-BE49-F238E27FC236}">
                <a16:creationId xmlns:a16="http://schemas.microsoft.com/office/drawing/2014/main" id="{2E5F5A58-0AE0-7FDA-7A6D-8CB1BC6D16B6}"/>
              </a:ext>
            </a:extLst>
          </p:cNvPr>
          <p:cNvSpPr>
            <a:spLocks noGrp="1"/>
          </p:cNvSpPr>
          <p:nvPr>
            <p:ph type="title"/>
          </p:nvPr>
        </p:nvSpPr>
        <p:spPr>
          <a:xfrm>
            <a:off x="804219" y="1273277"/>
            <a:ext cx="3748117" cy="970892"/>
          </a:xfrm>
        </p:spPr>
        <p:txBody>
          <a:bodyPr anchor="b">
            <a:normAutofit fontScale="90000"/>
          </a:bodyPr>
          <a:lstStyle/>
          <a:p>
            <a:r>
              <a:rPr lang="es-VE" sz="3000" dirty="0"/>
              <a:t>Solicitud de Datos Originales en Caso de Dudas</a:t>
            </a:r>
          </a:p>
        </p:txBody>
      </p:sp>
      <p:sp>
        <p:nvSpPr>
          <p:cNvPr id="10" name="Marcador de contenido 2">
            <a:extLst>
              <a:ext uri="{FF2B5EF4-FFF2-40B4-BE49-F238E27FC236}">
                <a16:creationId xmlns:a16="http://schemas.microsoft.com/office/drawing/2014/main" id="{8D35611C-3DE2-B30D-9BC2-A40C2E378A3B}"/>
              </a:ext>
            </a:extLst>
          </p:cNvPr>
          <p:cNvSpPr>
            <a:spLocks noGrp="1"/>
          </p:cNvSpPr>
          <p:nvPr>
            <p:ph idx="1"/>
          </p:nvPr>
        </p:nvSpPr>
        <p:spPr>
          <a:xfrm>
            <a:off x="5622779" y="1565148"/>
            <a:ext cx="5304661" cy="1863851"/>
          </a:xfrm>
        </p:spPr>
        <p:txBody>
          <a:bodyPr>
            <a:noAutofit/>
          </a:bodyPr>
          <a:lstStyle/>
          <a:p>
            <a:endParaRPr lang="es-VE" sz="1600" dirty="0">
              <a:solidFill>
                <a:schemeClr val="bg2">
                  <a:lumMod val="25000"/>
                </a:schemeClr>
              </a:solidFill>
            </a:endParaRPr>
          </a:p>
          <a:p>
            <a:pPr marL="0" indent="0">
              <a:buNone/>
            </a:pPr>
            <a:r>
              <a:rPr lang="es-VE" sz="1600" dirty="0">
                <a:solidFill>
                  <a:schemeClr val="bg2">
                    <a:lumMod val="25000"/>
                  </a:schemeClr>
                </a:solidFill>
              </a:rPr>
              <a:t>Cuando surjan dudas sobre los resultados publicados —por ejemplo, si hay sospechas sobre la exactitud de los datos o si se presentan inconsistencias— </a:t>
            </a:r>
            <a:r>
              <a:rPr lang="es-VE" sz="1600" i="1" dirty="0">
                <a:solidFill>
                  <a:schemeClr val="bg2">
                    <a:lumMod val="25000"/>
                  </a:schemeClr>
                </a:solidFill>
              </a:rPr>
              <a:t>Económicas CUC </a:t>
            </a:r>
            <a:r>
              <a:rPr lang="es-VE" sz="1600" dirty="0">
                <a:solidFill>
                  <a:schemeClr val="bg2">
                    <a:lumMod val="25000"/>
                  </a:schemeClr>
                </a:solidFill>
              </a:rPr>
              <a:t>puede solicitar que los autores proporcionen los datos originales subyacentes a los experimentos o análisis que se muestran en las imágenes.</a:t>
            </a:r>
          </a:p>
        </p:txBody>
      </p:sp>
      <p:graphicFrame>
        <p:nvGraphicFramePr>
          <p:cNvPr id="11" name="Marcador de contenido 2">
            <a:extLst>
              <a:ext uri="{FF2B5EF4-FFF2-40B4-BE49-F238E27FC236}">
                <a16:creationId xmlns:a16="http://schemas.microsoft.com/office/drawing/2014/main" id="{5EDEBA50-37FA-844D-3EBF-D780A1DC74E1}"/>
              </a:ext>
            </a:extLst>
          </p:cNvPr>
          <p:cNvGraphicFramePr/>
          <p:nvPr>
            <p:extLst>
              <p:ext uri="{D42A27DB-BD31-4B8C-83A1-F6EECF244321}">
                <p14:modId xmlns:p14="http://schemas.microsoft.com/office/powerpoint/2010/main" val="4178556085"/>
              </p:ext>
            </p:extLst>
          </p:nvPr>
        </p:nvGraphicFramePr>
        <p:xfrm>
          <a:off x="971368" y="3607358"/>
          <a:ext cx="9036789" cy="263878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4129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2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ppt_w</p:attrName>
                                        </p:attrNameLst>
                                      </p:cBhvr>
                                      <p:tavLst>
                                        <p:tav tm="0" fmla="#ppt_w*sin(2.5*pi*$)">
                                          <p:val>
                                            <p:fltVal val="0"/>
                                          </p:val>
                                        </p:tav>
                                        <p:tav tm="100000">
                                          <p:val>
                                            <p:fltVal val="1"/>
                                          </p:val>
                                        </p:tav>
                                      </p:tavLst>
                                    </p:anim>
                                    <p:anim calcmode="lin" valueType="num">
                                      <p:cBhvr>
                                        <p:cTn id="9"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EBD97-A0B4-07FC-E3BF-DDAA26C4C37F}"/>
              </a:ext>
            </a:extLst>
          </p:cNvPr>
          <p:cNvSpPr>
            <a:spLocks noGrp="1"/>
          </p:cNvSpPr>
          <p:nvPr>
            <p:ph type="title"/>
          </p:nvPr>
        </p:nvSpPr>
        <p:spPr>
          <a:xfrm>
            <a:off x="1869372" y="1191974"/>
            <a:ext cx="5419725" cy="861194"/>
          </a:xfrm>
        </p:spPr>
        <p:txBody>
          <a:bodyPr>
            <a:normAutofit fontScale="90000"/>
          </a:bodyPr>
          <a:lstStyle/>
          <a:p>
            <a:r>
              <a:rPr lang="es-VE" sz="3000" dirty="0"/>
              <a:t>Límites de Tiempo para la Conservación de Datos</a:t>
            </a:r>
          </a:p>
        </p:txBody>
      </p:sp>
      <p:graphicFrame>
        <p:nvGraphicFramePr>
          <p:cNvPr id="4" name="Marcador de contenido 2">
            <a:extLst>
              <a:ext uri="{FF2B5EF4-FFF2-40B4-BE49-F238E27FC236}">
                <a16:creationId xmlns:a16="http://schemas.microsoft.com/office/drawing/2014/main" id="{45F7CCA3-3C9C-A584-48D9-33DA327E5BBA}"/>
              </a:ext>
            </a:extLst>
          </p:cNvPr>
          <p:cNvGraphicFramePr>
            <a:graphicFrameLocks noGrp="1"/>
          </p:cNvGraphicFramePr>
          <p:nvPr>
            <p:ph idx="1"/>
            <p:extLst>
              <p:ext uri="{D42A27DB-BD31-4B8C-83A1-F6EECF244321}">
                <p14:modId xmlns:p14="http://schemas.microsoft.com/office/powerpoint/2010/main" val="3569862722"/>
              </p:ext>
            </p:extLst>
          </p:nvPr>
        </p:nvGraphicFramePr>
        <p:xfrm>
          <a:off x="2664541" y="1869485"/>
          <a:ext cx="6646151" cy="447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E8996BF8-603D-AA2F-A0CC-7F12D5FAC8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8" action="ppaction://hlinksldjump"/>
            <a:extLst>
              <a:ext uri="{FF2B5EF4-FFF2-40B4-BE49-F238E27FC236}">
                <a16:creationId xmlns:a16="http://schemas.microsoft.com/office/drawing/2014/main" id="{A03D4291-27B0-9DEB-23D1-0C10BED2A6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0"/>
            <a:ext cx="437535" cy="437535"/>
          </a:xfrm>
          <a:prstGeom prst="rect">
            <a:avLst/>
          </a:prstGeom>
        </p:spPr>
      </p:pic>
      <p:pic>
        <p:nvPicPr>
          <p:cNvPr id="7" name="Gráfico 6" descr="Icono de menú de hamburguesa con relleno sólido">
            <a:hlinkClick r:id="" action="ppaction://noaction"/>
            <a:extLst>
              <a:ext uri="{FF2B5EF4-FFF2-40B4-BE49-F238E27FC236}">
                <a16:creationId xmlns:a16="http://schemas.microsoft.com/office/drawing/2014/main" id="{B837D9CB-DC57-7C47-77CD-326A909CD3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C4AEC5B1-7B3C-FCDB-2EE0-013AB53B077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70B80AAA-7ABB-3A8F-476D-83FAE7C1DC7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2860" y="6427080"/>
            <a:ext cx="519300" cy="519300"/>
          </a:xfrm>
          <a:prstGeom prst="rect">
            <a:avLst/>
          </a:prstGeom>
        </p:spPr>
      </p:pic>
    </p:spTree>
    <p:extLst>
      <p:ext uri="{BB962C8B-B14F-4D97-AF65-F5344CB8AC3E}">
        <p14:creationId xmlns:p14="http://schemas.microsoft.com/office/powerpoint/2010/main" val="30274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CF2A-12A1-31BE-E9EF-87AC704A2C0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9553E94-3896-AD39-F8D2-F7B6E22A0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AA4FFDAA-4A29-9FB7-DD54-3D6FAE7B1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 action="ppaction://noaction"/>
            <a:extLst>
              <a:ext uri="{FF2B5EF4-FFF2-40B4-BE49-F238E27FC236}">
                <a16:creationId xmlns:a16="http://schemas.microsoft.com/office/drawing/2014/main" id="{6FBBCB7D-E6E6-C638-0322-DDBF982120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6E817CF0-7C6F-287A-8D1D-DC13A50FFB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5E9468DD-45EE-610E-177E-48CEC802882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2860" y="6427080"/>
            <a:ext cx="519300" cy="519300"/>
          </a:xfrm>
          <a:prstGeom prst="rect">
            <a:avLst/>
          </a:prstGeom>
        </p:spPr>
      </p:pic>
      <p:sp>
        <p:nvSpPr>
          <p:cNvPr id="11" name="Marcador de contenido 10">
            <a:extLst>
              <a:ext uri="{FF2B5EF4-FFF2-40B4-BE49-F238E27FC236}">
                <a16:creationId xmlns:a16="http://schemas.microsoft.com/office/drawing/2014/main" id="{AA5D62EE-FA82-AEF5-8D8B-5661E398EED3}"/>
              </a:ext>
            </a:extLst>
          </p:cNvPr>
          <p:cNvSpPr>
            <a:spLocks noGrp="1"/>
          </p:cNvSpPr>
          <p:nvPr>
            <p:ph idx="1"/>
          </p:nvPr>
        </p:nvSpPr>
        <p:spPr>
          <a:xfrm>
            <a:off x="2369235" y="1722587"/>
            <a:ext cx="9073055" cy="1608083"/>
          </a:xfrm>
        </p:spPr>
        <p:txBody>
          <a:bodyPr>
            <a:noAutofit/>
          </a:bodyPr>
          <a:lstStyle/>
          <a:p>
            <a:pPr marL="0" indent="0">
              <a:buNone/>
            </a:pPr>
            <a:r>
              <a:rPr lang="es-VE" sz="2400" dirty="0">
                <a:solidFill>
                  <a:schemeClr val="bg2">
                    <a:lumMod val="50000"/>
                  </a:schemeClr>
                </a:solidFill>
              </a:rPr>
              <a:t>Si los datos originales no están disponibles o no pueden proporcionarse en un plazo razonable, esto podría comprometer la validez de los resultados del estudio y afectar la reputación editorial de la revista.</a:t>
            </a:r>
          </a:p>
        </p:txBody>
      </p:sp>
      <p:sp>
        <p:nvSpPr>
          <p:cNvPr id="13" name="Título 12">
            <a:extLst>
              <a:ext uri="{FF2B5EF4-FFF2-40B4-BE49-F238E27FC236}">
                <a16:creationId xmlns:a16="http://schemas.microsoft.com/office/drawing/2014/main" id="{54E37D2B-642B-7E94-D205-3DAF54E49BC2}"/>
              </a:ext>
            </a:extLst>
          </p:cNvPr>
          <p:cNvSpPr>
            <a:spLocks noGrp="1"/>
          </p:cNvSpPr>
          <p:nvPr>
            <p:ph type="title"/>
          </p:nvPr>
        </p:nvSpPr>
        <p:spPr>
          <a:xfrm>
            <a:off x="827690" y="346137"/>
            <a:ext cx="6634316" cy="1325563"/>
          </a:xfrm>
        </p:spPr>
        <p:txBody>
          <a:bodyPr>
            <a:noAutofit/>
          </a:bodyPr>
          <a:lstStyle/>
          <a:p>
            <a:r>
              <a:rPr lang="es-VE" sz="3000" dirty="0"/>
              <a:t>Implicaciones de la Falta de Disponibilidad de los Datos</a:t>
            </a:r>
          </a:p>
        </p:txBody>
      </p:sp>
      <p:grpSp>
        <p:nvGrpSpPr>
          <p:cNvPr id="31" name="Grupo 30">
            <a:extLst>
              <a:ext uri="{FF2B5EF4-FFF2-40B4-BE49-F238E27FC236}">
                <a16:creationId xmlns:a16="http://schemas.microsoft.com/office/drawing/2014/main" id="{254F273E-396C-070B-B2FB-3B4F7EC9C4B7}"/>
              </a:ext>
            </a:extLst>
          </p:cNvPr>
          <p:cNvGrpSpPr/>
          <p:nvPr/>
        </p:nvGrpSpPr>
        <p:grpSpPr>
          <a:xfrm>
            <a:off x="1229031" y="3223515"/>
            <a:ext cx="9311689" cy="1367007"/>
            <a:chOff x="1229031" y="3223515"/>
            <a:chExt cx="9311689" cy="1367007"/>
          </a:xfrm>
        </p:grpSpPr>
        <p:sp>
          <p:nvSpPr>
            <p:cNvPr id="10" name="Rectángulo: esquinas redondeadas 9">
              <a:extLst>
                <a:ext uri="{FF2B5EF4-FFF2-40B4-BE49-F238E27FC236}">
                  <a16:creationId xmlns:a16="http://schemas.microsoft.com/office/drawing/2014/main" id="{4AF37464-4AD0-49EC-C88E-325F1416934B}"/>
                </a:ext>
              </a:extLst>
            </p:cNvPr>
            <p:cNvSpPr/>
            <p:nvPr/>
          </p:nvSpPr>
          <p:spPr>
            <a:xfrm>
              <a:off x="1229031" y="3223515"/>
              <a:ext cx="9311689" cy="1367007"/>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2" name="Rectángulo 11" descr="Periódico">
              <a:extLst>
                <a:ext uri="{FF2B5EF4-FFF2-40B4-BE49-F238E27FC236}">
                  <a16:creationId xmlns:a16="http://schemas.microsoft.com/office/drawing/2014/main" id="{6375358C-F4E3-F888-21CF-18C2413DBCAC}"/>
                </a:ext>
              </a:extLst>
            </p:cNvPr>
            <p:cNvSpPr/>
            <p:nvPr/>
          </p:nvSpPr>
          <p:spPr>
            <a:xfrm>
              <a:off x="1582305" y="3587119"/>
              <a:ext cx="642317" cy="642317"/>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2">
                <a:shade val="80000"/>
                <a:hueOff val="0"/>
                <a:satOff val="0"/>
                <a:lumOff val="0"/>
                <a:alphaOff val="0"/>
              </a:schemeClr>
            </a:effectRef>
            <a:fontRef idx="minor">
              <a:schemeClr val="lt1"/>
            </a:fontRef>
          </p:style>
          <p:txBody>
            <a:bodyPr/>
            <a:lstStyle/>
            <a:p>
              <a:endParaRPr lang="es-CO"/>
            </a:p>
          </p:txBody>
        </p:sp>
        <p:sp>
          <p:nvSpPr>
            <p:cNvPr id="14" name="Forma libre: forma 13">
              <a:extLst>
                <a:ext uri="{FF2B5EF4-FFF2-40B4-BE49-F238E27FC236}">
                  <a16:creationId xmlns:a16="http://schemas.microsoft.com/office/drawing/2014/main" id="{685D779A-C742-77C9-85C8-333130E975DD}"/>
                </a:ext>
              </a:extLst>
            </p:cNvPr>
            <p:cNvSpPr/>
            <p:nvPr/>
          </p:nvSpPr>
          <p:spPr>
            <a:xfrm>
              <a:off x="2577898" y="3324352"/>
              <a:ext cx="4190260" cy="1167850"/>
            </a:xfrm>
            <a:custGeom>
              <a:avLst/>
              <a:gdLst>
                <a:gd name="connsiteX0" fmla="*/ 0 w 4190260"/>
                <a:gd name="connsiteY0" fmla="*/ 0 h 1167850"/>
                <a:gd name="connsiteX1" fmla="*/ 4190260 w 4190260"/>
                <a:gd name="connsiteY1" fmla="*/ 0 h 1167850"/>
                <a:gd name="connsiteX2" fmla="*/ 4190260 w 4190260"/>
                <a:gd name="connsiteY2" fmla="*/ 1167850 h 1167850"/>
                <a:gd name="connsiteX3" fmla="*/ 0 w 4190260"/>
                <a:gd name="connsiteY3" fmla="*/ 1167850 h 1167850"/>
                <a:gd name="connsiteX4" fmla="*/ 0 w 4190260"/>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260" h="1167850">
                  <a:moveTo>
                    <a:pt x="0" y="0"/>
                  </a:moveTo>
                  <a:lnTo>
                    <a:pt x="4190260" y="0"/>
                  </a:lnTo>
                  <a:lnTo>
                    <a:pt x="4190260"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1111250">
                <a:lnSpc>
                  <a:spcPct val="100000"/>
                </a:lnSpc>
                <a:spcBef>
                  <a:spcPct val="0"/>
                </a:spcBef>
                <a:spcAft>
                  <a:spcPct val="35000"/>
                </a:spcAft>
                <a:buNone/>
              </a:pPr>
              <a:r>
                <a:rPr lang="es-VE" sz="2500" b="1" kern="1200" dirty="0"/>
                <a:t>Impacto en los resultados editoriales:</a:t>
              </a:r>
              <a:endParaRPr lang="en-US" sz="2500" kern="1200" dirty="0"/>
            </a:p>
          </p:txBody>
        </p:sp>
        <p:sp>
          <p:nvSpPr>
            <p:cNvPr id="16" name="Forma libre: forma 15">
              <a:extLst>
                <a:ext uri="{FF2B5EF4-FFF2-40B4-BE49-F238E27FC236}">
                  <a16:creationId xmlns:a16="http://schemas.microsoft.com/office/drawing/2014/main" id="{E8D0213A-E322-BACE-872A-CF19B520E027}"/>
                </a:ext>
              </a:extLst>
            </p:cNvPr>
            <p:cNvSpPr/>
            <p:nvPr/>
          </p:nvSpPr>
          <p:spPr>
            <a:xfrm>
              <a:off x="6768158" y="3324352"/>
              <a:ext cx="3771243" cy="1167850"/>
            </a:xfrm>
            <a:custGeom>
              <a:avLst/>
              <a:gdLst>
                <a:gd name="connsiteX0" fmla="*/ 0 w 3771243"/>
                <a:gd name="connsiteY0" fmla="*/ 0 h 1167850"/>
                <a:gd name="connsiteX1" fmla="*/ 3771243 w 3771243"/>
                <a:gd name="connsiteY1" fmla="*/ 0 h 1167850"/>
                <a:gd name="connsiteX2" fmla="*/ 3771243 w 3771243"/>
                <a:gd name="connsiteY2" fmla="*/ 1167850 h 1167850"/>
                <a:gd name="connsiteX3" fmla="*/ 0 w 3771243"/>
                <a:gd name="connsiteY3" fmla="*/ 1167850 h 1167850"/>
                <a:gd name="connsiteX4" fmla="*/ 0 w 3771243"/>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243" h="1167850">
                  <a:moveTo>
                    <a:pt x="0" y="0"/>
                  </a:moveTo>
                  <a:lnTo>
                    <a:pt x="3771243" y="0"/>
                  </a:lnTo>
                  <a:lnTo>
                    <a:pt x="3771243"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488950">
                <a:lnSpc>
                  <a:spcPct val="100000"/>
                </a:lnSpc>
                <a:spcBef>
                  <a:spcPct val="0"/>
                </a:spcBef>
                <a:spcAft>
                  <a:spcPct val="35000"/>
                </a:spcAft>
                <a:buNone/>
              </a:pPr>
              <a:r>
                <a:rPr lang="es-VE" sz="1100" kern="1200" dirty="0"/>
                <a:t>La falta de acceso a los datos originales puede afectar la integridad del artículo. Por ejemplo, si las dudas sobre los resultados no pueden resolverse debido a la falta de datos subyacentes, la revista puede publicar una corrección, una expresión editorial de preocupación o, en casos más graves, retractar el artículo si se encuentra que los resultados no son reproducibles o falsificados.</a:t>
              </a:r>
              <a:endParaRPr lang="en-US" sz="1100" kern="1200" dirty="0"/>
            </a:p>
          </p:txBody>
        </p:sp>
      </p:grpSp>
      <p:grpSp>
        <p:nvGrpSpPr>
          <p:cNvPr id="26" name="Grupo 25">
            <a:extLst>
              <a:ext uri="{FF2B5EF4-FFF2-40B4-BE49-F238E27FC236}">
                <a16:creationId xmlns:a16="http://schemas.microsoft.com/office/drawing/2014/main" id="{9211BBF6-0C7D-2D94-A1B5-17D8335638C8}"/>
              </a:ext>
            </a:extLst>
          </p:cNvPr>
          <p:cNvGrpSpPr/>
          <p:nvPr/>
        </p:nvGrpSpPr>
        <p:grpSpPr>
          <a:xfrm>
            <a:off x="1229031" y="4882485"/>
            <a:ext cx="9311689" cy="1167850"/>
            <a:chOff x="1229031" y="4882485"/>
            <a:chExt cx="9311689" cy="1167850"/>
          </a:xfrm>
        </p:grpSpPr>
        <p:sp>
          <p:nvSpPr>
            <p:cNvPr id="18" name="Rectángulo: esquinas redondeadas 17">
              <a:extLst>
                <a:ext uri="{FF2B5EF4-FFF2-40B4-BE49-F238E27FC236}">
                  <a16:creationId xmlns:a16="http://schemas.microsoft.com/office/drawing/2014/main" id="{AB663196-A74F-E4B4-9F3C-BEA85096D221}"/>
                </a:ext>
              </a:extLst>
            </p:cNvPr>
            <p:cNvSpPr/>
            <p:nvPr/>
          </p:nvSpPr>
          <p:spPr>
            <a:xfrm>
              <a:off x="1229031" y="4882485"/>
              <a:ext cx="9311689" cy="1167850"/>
            </a:xfrm>
            <a:prstGeom prst="roundRect">
              <a:avLst>
                <a:gd name="adj" fmla="val 10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20" name="Rectángulo 19" descr="Partial Sun">
              <a:extLst>
                <a:ext uri="{FF2B5EF4-FFF2-40B4-BE49-F238E27FC236}">
                  <a16:creationId xmlns:a16="http://schemas.microsoft.com/office/drawing/2014/main" id="{56C98ED4-4453-879A-6287-50E4F30C412F}"/>
                </a:ext>
              </a:extLst>
            </p:cNvPr>
            <p:cNvSpPr/>
            <p:nvPr/>
          </p:nvSpPr>
          <p:spPr>
            <a:xfrm>
              <a:off x="1582305" y="5145252"/>
              <a:ext cx="642317" cy="642317"/>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p:spPr>
          <p:style>
            <a:lnRef idx="2">
              <a:schemeClr val="lt1">
                <a:hueOff val="0"/>
                <a:satOff val="0"/>
                <a:lumOff val="0"/>
                <a:alphaOff val="0"/>
              </a:schemeClr>
            </a:lnRef>
            <a:fillRef idx="1">
              <a:scrgbClr r="0" g="0" b="0"/>
            </a:fillRef>
            <a:effectRef idx="0">
              <a:schemeClr val="accent2">
                <a:shade val="80000"/>
                <a:hueOff val="-455004"/>
                <a:satOff val="8510"/>
                <a:lumOff val="27121"/>
                <a:alphaOff val="0"/>
              </a:schemeClr>
            </a:effectRef>
            <a:fontRef idx="minor">
              <a:schemeClr val="lt1"/>
            </a:fontRef>
          </p:style>
          <p:txBody>
            <a:bodyPr/>
            <a:lstStyle/>
            <a:p>
              <a:endParaRPr lang="es-CO"/>
            </a:p>
          </p:txBody>
        </p:sp>
        <p:sp>
          <p:nvSpPr>
            <p:cNvPr id="22" name="Forma libre: forma 21">
              <a:extLst>
                <a:ext uri="{FF2B5EF4-FFF2-40B4-BE49-F238E27FC236}">
                  <a16:creationId xmlns:a16="http://schemas.microsoft.com/office/drawing/2014/main" id="{4EAD2263-6AB5-94EC-9EBA-3C5A1B4FB72A}"/>
                </a:ext>
              </a:extLst>
            </p:cNvPr>
            <p:cNvSpPr/>
            <p:nvPr/>
          </p:nvSpPr>
          <p:spPr>
            <a:xfrm>
              <a:off x="2577898" y="4882485"/>
              <a:ext cx="4190260" cy="1167850"/>
            </a:xfrm>
            <a:custGeom>
              <a:avLst/>
              <a:gdLst>
                <a:gd name="connsiteX0" fmla="*/ 0 w 4190260"/>
                <a:gd name="connsiteY0" fmla="*/ 0 h 1167850"/>
                <a:gd name="connsiteX1" fmla="*/ 4190260 w 4190260"/>
                <a:gd name="connsiteY1" fmla="*/ 0 h 1167850"/>
                <a:gd name="connsiteX2" fmla="*/ 4190260 w 4190260"/>
                <a:gd name="connsiteY2" fmla="*/ 1167850 h 1167850"/>
                <a:gd name="connsiteX3" fmla="*/ 0 w 4190260"/>
                <a:gd name="connsiteY3" fmla="*/ 1167850 h 1167850"/>
                <a:gd name="connsiteX4" fmla="*/ 0 w 4190260"/>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260" h="1167850">
                  <a:moveTo>
                    <a:pt x="0" y="0"/>
                  </a:moveTo>
                  <a:lnTo>
                    <a:pt x="4190260" y="0"/>
                  </a:lnTo>
                  <a:lnTo>
                    <a:pt x="4190260"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1111250">
                <a:lnSpc>
                  <a:spcPct val="100000"/>
                </a:lnSpc>
                <a:spcBef>
                  <a:spcPct val="0"/>
                </a:spcBef>
                <a:spcAft>
                  <a:spcPct val="35000"/>
                </a:spcAft>
                <a:buNone/>
              </a:pPr>
              <a:r>
                <a:rPr lang="es-VE" sz="2500" b="1" kern="1200" dirty="0"/>
                <a:t>Importancia de la disponibilidad continua:</a:t>
              </a:r>
              <a:endParaRPr lang="en-US" sz="2500" kern="1200" dirty="0"/>
            </a:p>
          </p:txBody>
        </p:sp>
        <p:sp>
          <p:nvSpPr>
            <p:cNvPr id="24" name="Forma libre: forma 23">
              <a:extLst>
                <a:ext uri="{FF2B5EF4-FFF2-40B4-BE49-F238E27FC236}">
                  <a16:creationId xmlns:a16="http://schemas.microsoft.com/office/drawing/2014/main" id="{9C26916F-B34E-EA14-123B-623C66D0A1A3}"/>
                </a:ext>
              </a:extLst>
            </p:cNvPr>
            <p:cNvSpPr/>
            <p:nvPr/>
          </p:nvSpPr>
          <p:spPr>
            <a:xfrm>
              <a:off x="6768158" y="4882485"/>
              <a:ext cx="3771243" cy="1167850"/>
            </a:xfrm>
            <a:custGeom>
              <a:avLst/>
              <a:gdLst>
                <a:gd name="connsiteX0" fmla="*/ 0 w 3771243"/>
                <a:gd name="connsiteY0" fmla="*/ 0 h 1167850"/>
                <a:gd name="connsiteX1" fmla="*/ 3771243 w 3771243"/>
                <a:gd name="connsiteY1" fmla="*/ 0 h 1167850"/>
                <a:gd name="connsiteX2" fmla="*/ 3771243 w 3771243"/>
                <a:gd name="connsiteY2" fmla="*/ 1167850 h 1167850"/>
                <a:gd name="connsiteX3" fmla="*/ 0 w 3771243"/>
                <a:gd name="connsiteY3" fmla="*/ 1167850 h 1167850"/>
                <a:gd name="connsiteX4" fmla="*/ 0 w 3771243"/>
                <a:gd name="connsiteY4" fmla="*/ 0 h 116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243" h="1167850">
                  <a:moveTo>
                    <a:pt x="0" y="0"/>
                  </a:moveTo>
                  <a:lnTo>
                    <a:pt x="3771243" y="0"/>
                  </a:lnTo>
                  <a:lnTo>
                    <a:pt x="3771243" y="1167850"/>
                  </a:lnTo>
                  <a:lnTo>
                    <a:pt x="0" y="11678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3598" tIns="123598" rIns="123598" bIns="123598" numCol="1" spcCol="1270" anchor="ctr" anchorCtr="0">
              <a:noAutofit/>
            </a:bodyPr>
            <a:lstStyle/>
            <a:p>
              <a:pPr marL="0" lvl="0" indent="0" algn="l" defTabSz="488950">
                <a:lnSpc>
                  <a:spcPct val="100000"/>
                </a:lnSpc>
                <a:spcBef>
                  <a:spcPct val="0"/>
                </a:spcBef>
                <a:spcAft>
                  <a:spcPct val="35000"/>
                </a:spcAft>
                <a:buNone/>
              </a:pPr>
              <a:r>
                <a:rPr lang="es-VE" sz="1100" kern="1200"/>
                <a:t>Aunque </a:t>
              </a:r>
              <a:r>
                <a:rPr lang="es-VE" sz="1100" kern="1200" dirty="0"/>
                <a:t>no hay un límite de tiempo explícito, la política destaca que siempre debe ser posible el acceso a los datos originales, especialmente cuando haya disputas o dudas sobre la validez de los resultados.</a:t>
              </a:r>
              <a:endParaRPr lang="en-US" sz="1100" kern="1200" dirty="0"/>
            </a:p>
          </p:txBody>
        </p:sp>
      </p:grpSp>
    </p:spTree>
    <p:extLst>
      <p:ext uri="{BB962C8B-B14F-4D97-AF65-F5344CB8AC3E}">
        <p14:creationId xmlns:p14="http://schemas.microsoft.com/office/powerpoint/2010/main" val="36174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300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2000"/>
                                        <p:tgtEl>
                                          <p:spTgt spid="31"/>
                                        </p:tgtEl>
                                      </p:cBhvr>
                                    </p:animEffect>
                                    <p:anim calcmode="lin" valueType="num">
                                      <p:cBhvr>
                                        <p:cTn id="8" dur="2000" fill="hold"/>
                                        <p:tgtEl>
                                          <p:spTgt spid="31"/>
                                        </p:tgtEl>
                                        <p:attrNameLst>
                                          <p:attrName>ppt_w</p:attrName>
                                        </p:attrNameLst>
                                      </p:cBhvr>
                                      <p:tavLst>
                                        <p:tav tm="0" fmla="#ppt_w*sin(2.5*pi*$)">
                                          <p:val>
                                            <p:fltVal val="0"/>
                                          </p:val>
                                        </p:tav>
                                        <p:tav tm="100000">
                                          <p:val>
                                            <p:fltVal val="1"/>
                                          </p:val>
                                        </p:tav>
                                      </p:tavLst>
                                    </p:anim>
                                    <p:anim calcmode="lin" valueType="num">
                                      <p:cBhvr>
                                        <p:cTn id="9" dur="2000" fill="hold"/>
                                        <p:tgtEl>
                                          <p:spTgt spid="31"/>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60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ppt_w</p:attrName>
                                        </p:attrNameLst>
                                      </p:cBhvr>
                                      <p:tavLst>
                                        <p:tav tm="0" fmla="#ppt_w*sin(2.5*pi*$)">
                                          <p:val>
                                            <p:fltVal val="0"/>
                                          </p:val>
                                        </p:tav>
                                        <p:tav tm="100000">
                                          <p:val>
                                            <p:fltVal val="1"/>
                                          </p:val>
                                        </p:tav>
                                      </p:tavLst>
                                    </p:anim>
                                    <p:anim calcmode="lin" valueType="num">
                                      <p:cBhvr>
                                        <p:cTn id="14" dur="20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15A9-3959-3940-C930-4CF844245349}"/>
            </a:ext>
          </a:extLst>
        </p:cNvPr>
        <p:cNvGrpSpPr/>
        <p:nvPr/>
      </p:nvGrpSpPr>
      <p:grpSpPr>
        <a:xfrm>
          <a:off x="0" y="0"/>
          <a:ext cx="0" cy="0"/>
          <a:chOff x="0" y="0"/>
          <a:chExt cx="0" cy="0"/>
        </a:xfrm>
      </p:grpSpPr>
      <p:pic>
        <p:nvPicPr>
          <p:cNvPr id="5" name="Imagen 4" descr="Dibujo con letras blancas&#10;&#10;Descripción generada automáticamente">
            <a:extLst>
              <a:ext uri="{FF2B5EF4-FFF2-40B4-BE49-F238E27FC236}">
                <a16:creationId xmlns:a16="http://schemas.microsoft.com/office/drawing/2014/main" id="{51881F5B-6DF2-3488-7685-0461634CC1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82030F93-C905-FCCE-0DBA-06E7A44C9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 action="ppaction://noaction"/>
            <a:extLst>
              <a:ext uri="{FF2B5EF4-FFF2-40B4-BE49-F238E27FC236}">
                <a16:creationId xmlns:a16="http://schemas.microsoft.com/office/drawing/2014/main" id="{5F535729-CE62-8DC4-1D55-FC2EF32AA8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58C42A67-8D0C-06FB-B9E0-0233AA8D35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7A8B5EA-2560-0ECE-A8E5-27748B4D824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4AC9D97F-7C7C-BC53-D5BA-36DB9CAD8C23}"/>
              </a:ext>
            </a:extLst>
          </p:cNvPr>
          <p:cNvGraphicFramePr>
            <a:graphicFrameLocks noGrp="1"/>
          </p:cNvGraphicFramePr>
          <p:nvPr>
            <p:ph idx="1"/>
            <p:extLst>
              <p:ext uri="{D42A27DB-BD31-4B8C-83A1-F6EECF244321}">
                <p14:modId xmlns:p14="http://schemas.microsoft.com/office/powerpoint/2010/main" val="3215859595"/>
              </p:ext>
            </p:extLst>
          </p:nvPr>
        </p:nvGraphicFramePr>
        <p:xfrm>
          <a:off x="4827639" y="2320917"/>
          <a:ext cx="6308667" cy="419382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Título 12">
            <a:extLst>
              <a:ext uri="{FF2B5EF4-FFF2-40B4-BE49-F238E27FC236}">
                <a16:creationId xmlns:a16="http://schemas.microsoft.com/office/drawing/2014/main" id="{EAE102EC-2923-F8C4-21C2-54A9A696C77D}"/>
              </a:ext>
            </a:extLst>
          </p:cNvPr>
          <p:cNvSpPr>
            <a:spLocks noGrp="1"/>
          </p:cNvSpPr>
          <p:nvPr>
            <p:ph type="title"/>
          </p:nvPr>
        </p:nvSpPr>
        <p:spPr>
          <a:xfrm>
            <a:off x="790574" y="492645"/>
            <a:ext cx="5419725" cy="1325563"/>
          </a:xfrm>
        </p:spPr>
        <p:txBody>
          <a:bodyPr>
            <a:normAutofit/>
          </a:bodyPr>
          <a:lstStyle/>
          <a:p>
            <a:r>
              <a:rPr lang="es-VE" sz="3000" dirty="0"/>
              <a:t>Función de los Datos Originales en la Resolución de Problemas</a:t>
            </a:r>
            <a:endParaRPr lang="es-CO" sz="3000" dirty="0"/>
          </a:p>
        </p:txBody>
      </p:sp>
      <p:sp>
        <p:nvSpPr>
          <p:cNvPr id="3" name="CuadroTexto 2">
            <a:extLst>
              <a:ext uri="{FF2B5EF4-FFF2-40B4-BE49-F238E27FC236}">
                <a16:creationId xmlns:a16="http://schemas.microsoft.com/office/drawing/2014/main" id="{5FCADD0E-7DD6-4D41-C4AA-55B2D5B62BFC}"/>
              </a:ext>
            </a:extLst>
          </p:cNvPr>
          <p:cNvSpPr txBox="1"/>
          <p:nvPr/>
        </p:nvSpPr>
        <p:spPr>
          <a:xfrm>
            <a:off x="865238" y="3008468"/>
            <a:ext cx="3628103" cy="2031325"/>
          </a:xfrm>
          <a:prstGeom prst="rect">
            <a:avLst/>
          </a:prstGeom>
          <a:noFill/>
        </p:spPr>
        <p:txBody>
          <a:bodyPr wrap="square">
            <a:spAutoFit/>
          </a:bodyPr>
          <a:lstStyle/>
          <a:p>
            <a:pPr marL="0" indent="0">
              <a:buNone/>
            </a:pPr>
            <a:r>
              <a:rPr lang="es-VE" dirty="0">
                <a:solidFill>
                  <a:schemeClr val="bg2">
                    <a:lumMod val="50000"/>
                  </a:schemeClr>
                </a:solidFill>
              </a:rPr>
              <a:t>Cuando surjan problemas relacionados con imágenes u otros aspectos de los datos, los datos originales subyacentes son fundamentales para aclarar cualquier incertidumbre sobre los resultados.</a:t>
            </a:r>
          </a:p>
        </p:txBody>
      </p:sp>
    </p:spTree>
    <p:extLst>
      <p:ext uri="{BB962C8B-B14F-4D97-AF65-F5344CB8AC3E}">
        <p14:creationId xmlns:p14="http://schemas.microsoft.com/office/powerpoint/2010/main" val="22371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3000"/>
                                  </p:stCondLst>
                                  <p:childTnLst>
                                    <p:set>
                                      <p:cBhvr>
                                        <p:cTn id="6" dur="1" fill="hold">
                                          <p:stCondLst>
                                            <p:cond delay="0"/>
                                          </p:stCondLst>
                                        </p:cTn>
                                        <p:tgtEl>
                                          <p:spTgt spid="15"/>
                                        </p:tgtEl>
                                        <p:attrNameLst>
                                          <p:attrName>style.visibility</p:attrName>
                                        </p:attrNameLst>
                                      </p:cBhvr>
                                      <p:to>
                                        <p:strVal val="visible"/>
                                      </p:to>
                                    </p:set>
                                    <p:anim calcmode="lin" valueType="num">
                                      <p:cBhvr>
                                        <p:cTn id="7" dur="3000" fill="hold"/>
                                        <p:tgtEl>
                                          <p:spTgt spid="15"/>
                                        </p:tgtEl>
                                        <p:attrNameLst>
                                          <p:attrName>ppt_w</p:attrName>
                                        </p:attrNameLst>
                                      </p:cBhvr>
                                      <p:tavLst>
                                        <p:tav tm="0">
                                          <p:val>
                                            <p:fltVal val="0"/>
                                          </p:val>
                                        </p:tav>
                                        <p:tav tm="100000">
                                          <p:val>
                                            <p:strVal val="#ppt_w"/>
                                          </p:val>
                                        </p:tav>
                                      </p:tavLst>
                                    </p:anim>
                                    <p:anim calcmode="lin" valueType="num">
                                      <p:cBhvr>
                                        <p:cTn id="8" dur="3000" fill="hold"/>
                                        <p:tgtEl>
                                          <p:spTgt spid="15"/>
                                        </p:tgtEl>
                                        <p:attrNameLst>
                                          <p:attrName>ppt_h</p:attrName>
                                        </p:attrNameLst>
                                      </p:cBhvr>
                                      <p:tavLst>
                                        <p:tav tm="0">
                                          <p:val>
                                            <p:fltVal val="0"/>
                                          </p:val>
                                        </p:tav>
                                        <p:tav tm="100000">
                                          <p:val>
                                            <p:strVal val="#ppt_h"/>
                                          </p:val>
                                        </p:tav>
                                      </p:tavLst>
                                    </p:anim>
                                    <p:anim calcmode="lin" valueType="num">
                                      <p:cBhvr>
                                        <p:cTn id="9" dur="3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3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B84D-DAB8-32F6-BF20-ACEA208E83E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E1E9BC9-BDF4-6A72-63B9-3FBFBB252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905777E-B843-A456-4C92-7F0121D56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7E8C766B-EE94-4A3C-8F2D-CF4983FD5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graphicFrame>
        <p:nvGraphicFramePr>
          <p:cNvPr id="15" name="Marcador de contenido 10">
            <a:extLst>
              <a:ext uri="{FF2B5EF4-FFF2-40B4-BE49-F238E27FC236}">
                <a16:creationId xmlns:a16="http://schemas.microsoft.com/office/drawing/2014/main" id="{218245AD-7BB2-A6C4-5C70-8131C9039114}"/>
              </a:ext>
            </a:extLst>
          </p:cNvPr>
          <p:cNvGraphicFramePr>
            <a:graphicFrameLocks noGrp="1"/>
          </p:cNvGraphicFramePr>
          <p:nvPr>
            <p:ph idx="1"/>
            <p:extLst>
              <p:ext uri="{D42A27DB-BD31-4B8C-83A1-F6EECF244321}">
                <p14:modId xmlns:p14="http://schemas.microsoft.com/office/powerpoint/2010/main" val="3151882206"/>
              </p:ext>
            </p:extLst>
          </p:nvPr>
        </p:nvGraphicFramePr>
        <p:xfrm>
          <a:off x="774977" y="1557696"/>
          <a:ext cx="10734204"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Título 12">
            <a:extLst>
              <a:ext uri="{FF2B5EF4-FFF2-40B4-BE49-F238E27FC236}">
                <a16:creationId xmlns:a16="http://schemas.microsoft.com/office/drawing/2014/main" id="{FA72ED16-E9C3-14D8-EA53-F96EFA2BBCD7}"/>
              </a:ext>
            </a:extLst>
          </p:cNvPr>
          <p:cNvSpPr>
            <a:spLocks noGrp="1"/>
          </p:cNvSpPr>
          <p:nvPr>
            <p:ph type="title"/>
          </p:nvPr>
        </p:nvSpPr>
        <p:spPr>
          <a:xfrm>
            <a:off x="682819" y="343258"/>
            <a:ext cx="5419725" cy="1325563"/>
          </a:xfrm>
        </p:spPr>
        <p:txBody>
          <a:bodyPr>
            <a:normAutofit/>
          </a:bodyPr>
          <a:lstStyle/>
          <a:p>
            <a:r>
              <a:rPr lang="es-VE" sz="3000"/>
              <a:t>Puntos clave</a:t>
            </a:r>
            <a:endParaRPr lang="es-CO" sz="3000" dirty="0"/>
          </a:p>
        </p:txBody>
      </p:sp>
      <p:pic>
        <p:nvPicPr>
          <p:cNvPr id="2" name="Gráfico 1" descr="Icono de menú de hamburguesa con relleno sólido">
            <a:hlinkClick r:id="" action="ppaction://noaction"/>
            <a:extLst>
              <a:ext uri="{FF2B5EF4-FFF2-40B4-BE49-F238E27FC236}">
                <a16:creationId xmlns:a16="http://schemas.microsoft.com/office/drawing/2014/main" id="{39DA18AC-9A7A-87FB-3D20-3A490C9ABD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4996827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1">
      <a:majorFont>
        <a:latin typeface="Red Hat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D028162AEC40C48A187F79E121C0AE1" ma:contentTypeVersion="14" ma:contentTypeDescription="Crear nuevo documento." ma:contentTypeScope="" ma:versionID="a28a1d5dc81d5c4216d3c6b5eaeb03bc">
  <xsd:schema xmlns:xsd="http://www.w3.org/2001/XMLSchema" xmlns:xs="http://www.w3.org/2001/XMLSchema" xmlns:p="http://schemas.microsoft.com/office/2006/metadata/properties" xmlns:ns2="a2c82300-8778-4e9a-967b-b595596a0d64" xmlns:ns3="d4bfcb0a-7dab-40f4-90b3-a3daaab75dad" targetNamespace="http://schemas.microsoft.com/office/2006/metadata/properties" ma:root="true" ma:fieldsID="bf1289e2d903038354c0d91d1f99a426" ns2:_="" ns3:_="">
    <xsd:import namespace="a2c82300-8778-4e9a-967b-b595596a0d64"/>
    <xsd:import namespace="d4bfcb0a-7dab-40f4-90b3-a3daaab75da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2300-8778-4e9a-967b-b595596a0d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56db0523-8dfe-4deb-9afd-815207f3681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bfcb0a-7dab-40f4-90b3-a3daaab75da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6c33087-4e5b-4a29-a95c-5268c764297c}" ma:internalName="TaxCatchAll" ma:showField="CatchAllData" ma:web="d4bfcb0a-7dab-40f4-90b3-a3daaab75d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bfcb0a-7dab-40f4-90b3-a3daaab75dad" xsi:nil="true"/>
    <lcf76f155ced4ddcb4097134ff3c332f xmlns="a2c82300-8778-4e9a-967b-b595596a0d6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A183E03-F57E-4EAA-8EB1-6E781A7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2300-8778-4e9a-967b-b595596a0d64"/>
    <ds:schemaRef ds:uri="d4bfcb0a-7dab-40f4-90b3-a3daaab75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C240B7-11D4-4B44-8AFE-6B9ECC4241BB}">
  <ds:schemaRefs>
    <ds:schemaRef ds:uri="http://schemas.microsoft.com/sharepoint/v3/contenttype/forms"/>
  </ds:schemaRefs>
</ds:datastoreItem>
</file>

<file path=customXml/itemProps3.xml><?xml version="1.0" encoding="utf-8"?>
<ds:datastoreItem xmlns:ds="http://schemas.openxmlformats.org/officeDocument/2006/customXml" ds:itemID="{7C913F26-AA4E-4DA4-9D99-8948D899E49D}">
  <ds:schemaRefs>
    <ds:schemaRef ds:uri="http://purl.org/dc/terms/"/>
    <ds:schemaRef ds:uri="d4bfcb0a-7dab-40f4-90b3-a3daaab75dad"/>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2c82300-8778-4e9a-967b-b595596a0d6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1012</TotalTime>
  <Words>864</Words>
  <Application>Microsoft Office PowerPoint</Application>
  <PresentationFormat>Panorámica</PresentationFormat>
  <Paragraphs>38</Paragraphs>
  <Slides>8</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8</vt:i4>
      </vt:variant>
    </vt:vector>
  </HeadingPairs>
  <TitlesOfParts>
    <vt:vector size="15" baseType="lpstr">
      <vt:lpstr>Abadi Extra Light</vt:lpstr>
      <vt:lpstr>Agency FB</vt:lpstr>
      <vt:lpstr>Aptos</vt:lpstr>
      <vt:lpstr>Aptos Display</vt:lpstr>
      <vt:lpstr>Arial</vt:lpstr>
      <vt:lpstr>Red Hat Display</vt:lpstr>
      <vt:lpstr>Tema de Office</vt:lpstr>
      <vt:lpstr>Figuras, imágenes y otros</vt:lpstr>
      <vt:lpstr>¿Qué encontrara aquí?</vt:lpstr>
      <vt:lpstr>Integridad en la Preparación de las Imágenes</vt:lpstr>
      <vt:lpstr>Solicitud de Datos Originales en Caso de Dudas</vt:lpstr>
      <vt:lpstr>Límites de Tiempo para la Conservación de Datos</vt:lpstr>
      <vt:lpstr>Implicaciones de la Falta de Disponibilidad de los Datos</vt:lpstr>
      <vt:lpstr>Función de los Datos Originales en la Resolución de Problemas</vt:lpstr>
      <vt:lpstr>Puntos clave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VELASQUEZ GARCIA ADRIAN</dc:creator>
  <cp:lastModifiedBy>CHUMACEIRO HERNANDEZ ANA CECILIA</cp:lastModifiedBy>
  <cp:revision>154</cp:revision>
  <dcterms:created xsi:type="dcterms:W3CDTF">2024-05-03T04:21:58Z</dcterms:created>
  <dcterms:modified xsi:type="dcterms:W3CDTF">2024-11-09T22:50:43Z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0x0101006D028162AEC40C48A187F79E121C0AE1</vt:lpwstr>
  </property>
</Properties>
</file>