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78" r:id="rId4"/>
    <p:sldId id="281" r:id="rId5"/>
    <p:sldId id="279" r:id="rId6"/>
    <p:sldId id="282" r:id="rId7"/>
    <p:sldId id="283" r:id="rId8"/>
    <p:sldId id="290" r:id="rId9"/>
    <p:sldId id="286" r:id="rId10"/>
    <p:sldId id="293" r:id="rId11"/>
    <p:sldId id="294" r:id="rId12"/>
    <p:sldId id="297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C9C40-F4BA-FB64-3312-14817E2B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D38AF1-E206-3215-07A7-5C678EBB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29BC36-3ECA-BD15-F9ED-6832F843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FCA877-806B-0E45-5547-1C927394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69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B101F-FF3D-A09F-C788-227B9B26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95324"/>
            <a:ext cx="3446462" cy="13620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175DAD-1527-6136-22F2-6468AA62B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  <a:lvl2pPr>
              <a:defRPr sz="2800">
                <a:solidFill>
                  <a:schemeClr val="bg1"/>
                </a:solidFill>
                <a:latin typeface="+mj-lt"/>
              </a:defRPr>
            </a:lvl2pPr>
            <a:lvl3pPr>
              <a:defRPr sz="24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75B214-49A6-AB77-A022-74BF49450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38376"/>
            <a:ext cx="3446462" cy="363061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D2426D-3197-2BC3-2BDB-D63026C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08F350-A898-0049-65AA-A5FB8F54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06F4BF-6E27-B4AD-592D-C2F9B363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251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0FB53B-6434-1CAF-563A-BD0B0DD3B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2429669" y="-791369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B70E0C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AA669E-C74A-B899-7408-C267D07B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D3729-8B18-5AF8-E460-623719E8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BF6DC0-A6E7-4A0F-86D1-584D812E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491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BC5D0-BA1B-0ADB-6982-098D1E26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384E54-9E67-C037-9EBA-DD991F6F5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  <a:lvl2pPr>
              <a:defRPr>
                <a:solidFill>
                  <a:srgbClr val="C00000"/>
                </a:solidFill>
                <a:latin typeface="+mj-lt"/>
              </a:defRPr>
            </a:lvl2pPr>
            <a:lvl3pPr>
              <a:defRPr>
                <a:solidFill>
                  <a:srgbClr val="C00000"/>
                </a:solidFill>
                <a:latin typeface="+mj-lt"/>
              </a:defRPr>
            </a:lvl3pPr>
            <a:lvl4pPr>
              <a:defRPr>
                <a:solidFill>
                  <a:srgbClr val="C00000"/>
                </a:solidFill>
                <a:latin typeface="+mj-lt"/>
              </a:defRPr>
            </a:lvl4pPr>
            <a:lvl5pPr>
              <a:defRPr>
                <a:solidFill>
                  <a:srgbClr val="C00000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86F4AF-A06E-356B-F4B2-82E52936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4EAA3-E10E-E75A-2949-8E267216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923381-C339-39EE-F026-5BB14CA5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247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831A9-91EE-97E2-B165-C9433236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E6A9CB-55B1-7C0E-6052-F9AAAEEDC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3C2879-BBD3-97B4-25A8-D1FA8BE5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056AF9-C3E0-D4E5-90DE-E57A907C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492E8D-04AA-DBBE-8208-B1B01419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096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831A9-91EE-97E2-B165-C9433236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E6A9CB-55B1-7C0E-6052-F9AAAEEDC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3C2879-BBD3-97B4-25A8-D1FA8BE5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056AF9-C3E0-D4E5-90DE-E57A907C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492E8D-04AA-DBBE-8208-B1B01419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6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C9C40-F4BA-FB64-3312-14817E2B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D38AF1-E206-3215-07A7-5C678EBB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29BC36-3ECA-BD15-F9ED-6832F843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FCA877-806B-0E45-5547-1C927394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78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E46FD-C529-34DE-2A3A-8311B3565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397192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AB4A58-834E-4D44-945E-7B587F45B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60997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175371-FEF0-6971-29A7-A8572EDE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D6687-4E44-4853-99F8-46DA573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39EA8F-918E-571D-079F-F50604DC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257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03C90D-F8CE-8037-5AB5-0E951826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125"/>
            <a:ext cx="5419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495635-1BE1-2CD8-042F-E682A131F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625"/>
            <a:ext cx="53244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2154B5-41BC-34EF-4E0E-05AB86E10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A849EA-E1FB-427B-97BC-4883C2A0E33E}" type="datetimeFigureOut">
              <a:rPr lang="es-CO" smtClean="0"/>
              <a:t>10/11/2024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0CC3EA-38E0-5707-E8B5-30C2BAA83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9C9A81-C5A2-80C6-D6E0-C75445048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28B72E-820A-4B99-BE0A-6F9E7A67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358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9" r:id="rId3"/>
    <p:sldLayoutId id="2147483650" r:id="rId4"/>
    <p:sldLayoutId id="2147483651" r:id="rId5"/>
    <p:sldLayoutId id="2147483672" r:id="rId6"/>
    <p:sldLayoutId id="2147483673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3.jpeg"/><Relationship Id="rId3" Type="http://schemas.openxmlformats.org/officeDocument/2006/relationships/image" Target="../media/image23.svg"/><Relationship Id="rId7" Type="http://schemas.openxmlformats.org/officeDocument/2006/relationships/image" Target="../media/image10.png"/><Relationship Id="rId12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4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11" Type="http://schemas.openxmlformats.org/officeDocument/2006/relationships/image" Target="../media/image13.sv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23.sv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8.sv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12" Type="http://schemas.openxmlformats.org/officeDocument/2006/relationships/image" Target="../media/image4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46.svg"/><Relationship Id="rId5" Type="http://schemas.openxmlformats.org/officeDocument/2006/relationships/slide" Target="slide2.xml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11.svg"/><Relationship Id="rId9" Type="http://schemas.openxmlformats.org/officeDocument/2006/relationships/image" Target="../media/image23.sv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6.xml"/><Relationship Id="rId1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openxmlformats.org/officeDocument/2006/relationships/image" Target="../media/image9.jpeg"/><Relationship Id="rId16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4.xml"/><Relationship Id="rId5" Type="http://schemas.openxmlformats.org/officeDocument/2006/relationships/slide" Target="slide2.xml"/><Relationship Id="rId15" Type="http://schemas.openxmlformats.org/officeDocument/2006/relationships/slide" Target="slide8.xml"/><Relationship Id="rId10" Type="http://schemas.openxmlformats.org/officeDocument/2006/relationships/image" Target="../media/image15.svg"/><Relationship Id="rId19" Type="http://schemas.openxmlformats.org/officeDocument/2006/relationships/slide" Target="slide12.xml"/><Relationship Id="rId4" Type="http://schemas.openxmlformats.org/officeDocument/2006/relationships/image" Target="../media/image11.svg"/><Relationship Id="rId9" Type="http://schemas.openxmlformats.org/officeDocument/2006/relationships/image" Target="../media/image14.pn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1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10.png"/><Relationship Id="rId5" Type="http://schemas.openxmlformats.org/officeDocument/2006/relationships/image" Target="../media/image19.svg"/><Relationship Id="rId10" Type="http://schemas.openxmlformats.org/officeDocument/2006/relationships/image" Target="../media/image9.jpeg"/><Relationship Id="rId4" Type="http://schemas.openxmlformats.org/officeDocument/2006/relationships/image" Target="../media/image18.png"/><Relationship Id="rId9" Type="http://schemas.openxmlformats.org/officeDocument/2006/relationships/image" Target="../media/image15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svg"/><Relationship Id="rId7" Type="http://schemas.openxmlformats.org/officeDocument/2006/relationships/image" Target="../media/image9.jpeg"/><Relationship Id="rId12" Type="http://schemas.openxmlformats.org/officeDocument/2006/relationships/hyperlink" Target="https://publicationethics.org/abou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6.svg"/><Relationship Id="rId18" Type="http://schemas.openxmlformats.org/officeDocument/2006/relationships/hyperlink" Target="https://publicationethics.org/about" TargetMode="External"/><Relationship Id="rId3" Type="http://schemas.openxmlformats.org/officeDocument/2006/relationships/image" Target="../media/image23.svg"/><Relationship Id="rId7" Type="http://schemas.openxmlformats.org/officeDocument/2006/relationships/image" Target="../media/image10.pn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5" Type="http://schemas.openxmlformats.org/officeDocument/2006/relationships/image" Target="../media/image28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slide" Target="slide2.xml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0" Type="http://schemas.openxmlformats.org/officeDocument/2006/relationships/image" Target="../media/image13.svg"/><Relationship Id="rId4" Type="http://schemas.openxmlformats.org/officeDocument/2006/relationships/image" Target="../media/image23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5.png"/><Relationship Id="rId3" Type="http://schemas.openxmlformats.org/officeDocument/2006/relationships/image" Target="../media/image23.svg"/><Relationship Id="rId7" Type="http://schemas.openxmlformats.org/officeDocument/2006/relationships/image" Target="../media/image10.pn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5" Type="http://schemas.openxmlformats.org/officeDocument/2006/relationships/image" Target="../media/image33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slide" Target="slide2.xml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6.svg"/><Relationship Id="rId3" Type="http://schemas.openxmlformats.org/officeDocument/2006/relationships/image" Target="../media/image23.svg"/><Relationship Id="rId7" Type="http://schemas.openxmlformats.org/officeDocument/2006/relationships/image" Target="../media/image10.png"/><Relationship Id="rId12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5" Type="http://schemas.openxmlformats.org/officeDocument/2006/relationships/image" Target="../media/image38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slide" Target="slide2.xml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26.svg"/><Relationship Id="rId2" Type="http://schemas.openxmlformats.org/officeDocument/2006/relationships/image" Target="../media/image9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5" Type="http://schemas.openxmlformats.org/officeDocument/2006/relationships/hyperlink" Target="https://revistascientificas.cuc.edu.co/economicascuc/libraryFiles/downloadPublic/154" TargetMode="External"/><Relationship Id="rId10" Type="http://schemas.openxmlformats.org/officeDocument/2006/relationships/image" Target="../media/image13.svg"/><Relationship Id="rId4" Type="http://schemas.openxmlformats.org/officeDocument/2006/relationships/image" Target="../media/image23.svg"/><Relationship Id="rId9" Type="http://schemas.openxmlformats.org/officeDocument/2006/relationships/image" Target="../media/image12.png"/><Relationship Id="rId1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6AB98B4-3AF2-4ED6-E712-81CE353CF94C}"/>
              </a:ext>
            </a:extLst>
          </p:cNvPr>
          <p:cNvSpPr txBox="1">
            <a:spLocks/>
          </p:cNvSpPr>
          <p:nvPr/>
        </p:nvSpPr>
        <p:spPr>
          <a:xfrm>
            <a:off x="838200" y="235115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dirty="0"/>
              <a:t>Política y deberes de los Editores</a:t>
            </a:r>
            <a:endParaRPr lang="es-CO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5003F2E-B608-553B-FC1B-4658D5359B4F}"/>
              </a:ext>
            </a:extLst>
          </p:cNvPr>
          <p:cNvSpPr txBox="1">
            <a:spLocks/>
          </p:cNvSpPr>
          <p:nvPr/>
        </p:nvSpPr>
        <p:spPr>
          <a:xfrm>
            <a:off x="1763232" y="1928813"/>
            <a:ext cx="7735529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VE" dirty="0"/>
              <a:t>El norte es garantizar la integridad científica, la imparcialidad y el cumplimiento ético en el proceso de publicación de una revista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F46854-F515-A6D6-7512-FE6D80D78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408" y="4280025"/>
            <a:ext cx="5255176" cy="13137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hlinkClick r:id="rId3" action="ppaction://hlinksldjump"/>
            <a:extLst>
              <a:ext uri="{FF2B5EF4-FFF2-40B4-BE49-F238E27FC236}">
                <a16:creationId xmlns:a16="http://schemas.microsoft.com/office/drawing/2014/main" id="{D7C412D4-8884-1FC0-F73F-9A88AABD6806}"/>
              </a:ext>
            </a:extLst>
          </p:cNvPr>
          <p:cNvSpPr txBox="1"/>
          <p:nvPr/>
        </p:nvSpPr>
        <p:spPr>
          <a:xfrm>
            <a:off x="9320981" y="4119716"/>
            <a:ext cx="1720646" cy="383458"/>
          </a:xfrm>
          <a:prstGeom prst="rect">
            <a:avLst/>
          </a:prstGeom>
          <a:solidFill>
            <a:srgbClr val="C00000"/>
          </a:solidFill>
          <a:ln w="19050">
            <a:solidFill>
              <a:srgbClr val="B70E0C"/>
            </a:solidFill>
            <a:beve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36000" dist="50800" dir="5400000" sy="-100000" algn="bl" rotWithShape="0"/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B70E0C"/>
            </a:extrusionClr>
            <a:contourClr>
              <a:srgbClr val="B70E0C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VE" b="1" dirty="0">
                <a:solidFill>
                  <a:schemeClr val="bg1"/>
                </a:solidFill>
              </a:rPr>
              <a:t>Siguiente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B9A0E-A01A-7E67-41FD-21B07171C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7521F-0A08-690A-6637-32D0A4E8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435" y="1305799"/>
            <a:ext cx="5419725" cy="920612"/>
          </a:xfrm>
        </p:spPr>
        <p:txBody>
          <a:bodyPr>
            <a:normAutofit/>
          </a:bodyPr>
          <a:lstStyle/>
          <a:p>
            <a:r>
              <a:rPr lang="es-VE" sz="3000" dirty="0"/>
              <a:t>Responsabilidad por la Corrección de Inexactitudes</a:t>
            </a:r>
          </a:p>
        </p:txBody>
      </p:sp>
      <p:pic>
        <p:nvPicPr>
          <p:cNvPr id="4" name="Gráfico 3" descr="Rebobinar con rellen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B75068-61F0-3806-62DD-05E25C2D2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779" y="6427080"/>
            <a:ext cx="519300" cy="519300"/>
          </a:xfrm>
          <a:prstGeom prst="rect">
            <a:avLst/>
          </a:prstGeom>
        </p:spPr>
      </p:pic>
      <p:pic>
        <p:nvPicPr>
          <p:cNvPr id="5" name="Gráfico 4" descr="Avance rápido con rellen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F27E05-3CBC-AA30-3DDF-C19AC609F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860" y="6427080"/>
            <a:ext cx="519300" cy="519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C56764-E9A7-89E2-A1CF-7FC4AA157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2" y="437535"/>
            <a:ext cx="2162836" cy="54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A2B1CA-9BDA-B0C5-A2B8-59FD0BCD0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8" name="Gráfico 7" descr="Icono de menú de hamburguesa con relleno sólido">
            <a:hlinkClick r:id="rId9" action="ppaction://hlinksldjump"/>
            <a:extLst>
              <a:ext uri="{FF2B5EF4-FFF2-40B4-BE49-F238E27FC236}">
                <a16:creationId xmlns:a16="http://schemas.microsoft.com/office/drawing/2014/main" id="{01465485-E102-F3E0-884F-FDBB5D5655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FCE16A1-A93B-E222-7F65-CC523FF4F4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464" y="5528910"/>
            <a:ext cx="857370" cy="543001"/>
          </a:xfrm>
          <a:prstGeom prst="rect">
            <a:avLst/>
          </a:prstGeom>
        </p:spPr>
      </p:pic>
      <p:pic>
        <p:nvPicPr>
          <p:cNvPr id="10" name="Picture 4" descr="Script de ordenador en una pantalla">
            <a:extLst>
              <a:ext uri="{FF2B5EF4-FFF2-40B4-BE49-F238E27FC236}">
                <a16:creationId xmlns:a16="http://schemas.microsoft.com/office/drawing/2014/main" id="{8F225AC8-7B3C-1611-FCA9-F2654E80C9A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r="33047" b="-1"/>
          <a:stretch/>
        </p:blipFill>
        <p:spPr>
          <a:xfrm>
            <a:off x="7606601" y="266265"/>
            <a:ext cx="4147863" cy="628919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CE7260E8-EE2E-6EE4-9FF1-5D5ED5D24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605" y="2479742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V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</a:rPr>
              <a:t>Corrección de artículos ya publicados: </a:t>
            </a:r>
            <a:r>
              <a:rPr lang="es-V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</a:rPr>
              <a:t>Los editores de </a:t>
            </a:r>
            <a:r>
              <a:rPr lang="es-VE" sz="2000" i="1" kern="1200" dirty="0">
                <a:latin typeface="Abadi Extra Light" panose="020B0204020104020204" pitchFamily="34" charset="0"/>
              </a:rPr>
              <a:t>Económicas CUC  </a:t>
            </a:r>
            <a:r>
              <a:rPr lang="es-V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</a:rPr>
              <a:t>garantizan que cualquier error o inexactitud en un artículo publicado sea corregido oportunamente. </a:t>
            </a:r>
          </a:p>
          <a:p>
            <a:pPr marL="0" indent="0">
              <a:buNone/>
            </a:pPr>
            <a:endParaRPr lang="es-VE" sz="2000" dirty="0">
              <a:solidFill>
                <a:schemeClr val="tx1">
                  <a:lumMod val="65000"/>
                  <a:lumOff val="35000"/>
                </a:schemeClr>
              </a:solidFill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s-V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</a:rPr>
              <a:t>Esto puede incluir la publicación de </a:t>
            </a:r>
            <a:r>
              <a:rPr lang="es-VE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</a:rPr>
              <a:t>correcciones, erratas o retractaciones </a:t>
            </a:r>
            <a:r>
              <a:rPr lang="es-V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</a:rPr>
              <a:t>si se descubren problemas con la investigación después de la publicación.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1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091AD-6BF4-B1AF-6C50-285E18A82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6CBC99D-BB6C-39F7-04CA-ED2701D85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74" y="2872751"/>
            <a:ext cx="2866091" cy="7165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F1632E-1C41-DC93-CA34-D740CB3F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54" y="3128968"/>
            <a:ext cx="5419725" cy="920612"/>
          </a:xfrm>
        </p:spPr>
        <p:txBody>
          <a:bodyPr>
            <a:normAutofit/>
          </a:bodyPr>
          <a:lstStyle/>
          <a:p>
            <a:r>
              <a:rPr lang="es-VE" sz="3000" dirty="0"/>
              <a:t>Promoción de la Diversidad y la Inclusión</a:t>
            </a:r>
          </a:p>
        </p:txBody>
      </p:sp>
      <p:pic>
        <p:nvPicPr>
          <p:cNvPr id="3" name="Gráfico 2" descr="Rebobinar con rellen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A3A531D-5F7E-9AE7-ABF2-9EDA3238C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2779" y="6427080"/>
            <a:ext cx="519300" cy="519300"/>
          </a:xfrm>
          <a:prstGeom prst="rect">
            <a:avLst/>
          </a:prstGeom>
        </p:spPr>
      </p:pic>
      <p:pic>
        <p:nvPicPr>
          <p:cNvPr id="4" name="Gráfico 3" descr="Avance rápido con rellen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B3E4DD-4055-B454-3D0E-0B3329C3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2860" y="6427080"/>
            <a:ext cx="519300" cy="519300"/>
          </a:xfrm>
          <a:prstGeom prst="rect">
            <a:avLst/>
          </a:prstGeom>
        </p:spPr>
      </p:pic>
      <p:pic>
        <p:nvPicPr>
          <p:cNvPr id="6" name="Gráfico 5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D6D9DE6-EE52-B68A-084B-9D4E803DCE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7" name="Gráfico 6" descr="Icono de menú de hamburguesa con relleno sólido">
            <a:hlinkClick r:id="rId9" action="ppaction://hlinksldjump"/>
            <a:extLst>
              <a:ext uri="{FF2B5EF4-FFF2-40B4-BE49-F238E27FC236}">
                <a16:creationId xmlns:a16="http://schemas.microsoft.com/office/drawing/2014/main" id="{06CDAD24-503D-6F7D-CB7A-FE1D3BF112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69A42CD-4E29-098B-D0C8-99F458790A89}"/>
              </a:ext>
            </a:extLst>
          </p:cNvPr>
          <p:cNvSpPr/>
          <p:nvPr/>
        </p:nvSpPr>
        <p:spPr>
          <a:xfrm>
            <a:off x="2049753" y="4596612"/>
            <a:ext cx="2764926" cy="1367042"/>
          </a:xfrm>
          <a:custGeom>
            <a:avLst/>
            <a:gdLst>
              <a:gd name="connsiteX0" fmla="*/ 0 w 2764926"/>
              <a:gd name="connsiteY0" fmla="*/ 0 h 815692"/>
              <a:gd name="connsiteX1" fmla="*/ 2764926 w 2764926"/>
              <a:gd name="connsiteY1" fmla="*/ 0 h 815692"/>
              <a:gd name="connsiteX2" fmla="*/ 2764926 w 2764926"/>
              <a:gd name="connsiteY2" fmla="*/ 815692 h 815692"/>
              <a:gd name="connsiteX3" fmla="*/ 0 w 2764926"/>
              <a:gd name="connsiteY3" fmla="*/ 815692 h 815692"/>
              <a:gd name="connsiteX4" fmla="*/ 0 w 2764926"/>
              <a:gd name="connsiteY4" fmla="*/ 0 h 81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926" h="815692">
                <a:moveTo>
                  <a:pt x="0" y="0"/>
                </a:moveTo>
                <a:lnTo>
                  <a:pt x="2764926" y="0"/>
                </a:lnTo>
                <a:lnTo>
                  <a:pt x="2764926" y="815692"/>
                </a:lnTo>
                <a:lnTo>
                  <a:pt x="0" y="8156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711200">
              <a:spcBef>
                <a:spcPct val="0"/>
              </a:spcBef>
              <a:spcAft>
                <a:spcPct val="35000"/>
              </a:spcAft>
            </a:pPr>
            <a:r>
              <a:rPr lang="es-VE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Equidad en la revisión: </a:t>
            </a:r>
            <a:r>
              <a:rPr lang="es-VE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Los editores </a:t>
            </a:r>
            <a:r>
              <a:rPr lang="es-VE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de </a:t>
            </a:r>
            <a:r>
              <a:rPr lang="es-VE" i="1" dirty="0">
                <a:solidFill>
                  <a:srgbClr val="C00000"/>
                </a:solidFill>
                <a:latin typeface="Agency FB" panose="020B0503020202020204" pitchFamily="34" charset="0"/>
              </a:rPr>
              <a:t>Económicas CUC  </a:t>
            </a:r>
            <a:r>
              <a:rPr lang="es-VE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impulsan la revisión imparcial sin sesgo por género, etnia, afiliación institucional o país de origen de los autores.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D5C51D8C-3896-E7E6-E67C-153D13F9A6C8}"/>
              </a:ext>
            </a:extLst>
          </p:cNvPr>
          <p:cNvSpPr/>
          <p:nvPr/>
        </p:nvSpPr>
        <p:spPr>
          <a:xfrm>
            <a:off x="6501083" y="3913993"/>
            <a:ext cx="3163752" cy="1632119"/>
          </a:xfrm>
          <a:custGeom>
            <a:avLst/>
            <a:gdLst>
              <a:gd name="connsiteX0" fmla="*/ 0 w 3163752"/>
              <a:gd name="connsiteY0" fmla="*/ 0 h 815692"/>
              <a:gd name="connsiteX1" fmla="*/ 3163752 w 3163752"/>
              <a:gd name="connsiteY1" fmla="*/ 0 h 815692"/>
              <a:gd name="connsiteX2" fmla="*/ 3163752 w 3163752"/>
              <a:gd name="connsiteY2" fmla="*/ 815692 h 815692"/>
              <a:gd name="connsiteX3" fmla="*/ 0 w 3163752"/>
              <a:gd name="connsiteY3" fmla="*/ 815692 h 815692"/>
              <a:gd name="connsiteX4" fmla="*/ 0 w 3163752"/>
              <a:gd name="connsiteY4" fmla="*/ 0 h 81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752" h="815692">
                <a:moveTo>
                  <a:pt x="0" y="0"/>
                </a:moveTo>
                <a:lnTo>
                  <a:pt x="3163752" y="0"/>
                </a:lnTo>
                <a:lnTo>
                  <a:pt x="3163752" y="815692"/>
                </a:lnTo>
                <a:lnTo>
                  <a:pt x="0" y="8156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711200">
              <a:spcBef>
                <a:spcPct val="0"/>
              </a:spcBef>
              <a:spcAft>
                <a:spcPct val="35000"/>
              </a:spcAft>
            </a:pPr>
            <a:r>
              <a:rPr lang="es-VE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Promoción de la representación diversa</a:t>
            </a:r>
            <a:r>
              <a:rPr lang="es-VE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: Los editores de </a:t>
            </a:r>
            <a:r>
              <a:rPr lang="es-VE" i="1" dirty="0">
                <a:solidFill>
                  <a:srgbClr val="C00000"/>
                </a:solidFill>
                <a:latin typeface="Agency FB" panose="020B0503020202020204" pitchFamily="34" charset="0"/>
              </a:rPr>
              <a:t>Económicas CUC </a:t>
            </a:r>
            <a:r>
              <a:rPr lang="es-VE" i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son </a:t>
            </a:r>
            <a:r>
              <a:rPr lang="es-VE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conscientes de la necesidad de representar una amplia diversidad en </a:t>
            </a:r>
            <a:r>
              <a:rPr lang="es-VE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los revisores, autores y las investigaciones que se publican, y deben tomar medidas para evitar cualquier tipo de discriminación.</a:t>
            </a:r>
          </a:p>
        </p:txBody>
      </p:sp>
      <p:pic>
        <p:nvPicPr>
          <p:cNvPr id="9" name="Picture 39" descr="Figuras talladas de seres humanos coloridas">
            <a:extLst>
              <a:ext uri="{FF2B5EF4-FFF2-40B4-BE49-F238E27FC236}">
                <a16:creationId xmlns:a16="http://schemas.microsoft.com/office/drawing/2014/main" id="{9BE66159-AFC5-6864-2C63-AAD68AF46B6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45012" b="12272"/>
          <a:stretch/>
        </p:blipFill>
        <p:spPr>
          <a:xfrm>
            <a:off x="334297" y="216311"/>
            <a:ext cx="11493909" cy="281671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936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50A4E-A3A9-904D-3469-819EC4840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0541FB-D80C-16EE-7BB9-F0D783EC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379" y="820506"/>
            <a:ext cx="5419725" cy="920612"/>
          </a:xfrm>
        </p:spPr>
        <p:txBody>
          <a:bodyPr>
            <a:normAutofit/>
          </a:bodyPr>
          <a:lstStyle/>
          <a:p>
            <a:r>
              <a:rPr lang="es-VE" sz="3000" dirty="0"/>
              <a:t>Responsabilidad en la Integridad del Proceso Editorial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4EE64F-9B30-F0EC-2AD5-143A6D027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24" y="725381"/>
            <a:ext cx="2866091" cy="71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áfico 5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8D7FDC4-B1E3-78A0-4AE7-2529A62D8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7" name="Gráfico 6" descr="Icono de menú de hamburguesa con relleno sólido">
            <a:hlinkClick r:id="rId5" action="ppaction://hlinksldjump"/>
            <a:extLst>
              <a:ext uri="{FF2B5EF4-FFF2-40B4-BE49-F238E27FC236}">
                <a16:creationId xmlns:a16="http://schemas.microsoft.com/office/drawing/2014/main" id="{A756DD52-178D-82E3-B61E-BAD935B7B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pic>
        <p:nvPicPr>
          <p:cNvPr id="8" name="Gráfico 7" descr="Rebobinar con rellen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56C4110-53BA-768D-A6EC-A4B5DF33B0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6171" y="4338530"/>
            <a:ext cx="1556706" cy="1556706"/>
          </a:xfrm>
          <a:prstGeom prst="rect">
            <a:avLst/>
          </a:prstGeom>
        </p:spPr>
      </p:pic>
      <p:pic>
        <p:nvPicPr>
          <p:cNvPr id="9" name="Graphic 7" descr="Decisión sólida">
            <a:extLst>
              <a:ext uri="{FF2B5EF4-FFF2-40B4-BE49-F238E27FC236}">
                <a16:creationId xmlns:a16="http://schemas.microsoft.com/office/drawing/2014/main" id="{FD1A8BEF-07C6-4C98-1C93-0EABBDFCB5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0142" y="531902"/>
            <a:ext cx="1103479" cy="1103479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962CD498-57B3-6835-0565-426F7D4AE755}"/>
              </a:ext>
            </a:extLst>
          </p:cNvPr>
          <p:cNvGrpSpPr/>
          <p:nvPr/>
        </p:nvGrpSpPr>
        <p:grpSpPr>
          <a:xfrm>
            <a:off x="3040445" y="2202364"/>
            <a:ext cx="6359193" cy="1505075"/>
            <a:chOff x="4770922" y="2634359"/>
            <a:chExt cx="6359193" cy="1505075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BC33397E-7165-AA78-7947-49EEB4A67820}"/>
                </a:ext>
              </a:extLst>
            </p:cNvPr>
            <p:cNvSpPr/>
            <p:nvPr/>
          </p:nvSpPr>
          <p:spPr>
            <a:xfrm>
              <a:off x="4770922" y="2634359"/>
              <a:ext cx="6359193" cy="150507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18" name="Rectángulo 17" descr="Comillas">
              <a:extLst>
                <a:ext uri="{FF2B5EF4-FFF2-40B4-BE49-F238E27FC236}">
                  <a16:creationId xmlns:a16="http://schemas.microsoft.com/office/drawing/2014/main" id="{4696778F-7230-0FF8-A6DA-C5E477F573BB}"/>
                </a:ext>
              </a:extLst>
            </p:cNvPr>
            <p:cNvSpPr/>
            <p:nvPr/>
          </p:nvSpPr>
          <p:spPr>
            <a:xfrm>
              <a:off x="5226207" y="2973001"/>
              <a:ext cx="827791" cy="827791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5A78062A-A19F-1053-33FF-3DBC7782E0B4}"/>
                </a:ext>
              </a:extLst>
            </p:cNvPr>
            <p:cNvSpPr/>
            <p:nvPr/>
          </p:nvSpPr>
          <p:spPr>
            <a:xfrm>
              <a:off x="6509284" y="2634359"/>
              <a:ext cx="4620830" cy="1505075"/>
            </a:xfrm>
            <a:custGeom>
              <a:avLst/>
              <a:gdLst>
                <a:gd name="connsiteX0" fmla="*/ 0 w 4620830"/>
                <a:gd name="connsiteY0" fmla="*/ 0 h 1505075"/>
                <a:gd name="connsiteX1" fmla="*/ 4620830 w 4620830"/>
                <a:gd name="connsiteY1" fmla="*/ 0 h 1505075"/>
                <a:gd name="connsiteX2" fmla="*/ 4620830 w 4620830"/>
                <a:gd name="connsiteY2" fmla="*/ 1505075 h 1505075"/>
                <a:gd name="connsiteX3" fmla="*/ 0 w 4620830"/>
                <a:gd name="connsiteY3" fmla="*/ 1505075 h 1505075"/>
                <a:gd name="connsiteX4" fmla="*/ 0 w 4620830"/>
                <a:gd name="connsiteY4" fmla="*/ 0 h 150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0830" h="1505075">
                  <a:moveTo>
                    <a:pt x="0" y="0"/>
                  </a:moveTo>
                  <a:lnTo>
                    <a:pt x="4620830" y="0"/>
                  </a:lnTo>
                  <a:lnTo>
                    <a:pt x="4620830" y="1505075"/>
                  </a:lnTo>
                  <a:lnTo>
                    <a:pt x="0" y="1505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287" tIns="159287" rIns="159287" bIns="15928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600" b="1" kern="1200" dirty="0">
                  <a:latin typeface="Abadi Extra Light" panose="020B0204020104020204" pitchFamily="34" charset="0"/>
                </a:rPr>
                <a:t>Manejo adecuado de las disputas de autoría: </a:t>
              </a:r>
              <a:r>
                <a:rPr lang="es-VE" sz="1600" kern="1200" dirty="0">
                  <a:latin typeface="Abadi Extra Light" panose="020B0204020104020204" pitchFamily="34" charset="0"/>
                </a:rPr>
                <a:t>Si se presentan disputas de autoría, los editores de </a:t>
              </a:r>
              <a:r>
                <a:rPr lang="es-VE" sz="1600" i="1" kern="1200" dirty="0">
                  <a:solidFill>
                    <a:srgbClr val="C00000"/>
                  </a:solidFill>
                  <a:latin typeface="Abadi Extra Light" panose="020B0204020104020204" pitchFamily="34" charset="0"/>
                </a:rPr>
                <a:t>Económicas CUC </a:t>
              </a:r>
              <a:r>
                <a:rPr lang="es-VE" sz="1600" kern="1200" dirty="0">
                  <a:latin typeface="Abadi Extra Light" panose="020B0204020104020204" pitchFamily="34" charset="0"/>
                </a:rPr>
                <a:t>deben aplicar las normas éticas y de autoría correspondientes para garantizar que el proceso sea manejado de manera justa.</a:t>
              </a:r>
              <a:endParaRPr lang="en-US" sz="1600" kern="1200" dirty="0">
                <a:latin typeface="Abadi Extra Light" panose="020B0204020104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FDE636C-8D17-9145-137B-4FBBBF9F0023}"/>
              </a:ext>
            </a:extLst>
          </p:cNvPr>
          <p:cNvGrpSpPr/>
          <p:nvPr/>
        </p:nvGrpSpPr>
        <p:grpSpPr>
          <a:xfrm>
            <a:off x="4397297" y="4013478"/>
            <a:ext cx="6359193" cy="1505075"/>
            <a:chOff x="4770922" y="4504301"/>
            <a:chExt cx="6359193" cy="1505075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1F2756B8-039E-48F2-68B4-3A2E01DC3387}"/>
                </a:ext>
              </a:extLst>
            </p:cNvPr>
            <p:cNvSpPr/>
            <p:nvPr/>
          </p:nvSpPr>
          <p:spPr>
            <a:xfrm>
              <a:off x="4770922" y="4504301"/>
              <a:ext cx="6359193" cy="150507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23" name="Rectángulo 22" descr="Juez">
              <a:extLst>
                <a:ext uri="{FF2B5EF4-FFF2-40B4-BE49-F238E27FC236}">
                  <a16:creationId xmlns:a16="http://schemas.microsoft.com/office/drawing/2014/main" id="{0F998A4B-5612-BC34-B8D3-1DE42EFB21BD}"/>
                </a:ext>
              </a:extLst>
            </p:cNvPr>
            <p:cNvSpPr/>
            <p:nvPr/>
          </p:nvSpPr>
          <p:spPr>
            <a:xfrm>
              <a:off x="5226207" y="4842943"/>
              <a:ext cx="827791" cy="827791"/>
            </a:xfrm>
            <a:prstGeom prst="rect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shade val="80000"/>
                <a:hueOff val="-455004"/>
                <a:satOff val="8510"/>
                <a:lumOff val="27121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9B24DFCE-A308-0463-EF02-80A69E6BE27C}"/>
                </a:ext>
              </a:extLst>
            </p:cNvPr>
            <p:cNvSpPr/>
            <p:nvPr/>
          </p:nvSpPr>
          <p:spPr>
            <a:xfrm>
              <a:off x="6509284" y="4504301"/>
              <a:ext cx="4620830" cy="1505075"/>
            </a:xfrm>
            <a:custGeom>
              <a:avLst/>
              <a:gdLst>
                <a:gd name="connsiteX0" fmla="*/ 0 w 4620830"/>
                <a:gd name="connsiteY0" fmla="*/ 0 h 1505075"/>
                <a:gd name="connsiteX1" fmla="*/ 4620830 w 4620830"/>
                <a:gd name="connsiteY1" fmla="*/ 0 h 1505075"/>
                <a:gd name="connsiteX2" fmla="*/ 4620830 w 4620830"/>
                <a:gd name="connsiteY2" fmla="*/ 1505075 h 1505075"/>
                <a:gd name="connsiteX3" fmla="*/ 0 w 4620830"/>
                <a:gd name="connsiteY3" fmla="*/ 1505075 h 1505075"/>
                <a:gd name="connsiteX4" fmla="*/ 0 w 4620830"/>
                <a:gd name="connsiteY4" fmla="*/ 0 h 150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0830" h="1505075">
                  <a:moveTo>
                    <a:pt x="0" y="0"/>
                  </a:moveTo>
                  <a:lnTo>
                    <a:pt x="4620830" y="0"/>
                  </a:lnTo>
                  <a:lnTo>
                    <a:pt x="4620830" y="1505075"/>
                  </a:lnTo>
                  <a:lnTo>
                    <a:pt x="0" y="1505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287" tIns="159287" rIns="159287" bIns="15928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600" b="1" kern="1200" dirty="0">
                  <a:latin typeface="Abadi Extra Light" panose="020B0204020104020204" pitchFamily="34" charset="0"/>
                </a:rPr>
                <a:t>Manejo de quejas y apelaciones: </a:t>
              </a:r>
              <a:r>
                <a:rPr lang="es-VE" sz="1600" kern="1200" dirty="0">
                  <a:latin typeface="Abadi Extra Light" panose="020B0204020104020204" pitchFamily="34" charset="0"/>
                </a:rPr>
                <a:t>Los editores de </a:t>
              </a:r>
              <a:r>
                <a:rPr lang="es-VE" sz="1600" i="1" kern="1200" dirty="0">
                  <a:solidFill>
                    <a:srgbClr val="C00000"/>
                  </a:solidFill>
                  <a:latin typeface="Abadi Extra Light" panose="020B0204020104020204" pitchFamily="34" charset="0"/>
                </a:rPr>
                <a:t>Económicas CUC </a:t>
              </a:r>
              <a:r>
                <a:rPr lang="es-VE" sz="1600" kern="1200" dirty="0">
                  <a:latin typeface="Abadi Extra Light" panose="020B0204020104020204" pitchFamily="34" charset="0"/>
                </a:rPr>
                <a:t>se encuentran en la capacidad para manejar quejas o apelaciones de autores y revisores, asegurándose de que las decisiones editoriales sean bien fundadas y basadas en criterios objetivos..</a:t>
              </a:r>
              <a:endParaRPr lang="en-US" sz="1600" kern="1200" dirty="0">
                <a:latin typeface="Abadi Extra Light" panose="020B02040201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7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88AE50D-CC49-F3B4-5640-90D35D880AD7}"/>
              </a:ext>
            </a:extLst>
          </p:cNvPr>
          <p:cNvSpPr txBox="1">
            <a:spLocks/>
          </p:cNvSpPr>
          <p:nvPr/>
        </p:nvSpPr>
        <p:spPr>
          <a:xfrm>
            <a:off x="1294813" y="1765611"/>
            <a:ext cx="6671089" cy="43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s-VE" sz="2000" b="1" kern="100" cap="small" dirty="0">
                <a:solidFill>
                  <a:schemeClr val="tx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Responsabilidad por la Decisión Editorial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VE" sz="2000" b="1" kern="100" cap="small" dirty="0">
                <a:solidFill>
                  <a:schemeClr val="tx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Imparcialidad y Transparencia en el Proceso de Revisión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VE" sz="2000" b="1" kern="100" cap="small" dirty="0">
                <a:solidFill>
                  <a:schemeClr val="tx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Promoción de la Ética en la Publicación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VE" sz="2000" b="1" kern="100" cap="small" dirty="0">
                <a:solidFill>
                  <a:schemeClr val="tx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Responsabilidad por la Calidad de los Artículos Publicados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VE" sz="2000" b="1" kern="100" cap="small" dirty="0">
                <a:solidFill>
                  <a:schemeClr val="tx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Confidencialidad de la Información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VE" sz="2000" b="1" kern="100" cap="small" dirty="0">
                <a:solidFill>
                  <a:schemeClr val="tx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Fomentar la Transparencia en la Publicación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VE" sz="2000" b="1" kern="100" cap="small" dirty="0">
                <a:solidFill>
                  <a:schemeClr val="tx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Autorización y Aceptación de Cambios en la Autoría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VE" sz="2000" b="1" kern="100" cap="small" dirty="0">
                <a:solidFill>
                  <a:schemeClr val="tx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Responsabilidad por la Corrección de Inexactitudes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VE" sz="2000" b="1" kern="100" cap="small" dirty="0">
                <a:solidFill>
                  <a:schemeClr val="tx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Promoción de la Diversidad y la Inclusión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VE" sz="2000" b="1" kern="100" cap="small" dirty="0">
                <a:solidFill>
                  <a:schemeClr val="tx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Responsabilidad en la Integridad del Proceso Editorial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B4A41447-D53D-43F7-F37E-EDEC4517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57" y="696964"/>
            <a:ext cx="5867400" cy="925359"/>
          </a:xfrm>
        </p:spPr>
        <p:txBody>
          <a:bodyPr/>
          <a:lstStyle/>
          <a:p>
            <a:r>
              <a:rPr lang="es-VE" dirty="0"/>
              <a:t>¿Qué encontrara aquí?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0D4277-1520-1E9B-14AA-BE6126EFA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02" y="345531"/>
            <a:ext cx="3682448" cy="92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B92486-94B5-A1D1-4E89-036C25FF3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9" name="Gráfico 8" descr="Icono de menú de hamburguesa con relleno sólido">
            <a:hlinkClick r:id="rId5" action="ppaction://hlinksldjump"/>
            <a:extLst>
              <a:ext uri="{FF2B5EF4-FFF2-40B4-BE49-F238E27FC236}">
                <a16:creationId xmlns:a16="http://schemas.microsoft.com/office/drawing/2014/main" id="{B70F1C49-2CA1-B6DC-EDB3-994C530719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pic>
        <p:nvPicPr>
          <p:cNvPr id="10" name="Gráfico 9" descr="Avance rápido con relleno sólido">
            <a:hlinkClick r:id="rId8" action="ppaction://hlinksldjump"/>
            <a:extLst>
              <a:ext uri="{FF2B5EF4-FFF2-40B4-BE49-F238E27FC236}">
                <a16:creationId xmlns:a16="http://schemas.microsoft.com/office/drawing/2014/main" id="{F1878CB2-32AA-E7E4-947D-5155CE84D0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6238" y="1836427"/>
            <a:ext cx="422787" cy="422787"/>
          </a:xfrm>
          <a:prstGeom prst="rect">
            <a:avLst/>
          </a:prstGeom>
        </p:spPr>
      </p:pic>
      <p:pic>
        <p:nvPicPr>
          <p:cNvPr id="11" name="Gráfico 10" descr="Avance rápido con relleno sólido">
            <a:hlinkClick r:id="rId11" action="ppaction://hlinksldjump"/>
            <a:extLst>
              <a:ext uri="{FF2B5EF4-FFF2-40B4-BE49-F238E27FC236}">
                <a16:creationId xmlns:a16="http://schemas.microsoft.com/office/drawing/2014/main" id="{A344FCAF-799D-EB9B-898C-5B0FD27F61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6238" y="2261206"/>
            <a:ext cx="422787" cy="422787"/>
          </a:xfrm>
          <a:prstGeom prst="rect">
            <a:avLst/>
          </a:prstGeom>
        </p:spPr>
      </p:pic>
      <p:pic>
        <p:nvPicPr>
          <p:cNvPr id="12" name="Gráfico 11" descr="Avance rápido con relleno sólido">
            <a:hlinkClick r:id="rId12" action="ppaction://hlinksldjump"/>
            <a:extLst>
              <a:ext uri="{FF2B5EF4-FFF2-40B4-BE49-F238E27FC236}">
                <a16:creationId xmlns:a16="http://schemas.microsoft.com/office/drawing/2014/main" id="{F9F6853D-05C4-6E17-4FBF-E3B51D43BC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6238" y="2705366"/>
            <a:ext cx="422787" cy="422787"/>
          </a:xfrm>
          <a:prstGeom prst="rect">
            <a:avLst/>
          </a:prstGeom>
        </p:spPr>
      </p:pic>
      <p:pic>
        <p:nvPicPr>
          <p:cNvPr id="14" name="Gráfico 13" descr="Avance rápido con relleno sólido">
            <a:hlinkClick r:id="rId13" action="ppaction://hlinksldjump"/>
            <a:extLst>
              <a:ext uri="{FF2B5EF4-FFF2-40B4-BE49-F238E27FC236}">
                <a16:creationId xmlns:a16="http://schemas.microsoft.com/office/drawing/2014/main" id="{09863A04-99BD-7396-F894-80F504B0DE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6238" y="3130145"/>
            <a:ext cx="422787" cy="422787"/>
          </a:xfrm>
          <a:prstGeom prst="rect">
            <a:avLst/>
          </a:prstGeom>
        </p:spPr>
      </p:pic>
      <p:pic>
        <p:nvPicPr>
          <p:cNvPr id="15" name="Gráfico 14" descr="Avance rápido con relleno sólido">
            <a:hlinkClick r:id="rId14" action="ppaction://hlinksldjump"/>
            <a:extLst>
              <a:ext uri="{FF2B5EF4-FFF2-40B4-BE49-F238E27FC236}">
                <a16:creationId xmlns:a16="http://schemas.microsoft.com/office/drawing/2014/main" id="{3190060F-008B-0EE3-0430-B44FACD035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6238" y="3551606"/>
            <a:ext cx="422787" cy="422787"/>
          </a:xfrm>
          <a:prstGeom prst="rect">
            <a:avLst/>
          </a:prstGeom>
        </p:spPr>
      </p:pic>
      <p:pic>
        <p:nvPicPr>
          <p:cNvPr id="16" name="Gráfico 15" descr="Avance rápido con relleno sólido">
            <a:hlinkClick r:id="rId15" action="ppaction://hlinksldjump"/>
            <a:extLst>
              <a:ext uri="{FF2B5EF4-FFF2-40B4-BE49-F238E27FC236}">
                <a16:creationId xmlns:a16="http://schemas.microsoft.com/office/drawing/2014/main" id="{AEB82A5D-CE7D-41A3-A7D8-FFAB7B67A6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6238" y="3976385"/>
            <a:ext cx="422787" cy="422787"/>
          </a:xfrm>
          <a:prstGeom prst="rect">
            <a:avLst/>
          </a:prstGeom>
        </p:spPr>
      </p:pic>
      <p:pic>
        <p:nvPicPr>
          <p:cNvPr id="18" name="Gráfico 17" descr="Avance rápido con relleno sólido">
            <a:hlinkClick r:id="rId16" action="ppaction://hlinksldjump"/>
            <a:extLst>
              <a:ext uri="{FF2B5EF4-FFF2-40B4-BE49-F238E27FC236}">
                <a16:creationId xmlns:a16="http://schemas.microsoft.com/office/drawing/2014/main" id="{5638D37F-25DB-E6FF-93BF-1CFB1CE24A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6238" y="4420545"/>
            <a:ext cx="422787" cy="422787"/>
          </a:xfrm>
          <a:prstGeom prst="rect">
            <a:avLst/>
          </a:prstGeom>
        </p:spPr>
      </p:pic>
      <p:pic>
        <p:nvPicPr>
          <p:cNvPr id="19" name="Gráfico 18" descr="Avance rápido con relleno sólido">
            <a:hlinkClick r:id="rId17" action="ppaction://hlinksldjump"/>
            <a:extLst>
              <a:ext uri="{FF2B5EF4-FFF2-40B4-BE49-F238E27FC236}">
                <a16:creationId xmlns:a16="http://schemas.microsoft.com/office/drawing/2014/main" id="{28DC64EB-8DA5-C485-E235-BFC58918A3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6238" y="4845324"/>
            <a:ext cx="422787" cy="422787"/>
          </a:xfrm>
          <a:prstGeom prst="rect">
            <a:avLst/>
          </a:prstGeom>
        </p:spPr>
      </p:pic>
      <p:pic>
        <p:nvPicPr>
          <p:cNvPr id="20" name="Gráfico 19" descr="Avance rápido con relleno sólido">
            <a:hlinkClick r:id="rId18" action="ppaction://hlinksldjump"/>
            <a:extLst>
              <a:ext uri="{FF2B5EF4-FFF2-40B4-BE49-F238E27FC236}">
                <a16:creationId xmlns:a16="http://schemas.microsoft.com/office/drawing/2014/main" id="{220A622D-97C0-F095-B85D-1C58AEE835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6238" y="5277194"/>
            <a:ext cx="422787" cy="422787"/>
          </a:xfrm>
          <a:prstGeom prst="rect">
            <a:avLst/>
          </a:prstGeom>
        </p:spPr>
      </p:pic>
      <p:pic>
        <p:nvPicPr>
          <p:cNvPr id="21" name="Gráfico 20" descr="Avance rápido con relleno sólido">
            <a:hlinkClick r:id="rId19" action="ppaction://hlinksldjump"/>
            <a:extLst>
              <a:ext uri="{FF2B5EF4-FFF2-40B4-BE49-F238E27FC236}">
                <a16:creationId xmlns:a16="http://schemas.microsoft.com/office/drawing/2014/main" id="{91FF09FA-F29D-B100-A192-7F0380F1CC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6238" y="5701973"/>
            <a:ext cx="422787" cy="4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6399E-18FE-6C8A-FC58-51C0607B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437535"/>
            <a:ext cx="5419725" cy="920612"/>
          </a:xfrm>
        </p:spPr>
        <p:txBody>
          <a:bodyPr>
            <a:normAutofit/>
          </a:bodyPr>
          <a:lstStyle/>
          <a:p>
            <a:r>
              <a:rPr lang="es-VE" sz="3000" dirty="0"/>
              <a:t>Responsabilidad por la Decisión Editorial</a:t>
            </a:r>
            <a:endParaRPr lang="es-CO" sz="3000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24A3CB6-EBCD-20CB-8561-4016B0E13A77}"/>
              </a:ext>
            </a:extLst>
          </p:cNvPr>
          <p:cNvGrpSpPr/>
          <p:nvPr/>
        </p:nvGrpSpPr>
        <p:grpSpPr>
          <a:xfrm>
            <a:off x="849249" y="3242210"/>
            <a:ext cx="2671360" cy="2048210"/>
            <a:chOff x="849249" y="3242210"/>
            <a:chExt cx="2671360" cy="2048210"/>
          </a:xfrm>
        </p:grpSpPr>
        <p:sp>
          <p:nvSpPr>
            <p:cNvPr id="13" name="Rectángulo 12" descr="Irritante">
              <a:extLst>
                <a:ext uri="{FF2B5EF4-FFF2-40B4-BE49-F238E27FC236}">
                  <a16:creationId xmlns:a16="http://schemas.microsoft.com/office/drawing/2014/main" id="{FAA63CBA-9483-6D85-C80A-4326F7831615}"/>
                </a:ext>
              </a:extLst>
            </p:cNvPr>
            <p:cNvSpPr/>
            <p:nvPr/>
          </p:nvSpPr>
          <p:spPr>
            <a:xfrm>
              <a:off x="1803660" y="3242210"/>
              <a:ext cx="762539" cy="762539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4064C550-EE73-9FC9-763C-FB1222BAFA43}"/>
                </a:ext>
              </a:extLst>
            </p:cNvPr>
            <p:cNvSpPr/>
            <p:nvPr/>
          </p:nvSpPr>
          <p:spPr>
            <a:xfrm>
              <a:off x="849249" y="4312016"/>
              <a:ext cx="2671360" cy="978404"/>
            </a:xfrm>
            <a:custGeom>
              <a:avLst/>
              <a:gdLst>
                <a:gd name="connsiteX0" fmla="*/ 0 w 2671360"/>
                <a:gd name="connsiteY0" fmla="*/ 0 h 978404"/>
                <a:gd name="connsiteX1" fmla="*/ 2671360 w 2671360"/>
                <a:gd name="connsiteY1" fmla="*/ 0 h 978404"/>
                <a:gd name="connsiteX2" fmla="*/ 2671360 w 2671360"/>
                <a:gd name="connsiteY2" fmla="*/ 978404 h 978404"/>
                <a:gd name="connsiteX3" fmla="*/ 0 w 2671360"/>
                <a:gd name="connsiteY3" fmla="*/ 978404 h 978404"/>
                <a:gd name="connsiteX4" fmla="*/ 0 w 2671360"/>
                <a:gd name="connsiteY4" fmla="*/ 0 h 97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360" h="978404">
                  <a:moveTo>
                    <a:pt x="0" y="0"/>
                  </a:moveTo>
                  <a:lnTo>
                    <a:pt x="2671360" y="0"/>
                  </a:lnTo>
                  <a:lnTo>
                    <a:pt x="2671360" y="978404"/>
                  </a:lnTo>
                  <a:lnTo>
                    <a:pt x="0" y="9784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600" kern="1200" dirty="0">
                  <a:latin typeface="Agency FB" panose="020B0503020202020204" pitchFamily="34" charset="0"/>
                </a:rPr>
                <a:t>Aceptar, rechazar o solicitar revisiones: Evaluar los artículos en función de su relevancia, calidad y adecuación para la revista.</a:t>
              </a:r>
              <a:endParaRPr lang="en-US" sz="1600" kern="12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F43059E1-B722-A479-C8E4-D737ADEC4D25}"/>
              </a:ext>
            </a:extLst>
          </p:cNvPr>
          <p:cNvGrpSpPr/>
          <p:nvPr/>
        </p:nvGrpSpPr>
        <p:grpSpPr>
          <a:xfrm>
            <a:off x="4102061" y="3242210"/>
            <a:ext cx="3533165" cy="2048210"/>
            <a:chOff x="3817153" y="3242210"/>
            <a:chExt cx="3533165" cy="2048210"/>
          </a:xfrm>
        </p:grpSpPr>
        <p:sp>
          <p:nvSpPr>
            <p:cNvPr id="15" name="Rectángulo 14" descr="Comillas">
              <a:extLst>
                <a:ext uri="{FF2B5EF4-FFF2-40B4-BE49-F238E27FC236}">
                  <a16:creationId xmlns:a16="http://schemas.microsoft.com/office/drawing/2014/main" id="{A515C0F8-6F7F-550F-3412-8CE1A5E8BA72}"/>
                </a:ext>
              </a:extLst>
            </p:cNvPr>
            <p:cNvSpPr/>
            <p:nvPr/>
          </p:nvSpPr>
          <p:spPr>
            <a:xfrm>
              <a:off x="5202466" y="3242210"/>
              <a:ext cx="762539" cy="762539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-365899"/>
                <a:satOff val="2915"/>
                <a:lumOff val="3116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B7BEDB22-6DE3-A54A-279D-0F1A1DB5C9A7}"/>
                </a:ext>
              </a:extLst>
            </p:cNvPr>
            <p:cNvSpPr/>
            <p:nvPr/>
          </p:nvSpPr>
          <p:spPr>
            <a:xfrm>
              <a:off x="3817153" y="4312016"/>
              <a:ext cx="3533165" cy="978404"/>
            </a:xfrm>
            <a:custGeom>
              <a:avLst/>
              <a:gdLst>
                <a:gd name="connsiteX0" fmla="*/ 0 w 3533165"/>
                <a:gd name="connsiteY0" fmla="*/ 0 h 978404"/>
                <a:gd name="connsiteX1" fmla="*/ 3533165 w 3533165"/>
                <a:gd name="connsiteY1" fmla="*/ 0 h 978404"/>
                <a:gd name="connsiteX2" fmla="*/ 3533165 w 3533165"/>
                <a:gd name="connsiteY2" fmla="*/ 978404 h 978404"/>
                <a:gd name="connsiteX3" fmla="*/ 0 w 3533165"/>
                <a:gd name="connsiteY3" fmla="*/ 978404 h 978404"/>
                <a:gd name="connsiteX4" fmla="*/ 0 w 3533165"/>
                <a:gd name="connsiteY4" fmla="*/ 0 h 97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3165" h="978404">
                  <a:moveTo>
                    <a:pt x="0" y="0"/>
                  </a:moveTo>
                  <a:lnTo>
                    <a:pt x="3533165" y="0"/>
                  </a:lnTo>
                  <a:lnTo>
                    <a:pt x="3533165" y="978404"/>
                  </a:lnTo>
                  <a:lnTo>
                    <a:pt x="0" y="9784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600" kern="1200" dirty="0">
                  <a:latin typeface="Agency FB" panose="020B0503020202020204" pitchFamily="34" charset="0"/>
                </a:rPr>
                <a:t>Asegurar que los artículos cumplan con los estándares científicos: Los editores deben velar por que los artículos aceptados estén bien fundamentados y sean de alta calidad científica.</a:t>
              </a:r>
              <a:endParaRPr lang="en-US" sz="1600" kern="12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9678E1-585B-DC90-C879-F2F66DA717A2}"/>
              </a:ext>
            </a:extLst>
          </p:cNvPr>
          <p:cNvGrpSpPr/>
          <p:nvPr/>
        </p:nvGrpSpPr>
        <p:grpSpPr>
          <a:xfrm>
            <a:off x="8216678" y="3242210"/>
            <a:ext cx="3100551" cy="2048210"/>
            <a:chOff x="7646861" y="3242210"/>
            <a:chExt cx="3100551" cy="2048210"/>
          </a:xfrm>
        </p:grpSpPr>
        <p:sp>
          <p:nvSpPr>
            <p:cNvPr id="17" name="Rectángulo 16" descr="Periódico">
              <a:extLst>
                <a:ext uri="{FF2B5EF4-FFF2-40B4-BE49-F238E27FC236}">
                  <a16:creationId xmlns:a16="http://schemas.microsoft.com/office/drawing/2014/main" id="{0C2E9A46-7FF8-1421-7008-808CA6009E8A}"/>
                </a:ext>
              </a:extLst>
            </p:cNvPr>
            <p:cNvSpPr/>
            <p:nvPr/>
          </p:nvSpPr>
          <p:spPr>
            <a:xfrm>
              <a:off x="8815868" y="3242210"/>
              <a:ext cx="762539" cy="762539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-365899"/>
                <a:satOff val="2915"/>
                <a:lumOff val="3116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DB4F133A-83D6-0F58-1E63-34994DCAD685}"/>
                </a:ext>
              </a:extLst>
            </p:cNvPr>
            <p:cNvSpPr/>
            <p:nvPr/>
          </p:nvSpPr>
          <p:spPr>
            <a:xfrm>
              <a:off x="7646861" y="4312016"/>
              <a:ext cx="3100551" cy="978404"/>
            </a:xfrm>
            <a:custGeom>
              <a:avLst/>
              <a:gdLst>
                <a:gd name="connsiteX0" fmla="*/ 0 w 3100551"/>
                <a:gd name="connsiteY0" fmla="*/ 0 h 978404"/>
                <a:gd name="connsiteX1" fmla="*/ 3100551 w 3100551"/>
                <a:gd name="connsiteY1" fmla="*/ 0 h 978404"/>
                <a:gd name="connsiteX2" fmla="*/ 3100551 w 3100551"/>
                <a:gd name="connsiteY2" fmla="*/ 978404 h 978404"/>
                <a:gd name="connsiteX3" fmla="*/ 0 w 3100551"/>
                <a:gd name="connsiteY3" fmla="*/ 978404 h 978404"/>
                <a:gd name="connsiteX4" fmla="*/ 0 w 3100551"/>
                <a:gd name="connsiteY4" fmla="*/ 0 h 97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0551" h="978404">
                  <a:moveTo>
                    <a:pt x="0" y="0"/>
                  </a:moveTo>
                  <a:lnTo>
                    <a:pt x="3100551" y="0"/>
                  </a:lnTo>
                  <a:lnTo>
                    <a:pt x="3100551" y="978404"/>
                  </a:lnTo>
                  <a:lnTo>
                    <a:pt x="0" y="9784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600" b="1" kern="1200" dirty="0">
                  <a:latin typeface="Agency FB" panose="020B0503020202020204" pitchFamily="34" charset="0"/>
                </a:rPr>
                <a:t>Imparcialidad: </a:t>
              </a:r>
              <a:r>
                <a:rPr lang="es-VE" sz="1600" kern="1200" dirty="0">
                  <a:latin typeface="Agency FB" panose="020B0503020202020204" pitchFamily="34" charset="0"/>
                </a:rPr>
                <a:t>Las decisiones editoriales deben basarse únicamente en el contenido y la calidad del manuscrito, sin discriminación por factores como el nombre del autor, su afiliación o su país de origen.</a:t>
              </a:r>
              <a:endParaRPr lang="en-US" sz="1600" kern="1200" dirty="0">
                <a:latin typeface="Agency FB" panose="020B0503020202020204" pitchFamily="34" charset="0"/>
              </a:endParaRPr>
            </a:p>
          </p:txBody>
        </p:sp>
      </p:grpSp>
      <p:pic>
        <p:nvPicPr>
          <p:cNvPr id="5" name="Gráfico 4" descr="Avance rápido con rellen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62686E-B330-AD5D-26FD-CDE3EDB046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72860" y="6427080"/>
            <a:ext cx="519300" cy="519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AC0E29-7C96-6997-CB0A-034803CFBB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02" y="345531"/>
            <a:ext cx="3682448" cy="92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0425964-B5D7-F464-7C06-0B5508A5A4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8" name="Gráfico 7" descr="Icono de menú de hamburguesa con relleno sólido">
            <a:hlinkClick r:id="" action="ppaction://noaction"/>
            <a:extLst>
              <a:ext uri="{FF2B5EF4-FFF2-40B4-BE49-F238E27FC236}">
                <a16:creationId xmlns:a16="http://schemas.microsoft.com/office/drawing/2014/main" id="{76069E41-75A6-0245-5630-D2BF84F0B5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D462D8-1512-5C54-992B-63DA50285F59}"/>
              </a:ext>
            </a:extLst>
          </p:cNvPr>
          <p:cNvSpPr txBox="1"/>
          <p:nvPr/>
        </p:nvSpPr>
        <p:spPr>
          <a:xfrm>
            <a:off x="1465006" y="192812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VE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Los editores de </a:t>
            </a:r>
            <a:r>
              <a:rPr lang="es-VE" i="1" dirty="0">
                <a:solidFill>
                  <a:srgbClr val="C00000"/>
                </a:solidFill>
                <a:latin typeface="Agency FB" panose="020B0503020202020204" pitchFamily="34" charset="0"/>
              </a:rPr>
              <a:t>Económicas CUC </a:t>
            </a:r>
            <a:r>
              <a:rPr lang="es-VE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son los principales responsables de la toma de decisiones editoriales sobre los manuscritos que se presentan a la revista. Esto incluye: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5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4C7A12-9806-B4C7-49FB-2100CF477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nt">
            <a:extLst>
              <a:ext uri="{FF2B5EF4-FFF2-40B4-BE49-F238E27FC236}">
                <a16:creationId xmlns:a16="http://schemas.microsoft.com/office/drawing/2014/main" id="{BC84AE2F-44F4-4DB9-AA52-F1DF1D835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D38F80-A0D0-4062-8B61-16440AC9D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5363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318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AB1CB43-5AF6-6090-79E4-EF80A4A3C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C76AA8-A894-EAA2-7569-9507A164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10901"/>
            <a:ext cx="10435034" cy="1089805"/>
          </a:xfrm>
        </p:spPr>
        <p:txBody>
          <a:bodyPr>
            <a:normAutofit/>
          </a:bodyPr>
          <a:lstStyle/>
          <a:p>
            <a:r>
              <a:rPr lang="es-VE" sz="3400"/>
              <a:t>Imparcialidad y Transparencia en el Proceso de Revisión</a:t>
            </a:r>
            <a:endParaRPr lang="es-CO" sz="3400"/>
          </a:p>
        </p:txBody>
      </p:sp>
      <p:pic>
        <p:nvPicPr>
          <p:cNvPr id="4" name="Gráfico 3" descr="Rebobinar con rellen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4AE96F0-4BA1-1C3C-271A-5FF0A4AFD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115" y="2202112"/>
            <a:ext cx="1867389" cy="1867389"/>
          </a:xfrm>
          <a:prstGeom prst="rect">
            <a:avLst/>
          </a:prstGeom>
        </p:spPr>
      </p:pic>
      <p:pic>
        <p:nvPicPr>
          <p:cNvPr id="5" name="Gráfico 4" descr="Avance rápido con rellen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CF8CC2-1F20-E419-723B-FE2B78C8C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6788" y="2208170"/>
            <a:ext cx="1877614" cy="18776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ECCB12C-728B-37B1-BABE-4B38E20C3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74" y="5705647"/>
            <a:ext cx="979068" cy="6194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E6BC8E-C940-86C8-F4DB-89F9F448DC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198" y="4381915"/>
            <a:ext cx="3585204" cy="896300"/>
          </a:xfrm>
          <a:prstGeom prst="rect">
            <a:avLst/>
          </a:prstGeom>
          <a:noFill/>
        </p:spPr>
      </p:pic>
      <p:pic>
        <p:nvPicPr>
          <p:cNvPr id="7" name="Gráfico 6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04C7982-214F-87C9-1FF9-6337860248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8" name="Gráfico 7" descr="Icono de menú de hamburguesa con relleno sólido">
            <a:hlinkClick r:id="" action="ppaction://noaction"/>
            <a:extLst>
              <a:ext uri="{FF2B5EF4-FFF2-40B4-BE49-F238E27FC236}">
                <a16:creationId xmlns:a16="http://schemas.microsoft.com/office/drawing/2014/main" id="{9455BC33-09CD-01B4-6926-BE9982FC4F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B5F543E9-D73D-A1FC-C298-EFB4DC82C59D}"/>
              </a:ext>
            </a:extLst>
          </p:cNvPr>
          <p:cNvSpPr/>
          <p:nvPr/>
        </p:nvSpPr>
        <p:spPr>
          <a:xfrm>
            <a:off x="5720648" y="1838240"/>
            <a:ext cx="5552903" cy="1474275"/>
          </a:xfrm>
          <a:custGeom>
            <a:avLst/>
            <a:gdLst>
              <a:gd name="connsiteX0" fmla="*/ 0 w 5286940"/>
              <a:gd name="connsiteY0" fmla="*/ 147428 h 1474275"/>
              <a:gd name="connsiteX1" fmla="*/ 147428 w 5286940"/>
              <a:gd name="connsiteY1" fmla="*/ 0 h 1474275"/>
              <a:gd name="connsiteX2" fmla="*/ 5139513 w 5286940"/>
              <a:gd name="connsiteY2" fmla="*/ 0 h 1474275"/>
              <a:gd name="connsiteX3" fmla="*/ 5286941 w 5286940"/>
              <a:gd name="connsiteY3" fmla="*/ 147428 h 1474275"/>
              <a:gd name="connsiteX4" fmla="*/ 5286940 w 5286940"/>
              <a:gd name="connsiteY4" fmla="*/ 1326848 h 1474275"/>
              <a:gd name="connsiteX5" fmla="*/ 5139512 w 5286940"/>
              <a:gd name="connsiteY5" fmla="*/ 1474276 h 1474275"/>
              <a:gd name="connsiteX6" fmla="*/ 147428 w 5286940"/>
              <a:gd name="connsiteY6" fmla="*/ 1474275 h 1474275"/>
              <a:gd name="connsiteX7" fmla="*/ 0 w 5286940"/>
              <a:gd name="connsiteY7" fmla="*/ 1326847 h 1474275"/>
              <a:gd name="connsiteX8" fmla="*/ 0 w 5286940"/>
              <a:gd name="connsiteY8" fmla="*/ 147428 h 147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6940" h="1474275">
                <a:moveTo>
                  <a:pt x="0" y="147428"/>
                </a:moveTo>
                <a:cubicBezTo>
                  <a:pt x="0" y="66006"/>
                  <a:pt x="66006" y="0"/>
                  <a:pt x="147428" y="0"/>
                </a:cubicBezTo>
                <a:lnTo>
                  <a:pt x="5139513" y="0"/>
                </a:lnTo>
                <a:cubicBezTo>
                  <a:pt x="5220935" y="0"/>
                  <a:pt x="5286941" y="66006"/>
                  <a:pt x="5286941" y="147428"/>
                </a:cubicBezTo>
                <a:cubicBezTo>
                  <a:pt x="5286941" y="540568"/>
                  <a:pt x="5286940" y="933708"/>
                  <a:pt x="5286940" y="1326848"/>
                </a:cubicBezTo>
                <a:cubicBezTo>
                  <a:pt x="5286940" y="1408270"/>
                  <a:pt x="5220934" y="1474276"/>
                  <a:pt x="5139512" y="1474276"/>
                </a:cubicBezTo>
                <a:lnTo>
                  <a:pt x="147428" y="1474275"/>
                </a:lnTo>
                <a:cubicBezTo>
                  <a:pt x="66006" y="1474275"/>
                  <a:pt x="0" y="1408269"/>
                  <a:pt x="0" y="1326847"/>
                </a:cubicBezTo>
                <a:lnTo>
                  <a:pt x="0" y="14742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40" tIns="104140" rIns="1608638" bIns="10414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i="0" kern="1200" baseline="0" dirty="0" err="1">
                <a:latin typeface="Abadi Extra Light" panose="020B0204020104020204" pitchFamily="34" charset="0"/>
              </a:rPr>
              <a:t>Revisión</a:t>
            </a:r>
            <a:r>
              <a:rPr lang="en-US" sz="1600" b="1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1" i="0" kern="1200" baseline="0" dirty="0" err="1">
                <a:latin typeface="Abadi Extra Light" panose="020B0204020104020204" pitchFamily="34" charset="0"/>
              </a:rPr>
              <a:t>por</a:t>
            </a:r>
            <a:r>
              <a:rPr lang="en-US" sz="1600" b="1" i="0" kern="1200" baseline="0" dirty="0">
                <a:latin typeface="Abadi Extra Light" panose="020B0204020104020204" pitchFamily="34" charset="0"/>
              </a:rPr>
              <a:t> pares </a:t>
            </a:r>
            <a:r>
              <a:rPr lang="en-US" sz="1600" b="1" i="0" kern="1200" baseline="0" dirty="0" err="1">
                <a:latin typeface="Abadi Extra Light" panose="020B0204020104020204" pitchFamily="34" charset="0"/>
              </a:rPr>
              <a:t>justa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: Los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editores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de </a:t>
            </a:r>
            <a:r>
              <a:rPr lang="en-US" sz="1600" b="1" i="1" kern="1200" baseline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Económicas</a:t>
            </a:r>
            <a:r>
              <a:rPr lang="en-US" sz="1600" b="1" i="1" kern="1200" baseline="0" dirty="0">
                <a:solidFill>
                  <a:schemeClr val="tx1"/>
                </a:solidFill>
                <a:latin typeface="Abadi Extra Light" panose="020B0204020104020204" pitchFamily="34" charset="0"/>
              </a:rPr>
              <a:t> CUC 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son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garantes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de que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el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proceso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de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revisión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por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pares sea </a:t>
            </a:r>
            <a:r>
              <a:rPr lang="en-US" sz="1600" i="1" kern="1200" baseline="0" dirty="0" err="1">
                <a:latin typeface="Abadi Extra Light" panose="020B0204020104020204" pitchFamily="34" charset="0"/>
              </a:rPr>
              <a:t>justo</a:t>
            </a:r>
            <a:r>
              <a:rPr lang="en-US" sz="1600" i="1" kern="1200" baseline="0" dirty="0">
                <a:latin typeface="Abadi Extra Light" panose="020B0204020104020204" pitchFamily="34" charset="0"/>
              </a:rPr>
              <a:t>, </a:t>
            </a:r>
            <a:r>
              <a:rPr lang="en-US" sz="1600" i="1" kern="1200" baseline="0" dirty="0" err="1">
                <a:latin typeface="Abadi Extra Light" panose="020B0204020104020204" pitchFamily="34" charset="0"/>
              </a:rPr>
              <a:t>imparcial</a:t>
            </a:r>
            <a:r>
              <a:rPr lang="en-US" sz="1600" i="1" kern="1200" baseline="0" dirty="0">
                <a:latin typeface="Abadi Extra Light" panose="020B0204020104020204" pitchFamily="34" charset="0"/>
              </a:rPr>
              <a:t> y </a:t>
            </a:r>
            <a:r>
              <a:rPr lang="en-US" sz="1600" i="1" kern="1200" baseline="0" dirty="0" err="1">
                <a:latin typeface="Abadi Extra Light" panose="020B0204020104020204" pitchFamily="34" charset="0"/>
              </a:rPr>
              <a:t>transparente</a:t>
            </a:r>
            <a:r>
              <a:rPr lang="en-US" sz="1600" i="1" kern="1200" baseline="0" dirty="0">
                <a:latin typeface="Abadi Extra Light" panose="020B0204020104020204" pitchFamily="34" charset="0"/>
              </a:rPr>
              <a:t>. </a:t>
            </a:r>
            <a:r>
              <a:rPr lang="en-US" sz="1600" kern="1200" baseline="0" dirty="0">
                <a:latin typeface="Abadi Extra Light" panose="020B0204020104020204" pitchFamily="34" charset="0"/>
              </a:rPr>
              <a:t>Deben</a:t>
            </a:r>
            <a:r>
              <a:rPr lang="en-US" sz="1600" i="1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seleccionar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revisores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que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sean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expertos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en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el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campo y que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puedan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evaluar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el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trabajo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de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manera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objetiva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.</a:t>
            </a:r>
            <a:endParaRPr lang="es-CO" sz="1600" kern="1200" dirty="0">
              <a:latin typeface="Abadi Extra Light" panose="020B0204020104020204" pitchFamily="34" charset="0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FF59AB4-B8A7-D676-0B23-85AE99C4656E}"/>
              </a:ext>
            </a:extLst>
          </p:cNvPr>
          <p:cNvSpPr/>
          <p:nvPr/>
        </p:nvSpPr>
        <p:spPr>
          <a:xfrm>
            <a:off x="6324683" y="3558227"/>
            <a:ext cx="5286940" cy="1474275"/>
          </a:xfrm>
          <a:custGeom>
            <a:avLst/>
            <a:gdLst>
              <a:gd name="connsiteX0" fmla="*/ 0 w 5286940"/>
              <a:gd name="connsiteY0" fmla="*/ 147428 h 1474275"/>
              <a:gd name="connsiteX1" fmla="*/ 147428 w 5286940"/>
              <a:gd name="connsiteY1" fmla="*/ 0 h 1474275"/>
              <a:gd name="connsiteX2" fmla="*/ 5139513 w 5286940"/>
              <a:gd name="connsiteY2" fmla="*/ 0 h 1474275"/>
              <a:gd name="connsiteX3" fmla="*/ 5286941 w 5286940"/>
              <a:gd name="connsiteY3" fmla="*/ 147428 h 1474275"/>
              <a:gd name="connsiteX4" fmla="*/ 5286940 w 5286940"/>
              <a:gd name="connsiteY4" fmla="*/ 1326848 h 1474275"/>
              <a:gd name="connsiteX5" fmla="*/ 5139512 w 5286940"/>
              <a:gd name="connsiteY5" fmla="*/ 1474276 h 1474275"/>
              <a:gd name="connsiteX6" fmla="*/ 147428 w 5286940"/>
              <a:gd name="connsiteY6" fmla="*/ 1474275 h 1474275"/>
              <a:gd name="connsiteX7" fmla="*/ 0 w 5286940"/>
              <a:gd name="connsiteY7" fmla="*/ 1326847 h 1474275"/>
              <a:gd name="connsiteX8" fmla="*/ 0 w 5286940"/>
              <a:gd name="connsiteY8" fmla="*/ 147428 h 147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6940" h="1474275">
                <a:moveTo>
                  <a:pt x="0" y="147428"/>
                </a:moveTo>
                <a:cubicBezTo>
                  <a:pt x="0" y="66006"/>
                  <a:pt x="66006" y="0"/>
                  <a:pt x="147428" y="0"/>
                </a:cubicBezTo>
                <a:lnTo>
                  <a:pt x="5139513" y="0"/>
                </a:lnTo>
                <a:cubicBezTo>
                  <a:pt x="5220935" y="0"/>
                  <a:pt x="5286941" y="66006"/>
                  <a:pt x="5286941" y="147428"/>
                </a:cubicBezTo>
                <a:cubicBezTo>
                  <a:pt x="5286941" y="540568"/>
                  <a:pt x="5286940" y="933708"/>
                  <a:pt x="5286940" y="1326848"/>
                </a:cubicBezTo>
                <a:cubicBezTo>
                  <a:pt x="5286940" y="1408270"/>
                  <a:pt x="5220934" y="1474276"/>
                  <a:pt x="5139512" y="1474276"/>
                </a:cubicBezTo>
                <a:lnTo>
                  <a:pt x="147428" y="1474275"/>
                </a:lnTo>
                <a:cubicBezTo>
                  <a:pt x="66006" y="1474275"/>
                  <a:pt x="0" y="1408269"/>
                  <a:pt x="0" y="1326847"/>
                </a:cubicBezTo>
                <a:lnTo>
                  <a:pt x="0" y="14742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365899"/>
              <a:satOff val="2915"/>
              <a:lumOff val="31163"/>
              <a:alphaOff val="0"/>
            </a:schemeClr>
          </a:fillRef>
          <a:effectRef idx="1">
            <a:schemeClr val="accent2">
              <a:shade val="50000"/>
              <a:hueOff val="-365899"/>
              <a:satOff val="2915"/>
              <a:lumOff val="311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40" tIns="104140" rIns="1528914" bIns="10414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i="0" kern="1200" baseline="0" dirty="0" err="1">
                <a:latin typeface="Abadi Extra Light" panose="020B0204020104020204" pitchFamily="34" charset="0"/>
              </a:rPr>
              <a:t>Confidencialidad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: Los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editores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de </a:t>
            </a:r>
            <a:r>
              <a:rPr lang="en-US" sz="1600" b="0" i="1" kern="1200" baseline="0" dirty="0" err="1">
                <a:solidFill>
                  <a:srgbClr val="C00000"/>
                </a:solidFill>
                <a:latin typeface="Abadi Extra Light" panose="020B0204020104020204" pitchFamily="34" charset="0"/>
              </a:rPr>
              <a:t>Económicas</a:t>
            </a:r>
            <a:r>
              <a:rPr lang="en-US" sz="1600" b="0" i="1" kern="1200" baseline="0" dirty="0">
                <a:solidFill>
                  <a:srgbClr val="C00000"/>
                </a:solidFill>
                <a:latin typeface="Abadi Extra Light" panose="020B0204020104020204" pitchFamily="34" charset="0"/>
              </a:rPr>
              <a:t> CUC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se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seguran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de que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toda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la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información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del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manuscrito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,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incluidos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los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nombres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de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los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autores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y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revisores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, se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mantenga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confidencial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durante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el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proceso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de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revisión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.</a:t>
            </a:r>
            <a:endParaRPr lang="es-CO" sz="1600" kern="1200" dirty="0">
              <a:latin typeface="Abadi Extra Light" panose="020B0204020104020204" pitchFamily="34" charset="0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19240939-3E1D-33BA-40B1-AF5B0B4D3B66}"/>
              </a:ext>
            </a:extLst>
          </p:cNvPr>
          <p:cNvSpPr/>
          <p:nvPr/>
        </p:nvSpPr>
        <p:spPr>
          <a:xfrm>
            <a:off x="6791178" y="5278215"/>
            <a:ext cx="5286940" cy="1474275"/>
          </a:xfrm>
          <a:custGeom>
            <a:avLst/>
            <a:gdLst>
              <a:gd name="connsiteX0" fmla="*/ 0 w 5286940"/>
              <a:gd name="connsiteY0" fmla="*/ 147428 h 1474275"/>
              <a:gd name="connsiteX1" fmla="*/ 147428 w 5286940"/>
              <a:gd name="connsiteY1" fmla="*/ 0 h 1474275"/>
              <a:gd name="connsiteX2" fmla="*/ 5139513 w 5286940"/>
              <a:gd name="connsiteY2" fmla="*/ 0 h 1474275"/>
              <a:gd name="connsiteX3" fmla="*/ 5286941 w 5286940"/>
              <a:gd name="connsiteY3" fmla="*/ 147428 h 1474275"/>
              <a:gd name="connsiteX4" fmla="*/ 5286940 w 5286940"/>
              <a:gd name="connsiteY4" fmla="*/ 1326848 h 1474275"/>
              <a:gd name="connsiteX5" fmla="*/ 5139512 w 5286940"/>
              <a:gd name="connsiteY5" fmla="*/ 1474276 h 1474275"/>
              <a:gd name="connsiteX6" fmla="*/ 147428 w 5286940"/>
              <a:gd name="connsiteY6" fmla="*/ 1474275 h 1474275"/>
              <a:gd name="connsiteX7" fmla="*/ 0 w 5286940"/>
              <a:gd name="connsiteY7" fmla="*/ 1326847 h 1474275"/>
              <a:gd name="connsiteX8" fmla="*/ 0 w 5286940"/>
              <a:gd name="connsiteY8" fmla="*/ 147428 h 147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6940" h="1474275">
                <a:moveTo>
                  <a:pt x="0" y="147428"/>
                </a:moveTo>
                <a:cubicBezTo>
                  <a:pt x="0" y="66006"/>
                  <a:pt x="66006" y="0"/>
                  <a:pt x="147428" y="0"/>
                </a:cubicBezTo>
                <a:lnTo>
                  <a:pt x="5139513" y="0"/>
                </a:lnTo>
                <a:cubicBezTo>
                  <a:pt x="5220935" y="0"/>
                  <a:pt x="5286941" y="66006"/>
                  <a:pt x="5286941" y="147428"/>
                </a:cubicBezTo>
                <a:cubicBezTo>
                  <a:pt x="5286941" y="540568"/>
                  <a:pt x="5286940" y="933708"/>
                  <a:pt x="5286940" y="1326848"/>
                </a:cubicBezTo>
                <a:cubicBezTo>
                  <a:pt x="5286940" y="1408270"/>
                  <a:pt x="5220934" y="1474276"/>
                  <a:pt x="5139512" y="1474276"/>
                </a:cubicBezTo>
                <a:lnTo>
                  <a:pt x="147428" y="1474275"/>
                </a:lnTo>
                <a:cubicBezTo>
                  <a:pt x="66006" y="1474275"/>
                  <a:pt x="0" y="1408269"/>
                  <a:pt x="0" y="1326847"/>
                </a:cubicBezTo>
                <a:lnTo>
                  <a:pt x="0" y="14742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365899"/>
              <a:satOff val="2915"/>
              <a:lumOff val="31163"/>
              <a:alphaOff val="0"/>
            </a:schemeClr>
          </a:fillRef>
          <a:effectRef idx="1">
            <a:schemeClr val="accent2">
              <a:shade val="50000"/>
              <a:hueOff val="-365899"/>
              <a:satOff val="2915"/>
              <a:lumOff val="311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40" tIns="104140" rIns="1528914" bIns="10414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i="0" kern="1200" baseline="0" dirty="0" err="1">
                <a:latin typeface="Abadi Extra Light" panose="020B0204020104020204" pitchFamily="34" charset="0"/>
              </a:rPr>
              <a:t>Conflictos</a:t>
            </a:r>
            <a:r>
              <a:rPr lang="en-US" sz="1600" b="1" i="0" kern="1200" baseline="0" dirty="0">
                <a:latin typeface="Abadi Extra Light" panose="020B0204020104020204" pitchFamily="34" charset="0"/>
              </a:rPr>
              <a:t> de </a:t>
            </a:r>
            <a:r>
              <a:rPr lang="en-US" sz="1600" b="1" i="0" kern="1200" baseline="0" dirty="0" err="1">
                <a:latin typeface="Abadi Extra Light" panose="020B0204020104020204" pitchFamily="34" charset="0"/>
              </a:rPr>
              <a:t>interés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: Los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editores</a:t>
            </a:r>
            <a:r>
              <a:rPr lang="en-US" sz="1600" dirty="0">
                <a:latin typeface="Abadi Extra Light" panose="020B0204020104020204" pitchFamily="34" charset="0"/>
              </a:rPr>
              <a:t> de </a:t>
            </a:r>
            <a:r>
              <a:rPr lang="en-US" sz="1600" i="1" dirty="0" err="1">
                <a:solidFill>
                  <a:srgbClr val="C00000"/>
                </a:solidFill>
                <a:latin typeface="Abadi Extra Light" panose="020B0204020104020204" pitchFamily="34" charset="0"/>
              </a:rPr>
              <a:t>Económicas</a:t>
            </a:r>
            <a:r>
              <a:rPr lang="en-US" sz="1600" i="1" dirty="0">
                <a:solidFill>
                  <a:srgbClr val="C00000"/>
                </a:solidFill>
                <a:latin typeface="Abadi Extra Light" panose="020B0204020104020204" pitchFamily="34" charset="0"/>
              </a:rPr>
              <a:t> CUC</a:t>
            </a:r>
            <a:r>
              <a:rPr lang="en-US" sz="160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gestionan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conflictos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de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interés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de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manera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adecuada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ajustados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a la normative del </a:t>
            </a:r>
            <a:r>
              <a:rPr lang="en-US" sz="1600" b="0" i="0" kern="1200" baseline="0" dirty="0">
                <a:latin typeface="Abadi Extra Light" panose="020B0204020104020204" pitchFamily="34" charset="0"/>
                <a:hlinkClick r:id="rId12"/>
              </a:rPr>
              <a:t>COPE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, tanto para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los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autores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como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para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los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revisores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,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asegurandose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de que no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haya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sesgo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en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la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toma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 de </a:t>
            </a:r>
            <a:r>
              <a:rPr lang="en-US" sz="1600" b="0" i="0" kern="1200" baseline="0" dirty="0" err="1">
                <a:latin typeface="Abadi Extra Light" panose="020B0204020104020204" pitchFamily="34" charset="0"/>
              </a:rPr>
              <a:t>decisiones</a:t>
            </a:r>
            <a:r>
              <a:rPr lang="en-US" sz="1600" b="0" i="0" kern="1200" baseline="0" dirty="0">
                <a:latin typeface="Abadi Extra Light" panose="020B0204020104020204" pitchFamily="34" charset="0"/>
              </a:rPr>
              <a:t>. </a:t>
            </a:r>
            <a:endParaRPr lang="es-CO" sz="1600" kern="1200" dirty="0">
              <a:latin typeface="Abadi Extra Light" panose="020B0204020104020204" pitchFamily="34" charset="0"/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283918D-9FC9-700D-0B79-307D946ADFFD}"/>
              </a:ext>
            </a:extLst>
          </p:cNvPr>
          <p:cNvSpPr/>
          <p:nvPr/>
        </p:nvSpPr>
        <p:spPr>
          <a:xfrm>
            <a:off x="10186850" y="2956232"/>
            <a:ext cx="958278" cy="958278"/>
          </a:xfrm>
          <a:custGeom>
            <a:avLst/>
            <a:gdLst>
              <a:gd name="connsiteX0" fmla="*/ 0 w 958278"/>
              <a:gd name="connsiteY0" fmla="*/ 527053 h 958278"/>
              <a:gd name="connsiteX1" fmla="*/ 215613 w 958278"/>
              <a:gd name="connsiteY1" fmla="*/ 527053 h 958278"/>
              <a:gd name="connsiteX2" fmla="*/ 215613 w 958278"/>
              <a:gd name="connsiteY2" fmla="*/ 0 h 958278"/>
              <a:gd name="connsiteX3" fmla="*/ 742665 w 958278"/>
              <a:gd name="connsiteY3" fmla="*/ 0 h 958278"/>
              <a:gd name="connsiteX4" fmla="*/ 742665 w 958278"/>
              <a:gd name="connsiteY4" fmla="*/ 527053 h 958278"/>
              <a:gd name="connsiteX5" fmla="*/ 958278 w 958278"/>
              <a:gd name="connsiteY5" fmla="*/ 527053 h 958278"/>
              <a:gd name="connsiteX6" fmla="*/ 479139 w 958278"/>
              <a:gd name="connsiteY6" fmla="*/ 958278 h 958278"/>
              <a:gd name="connsiteX7" fmla="*/ 0 w 958278"/>
              <a:gd name="connsiteY7" fmla="*/ 527053 h 9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278" h="958278">
                <a:moveTo>
                  <a:pt x="0" y="527053"/>
                </a:moveTo>
                <a:lnTo>
                  <a:pt x="215613" y="527053"/>
                </a:lnTo>
                <a:lnTo>
                  <a:pt x="215613" y="0"/>
                </a:lnTo>
                <a:lnTo>
                  <a:pt x="742665" y="0"/>
                </a:lnTo>
                <a:lnTo>
                  <a:pt x="742665" y="527053"/>
                </a:lnTo>
                <a:lnTo>
                  <a:pt x="958278" y="527053"/>
                </a:lnTo>
                <a:lnTo>
                  <a:pt x="479139" y="958278"/>
                </a:lnTo>
                <a:lnTo>
                  <a:pt x="0" y="527053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5933" tIns="20320" rIns="235933" bIns="25749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600" kern="1200">
              <a:latin typeface="Abadi Extra Light" panose="020B0204020104020204" pitchFamily="34" charset="0"/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372815DC-E39C-A809-3191-68B723F4927F}"/>
              </a:ext>
            </a:extLst>
          </p:cNvPr>
          <p:cNvSpPr/>
          <p:nvPr/>
        </p:nvSpPr>
        <p:spPr>
          <a:xfrm>
            <a:off x="10653345" y="4666391"/>
            <a:ext cx="958278" cy="958278"/>
          </a:xfrm>
          <a:custGeom>
            <a:avLst/>
            <a:gdLst>
              <a:gd name="connsiteX0" fmla="*/ 0 w 958278"/>
              <a:gd name="connsiteY0" fmla="*/ 527053 h 958278"/>
              <a:gd name="connsiteX1" fmla="*/ 215613 w 958278"/>
              <a:gd name="connsiteY1" fmla="*/ 527053 h 958278"/>
              <a:gd name="connsiteX2" fmla="*/ 215613 w 958278"/>
              <a:gd name="connsiteY2" fmla="*/ 0 h 958278"/>
              <a:gd name="connsiteX3" fmla="*/ 742665 w 958278"/>
              <a:gd name="connsiteY3" fmla="*/ 0 h 958278"/>
              <a:gd name="connsiteX4" fmla="*/ 742665 w 958278"/>
              <a:gd name="connsiteY4" fmla="*/ 527053 h 958278"/>
              <a:gd name="connsiteX5" fmla="*/ 958278 w 958278"/>
              <a:gd name="connsiteY5" fmla="*/ 527053 h 958278"/>
              <a:gd name="connsiteX6" fmla="*/ 479139 w 958278"/>
              <a:gd name="connsiteY6" fmla="*/ 958278 h 958278"/>
              <a:gd name="connsiteX7" fmla="*/ 0 w 958278"/>
              <a:gd name="connsiteY7" fmla="*/ 527053 h 9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278" h="958278">
                <a:moveTo>
                  <a:pt x="0" y="527053"/>
                </a:moveTo>
                <a:lnTo>
                  <a:pt x="215613" y="527053"/>
                </a:lnTo>
                <a:lnTo>
                  <a:pt x="215613" y="0"/>
                </a:lnTo>
                <a:lnTo>
                  <a:pt x="742665" y="0"/>
                </a:lnTo>
                <a:lnTo>
                  <a:pt x="742665" y="527053"/>
                </a:lnTo>
                <a:lnTo>
                  <a:pt x="958278" y="527053"/>
                </a:lnTo>
                <a:lnTo>
                  <a:pt x="479139" y="958278"/>
                </a:lnTo>
                <a:lnTo>
                  <a:pt x="0" y="527053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5933" tIns="20320" rIns="235933" bIns="25749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600" kern="120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6A78-636E-C40E-40D3-B3D142AC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7871F-43C7-A0F4-E4BC-441CB81D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437535"/>
            <a:ext cx="5419725" cy="920612"/>
          </a:xfrm>
        </p:spPr>
        <p:txBody>
          <a:bodyPr>
            <a:normAutofit/>
          </a:bodyPr>
          <a:lstStyle/>
          <a:p>
            <a:r>
              <a:rPr lang="es-VE" sz="3000" dirty="0"/>
              <a:t>Promoción de la Ética en la Publicación</a:t>
            </a:r>
          </a:p>
        </p:txBody>
      </p:sp>
      <p:pic>
        <p:nvPicPr>
          <p:cNvPr id="4" name="Gráfico 3" descr="Rebobinar con rellen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78395E-0264-AB9E-D183-C76C3D1C4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779" y="6427080"/>
            <a:ext cx="519300" cy="519300"/>
          </a:xfrm>
          <a:prstGeom prst="rect">
            <a:avLst/>
          </a:prstGeom>
        </p:spPr>
      </p:pic>
      <p:pic>
        <p:nvPicPr>
          <p:cNvPr id="5" name="Gráfico 4" descr="Avance rápido con rellen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4B6F2-4B9D-0C69-00F7-95500C147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860" y="6427080"/>
            <a:ext cx="519300" cy="519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FF31BC3-EDE1-753D-08FF-2B7B9D0E3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02" y="345531"/>
            <a:ext cx="3682448" cy="92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948A259-6DA3-49D0-B05A-23CF41F720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8" name="Gráfico 7" descr="Icono de menú de hamburguesa con relleno sólido">
            <a:hlinkClick r:id="rId9" action="ppaction://hlinksldjump"/>
            <a:extLst>
              <a:ext uri="{FF2B5EF4-FFF2-40B4-BE49-F238E27FC236}">
                <a16:creationId xmlns:a16="http://schemas.microsoft.com/office/drawing/2014/main" id="{D6C3BEAC-DB8D-044B-1606-EC24FE20DA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786B28BF-0FBD-195B-D6F8-0259C6300ABF}"/>
              </a:ext>
            </a:extLst>
          </p:cNvPr>
          <p:cNvGrpSpPr/>
          <p:nvPr/>
        </p:nvGrpSpPr>
        <p:grpSpPr>
          <a:xfrm>
            <a:off x="804160" y="1865187"/>
            <a:ext cx="3276681" cy="1869224"/>
            <a:chOff x="802572" y="3753696"/>
            <a:chExt cx="3276681" cy="917470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C014613F-4FCF-9AFD-CE5D-5B4D68EC07A8}"/>
                </a:ext>
              </a:extLst>
            </p:cNvPr>
            <p:cNvSpPr/>
            <p:nvPr/>
          </p:nvSpPr>
          <p:spPr>
            <a:xfrm>
              <a:off x="802572" y="3753696"/>
              <a:ext cx="917470" cy="917470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5" name="Rectángulo 14" descr="Comillas">
              <a:extLst>
                <a:ext uri="{FF2B5EF4-FFF2-40B4-BE49-F238E27FC236}">
                  <a16:creationId xmlns:a16="http://schemas.microsoft.com/office/drawing/2014/main" id="{10697A1D-B62F-4C22-F78B-1E2A5AB6B4D4}"/>
                </a:ext>
              </a:extLst>
            </p:cNvPr>
            <p:cNvSpPr/>
            <p:nvPr/>
          </p:nvSpPr>
          <p:spPr>
            <a:xfrm>
              <a:off x="995241" y="3946365"/>
              <a:ext cx="532133" cy="532133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438ABACD-91DD-AE2E-7618-E31E77A042CF}"/>
                </a:ext>
              </a:extLst>
            </p:cNvPr>
            <p:cNvSpPr/>
            <p:nvPr/>
          </p:nvSpPr>
          <p:spPr>
            <a:xfrm>
              <a:off x="1916644" y="3753696"/>
              <a:ext cx="2162609" cy="917470"/>
            </a:xfrm>
            <a:custGeom>
              <a:avLst/>
              <a:gdLst>
                <a:gd name="connsiteX0" fmla="*/ 0 w 2162609"/>
                <a:gd name="connsiteY0" fmla="*/ 0 h 917470"/>
                <a:gd name="connsiteX1" fmla="*/ 2162609 w 2162609"/>
                <a:gd name="connsiteY1" fmla="*/ 0 h 917470"/>
                <a:gd name="connsiteX2" fmla="*/ 2162609 w 2162609"/>
                <a:gd name="connsiteY2" fmla="*/ 917470 h 917470"/>
                <a:gd name="connsiteX3" fmla="*/ 0 w 2162609"/>
                <a:gd name="connsiteY3" fmla="*/ 917470 h 917470"/>
                <a:gd name="connsiteX4" fmla="*/ 0 w 2162609"/>
                <a:gd name="connsiteY4" fmla="*/ 0 h 91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609" h="917470">
                  <a:moveTo>
                    <a:pt x="0" y="0"/>
                  </a:moveTo>
                  <a:lnTo>
                    <a:pt x="2162609" y="0"/>
                  </a:lnTo>
                  <a:lnTo>
                    <a:pt x="2162609" y="917470"/>
                  </a:lnTo>
                  <a:lnTo>
                    <a:pt x="0" y="9174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600" b="1" kern="1200" dirty="0">
                  <a:latin typeface="Agency FB" panose="020B0503020202020204" pitchFamily="34" charset="0"/>
                </a:rPr>
                <a:t>Detección de plagio</a:t>
              </a:r>
              <a:r>
                <a:rPr lang="es-VE" sz="1600" kern="1200" dirty="0">
                  <a:latin typeface="Agency FB" panose="020B0503020202020204" pitchFamily="34" charset="0"/>
                </a:rPr>
                <a:t>: Los editores de </a:t>
              </a:r>
              <a:r>
                <a:rPr lang="es-VE" sz="1600" i="1" kern="1200" dirty="0">
                  <a:solidFill>
                    <a:srgbClr val="C00000"/>
                  </a:solidFill>
                  <a:latin typeface="Agency FB" panose="020B0503020202020204" pitchFamily="34" charset="0"/>
                </a:rPr>
                <a:t>Económicas CUC </a:t>
              </a:r>
              <a:r>
                <a:rPr lang="es-VE" sz="1600" kern="1200" dirty="0">
                  <a:latin typeface="Agency FB" panose="020B0503020202020204" pitchFamily="34" charset="0"/>
                </a:rPr>
                <a:t>usan herramientas para detectar el plagio y asegurarse de que los artículos sean originales y no violen las normas éticas de la investigación.</a:t>
              </a:r>
              <a:endParaRPr lang="en-US" sz="1600" kern="12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222E564-B473-F18A-E4D4-58EF44906E4D}"/>
              </a:ext>
            </a:extLst>
          </p:cNvPr>
          <p:cNvGrpSpPr/>
          <p:nvPr/>
        </p:nvGrpSpPr>
        <p:grpSpPr>
          <a:xfrm>
            <a:off x="4457659" y="2768455"/>
            <a:ext cx="3276681" cy="1869224"/>
            <a:chOff x="4456072" y="3753696"/>
            <a:chExt cx="3276681" cy="917470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0C5CF680-B966-B901-2E0C-BBE5A091F9EE}"/>
                </a:ext>
              </a:extLst>
            </p:cNvPr>
            <p:cNvSpPr/>
            <p:nvPr/>
          </p:nvSpPr>
          <p:spPr>
            <a:xfrm>
              <a:off x="4456072" y="3753696"/>
              <a:ext cx="917470" cy="917470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8" name="Rectángulo 17" descr="Scales of Justice">
              <a:extLst>
                <a:ext uri="{FF2B5EF4-FFF2-40B4-BE49-F238E27FC236}">
                  <a16:creationId xmlns:a16="http://schemas.microsoft.com/office/drawing/2014/main" id="{467CC8D1-3DDF-288C-7FB0-8D52F49E4280}"/>
                </a:ext>
              </a:extLst>
            </p:cNvPr>
            <p:cNvSpPr/>
            <p:nvPr/>
          </p:nvSpPr>
          <p:spPr>
            <a:xfrm>
              <a:off x="4648741" y="3946365"/>
              <a:ext cx="532133" cy="532133"/>
            </a:xfrm>
            <a:prstGeom prst="rect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365899"/>
                <a:satOff val="2915"/>
                <a:lumOff val="3116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8165BB04-33B8-9B6C-3C45-CBAB5331EC3C}"/>
                </a:ext>
              </a:extLst>
            </p:cNvPr>
            <p:cNvSpPr/>
            <p:nvPr/>
          </p:nvSpPr>
          <p:spPr>
            <a:xfrm>
              <a:off x="5570144" y="3753696"/>
              <a:ext cx="2162609" cy="917470"/>
            </a:xfrm>
            <a:custGeom>
              <a:avLst/>
              <a:gdLst>
                <a:gd name="connsiteX0" fmla="*/ 0 w 2162609"/>
                <a:gd name="connsiteY0" fmla="*/ 0 h 917470"/>
                <a:gd name="connsiteX1" fmla="*/ 2162609 w 2162609"/>
                <a:gd name="connsiteY1" fmla="*/ 0 h 917470"/>
                <a:gd name="connsiteX2" fmla="*/ 2162609 w 2162609"/>
                <a:gd name="connsiteY2" fmla="*/ 917470 h 917470"/>
                <a:gd name="connsiteX3" fmla="*/ 0 w 2162609"/>
                <a:gd name="connsiteY3" fmla="*/ 917470 h 917470"/>
                <a:gd name="connsiteX4" fmla="*/ 0 w 2162609"/>
                <a:gd name="connsiteY4" fmla="*/ 0 h 91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609" h="917470">
                  <a:moveTo>
                    <a:pt x="0" y="0"/>
                  </a:moveTo>
                  <a:lnTo>
                    <a:pt x="2162609" y="0"/>
                  </a:lnTo>
                  <a:lnTo>
                    <a:pt x="2162609" y="917470"/>
                  </a:lnTo>
                  <a:lnTo>
                    <a:pt x="0" y="9174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600" b="1" kern="1200" dirty="0">
                  <a:latin typeface="Agency FB" panose="020B0503020202020204" pitchFamily="34" charset="0"/>
                </a:rPr>
                <a:t>Resolución de problemas éticos</a:t>
              </a:r>
              <a:r>
                <a:rPr lang="es-VE" sz="1600" kern="1200" dirty="0">
                  <a:latin typeface="Agency FB" panose="020B0503020202020204" pitchFamily="34" charset="0"/>
                </a:rPr>
                <a:t>: En caso de que surjan cuestiones éticas durante la revisión, como posibles conflictos de interés, datos falsificados o malinterpretados, los editores de </a:t>
              </a:r>
              <a:r>
                <a:rPr lang="es-VE" sz="1600" i="1" kern="1200" dirty="0">
                  <a:solidFill>
                    <a:srgbClr val="C00000"/>
                  </a:solidFill>
                  <a:latin typeface="Agency FB" panose="020B0503020202020204" pitchFamily="34" charset="0"/>
                </a:rPr>
                <a:t>Económicas CUC </a:t>
              </a:r>
              <a:r>
                <a:rPr lang="es-VE" sz="1600" kern="1200" dirty="0">
                  <a:latin typeface="Agency FB" panose="020B0503020202020204" pitchFamily="34" charset="0"/>
                </a:rPr>
                <a:t>intervendrán para tomar las medidas necesarias, que pueden incluir la </a:t>
              </a:r>
              <a:r>
                <a:rPr lang="es-VE" sz="1600" i="1" kern="1200" dirty="0">
                  <a:latin typeface="Agency FB" panose="020B0503020202020204" pitchFamily="34" charset="0"/>
                </a:rPr>
                <a:t>retractación o corrección del artículo</a:t>
              </a:r>
              <a:r>
                <a:rPr lang="es-VE" sz="1600" kern="1200" dirty="0">
                  <a:latin typeface="Agency FB" panose="020B0503020202020204" pitchFamily="34" charset="0"/>
                </a:rPr>
                <a:t>.</a:t>
              </a:r>
              <a:endParaRPr lang="en-US" sz="1600" kern="12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520B71B-AEE8-BEF3-4439-863A4FB81CD2}"/>
              </a:ext>
            </a:extLst>
          </p:cNvPr>
          <p:cNvGrpSpPr/>
          <p:nvPr/>
        </p:nvGrpSpPr>
        <p:grpSpPr>
          <a:xfrm>
            <a:off x="8111158" y="3617176"/>
            <a:ext cx="3276681" cy="1869224"/>
            <a:chOff x="8109571" y="3753696"/>
            <a:chExt cx="3276681" cy="917470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52CF94CD-98EC-5862-871D-3C229CE39598}"/>
                </a:ext>
              </a:extLst>
            </p:cNvPr>
            <p:cNvSpPr/>
            <p:nvPr/>
          </p:nvSpPr>
          <p:spPr>
            <a:xfrm>
              <a:off x="8109571" y="3753696"/>
              <a:ext cx="917470" cy="917470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21" name="Rectángulo 20" descr="Juez">
              <a:extLst>
                <a:ext uri="{FF2B5EF4-FFF2-40B4-BE49-F238E27FC236}">
                  <a16:creationId xmlns:a16="http://schemas.microsoft.com/office/drawing/2014/main" id="{9EC2B3C6-BF5E-7D12-5931-9907EB0062E1}"/>
                </a:ext>
              </a:extLst>
            </p:cNvPr>
            <p:cNvSpPr/>
            <p:nvPr/>
          </p:nvSpPr>
          <p:spPr>
            <a:xfrm>
              <a:off x="8302240" y="3946365"/>
              <a:ext cx="532133" cy="532133"/>
            </a:xfrm>
            <a:prstGeom prst="rect">
              <a:avLst/>
            </a:prstGeom>
            <a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365899"/>
                <a:satOff val="2915"/>
                <a:lumOff val="3116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89713F63-92D2-7F49-87F3-41C541EBB917}"/>
                </a:ext>
              </a:extLst>
            </p:cNvPr>
            <p:cNvSpPr/>
            <p:nvPr/>
          </p:nvSpPr>
          <p:spPr>
            <a:xfrm>
              <a:off x="9223643" y="3753696"/>
              <a:ext cx="2162609" cy="917470"/>
            </a:xfrm>
            <a:custGeom>
              <a:avLst/>
              <a:gdLst>
                <a:gd name="connsiteX0" fmla="*/ 0 w 2162609"/>
                <a:gd name="connsiteY0" fmla="*/ 0 h 917470"/>
                <a:gd name="connsiteX1" fmla="*/ 2162609 w 2162609"/>
                <a:gd name="connsiteY1" fmla="*/ 0 h 917470"/>
                <a:gd name="connsiteX2" fmla="*/ 2162609 w 2162609"/>
                <a:gd name="connsiteY2" fmla="*/ 917470 h 917470"/>
                <a:gd name="connsiteX3" fmla="*/ 0 w 2162609"/>
                <a:gd name="connsiteY3" fmla="*/ 917470 h 917470"/>
                <a:gd name="connsiteX4" fmla="*/ 0 w 2162609"/>
                <a:gd name="connsiteY4" fmla="*/ 0 h 91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609" h="917470">
                  <a:moveTo>
                    <a:pt x="0" y="0"/>
                  </a:moveTo>
                  <a:lnTo>
                    <a:pt x="2162609" y="0"/>
                  </a:lnTo>
                  <a:lnTo>
                    <a:pt x="2162609" y="917470"/>
                  </a:lnTo>
                  <a:lnTo>
                    <a:pt x="0" y="9174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600" b="1" kern="1200" dirty="0">
                  <a:latin typeface="Agency FB" panose="020B0503020202020204" pitchFamily="34" charset="0"/>
                </a:rPr>
                <a:t>Cumplimiento de los principios </a:t>
              </a:r>
              <a:r>
                <a:rPr lang="es-VE" sz="1600" b="1" kern="1200" dirty="0">
                  <a:latin typeface="Agency FB" panose="020B0503020202020204" pitchFamily="34" charset="0"/>
                  <a:hlinkClick r:id="rId18"/>
                </a:rPr>
                <a:t>COPE</a:t>
              </a:r>
              <a:r>
                <a:rPr lang="es-VE" sz="1600" kern="1200" dirty="0">
                  <a:latin typeface="Agency FB" panose="020B0503020202020204" pitchFamily="34" charset="0"/>
                </a:rPr>
                <a:t>: Los editores de </a:t>
              </a:r>
              <a:r>
                <a:rPr lang="es-VE" sz="1600" i="1" kern="1200" dirty="0">
                  <a:solidFill>
                    <a:srgbClr val="C00000"/>
                  </a:solidFill>
                  <a:latin typeface="Agency FB" panose="020B0503020202020204" pitchFamily="34" charset="0"/>
                </a:rPr>
                <a:t>Económicas CUC</a:t>
              </a:r>
              <a:r>
                <a:rPr lang="es-VE" sz="1600" kern="1200" dirty="0">
                  <a:latin typeface="Agency FB" panose="020B0503020202020204" pitchFamily="34" charset="0"/>
                </a:rPr>
                <a:t> se encuentran adheridos a las directrices del </a:t>
              </a:r>
              <a:r>
                <a:rPr lang="es-VE" sz="1600" kern="1200" dirty="0">
                  <a:latin typeface="Agency FB" panose="020B0503020202020204" pitchFamily="34" charset="0"/>
                  <a:hlinkClick r:id="rId18"/>
                </a:rPr>
                <a:t>COPE</a:t>
              </a:r>
              <a:r>
                <a:rPr lang="es-VE" sz="1600" kern="1200" dirty="0">
                  <a:latin typeface="Agency FB" panose="020B0503020202020204" pitchFamily="34" charset="0"/>
                </a:rPr>
                <a:t>, que proporcionan un marco ético para la resolución de disputas, las malas prácticas científicas y la integridad en la publicación.</a:t>
              </a:r>
              <a:endParaRPr lang="en-US" sz="1600" kern="1200" dirty="0"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2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C1E1F6-8AF1-9DD8-E927-D521DD184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017067-383B-654E-C8A8-72F93362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97" y="847268"/>
            <a:ext cx="5871251" cy="11124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Responsabilidad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Calidad de </a:t>
            </a:r>
            <a:r>
              <a:rPr lang="en-U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los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Artículos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Publicados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8FE82B-C634-03FB-A2E1-637CC344A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9409" y="765596"/>
            <a:ext cx="3532036" cy="883009"/>
          </a:xfrm>
          <a:prstGeom prst="rect">
            <a:avLst/>
          </a:prstGeom>
          <a:noFill/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áfico 3" descr="Rebobinar con rellen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CE2D92D-0884-55BA-DF4D-C7863A156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1180" y="2018689"/>
            <a:ext cx="1890220" cy="1890220"/>
          </a:xfrm>
          <a:prstGeom prst="rect">
            <a:avLst/>
          </a:prstGeom>
        </p:spPr>
      </p:pic>
      <p:pic>
        <p:nvPicPr>
          <p:cNvPr id="5" name="Gráfico 4" descr="Avance rápido con rellen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EE792F-6FD2-9B9C-0BF4-03C3643DD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1180" y="3855766"/>
            <a:ext cx="1890220" cy="1890220"/>
          </a:xfrm>
          <a:prstGeom prst="rect">
            <a:avLst/>
          </a:prstGeom>
        </p:spPr>
      </p:pic>
      <p:pic>
        <p:nvPicPr>
          <p:cNvPr id="7" name="Gráfico 6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BDCD58-DA12-CDB1-995B-EC163BF30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8" name="Gráfico 7" descr="Icono de menú de hamburguesa con relleno sólido">
            <a:hlinkClick r:id="" action="ppaction://noaction"/>
            <a:extLst>
              <a:ext uri="{FF2B5EF4-FFF2-40B4-BE49-F238E27FC236}">
                <a16:creationId xmlns:a16="http://schemas.microsoft.com/office/drawing/2014/main" id="{4C592FF2-E48C-ECC8-7240-4A8F14F5EF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F25DA55-D680-4344-DD57-6B2D5FD92F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5843" y="5957848"/>
            <a:ext cx="876422" cy="581106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237A4688-1763-EFD9-987C-2E030FB48898}"/>
              </a:ext>
            </a:extLst>
          </p:cNvPr>
          <p:cNvGrpSpPr/>
          <p:nvPr/>
        </p:nvGrpSpPr>
        <p:grpSpPr>
          <a:xfrm>
            <a:off x="1201321" y="2926367"/>
            <a:ext cx="6798539" cy="1852608"/>
            <a:chOff x="1201321" y="2926367"/>
            <a:chExt cx="6798539" cy="1852608"/>
          </a:xfrm>
        </p:grpSpPr>
        <p:sp>
          <p:nvSpPr>
            <p:cNvPr id="28" name="Conector recto 27">
              <a:extLst>
                <a:ext uri="{FF2B5EF4-FFF2-40B4-BE49-F238E27FC236}">
                  <a16:creationId xmlns:a16="http://schemas.microsoft.com/office/drawing/2014/main" id="{675BB301-903D-119B-C1DC-E1E1EAA7A816}"/>
                </a:ext>
              </a:extLst>
            </p:cNvPr>
            <p:cNvSpPr/>
            <p:nvPr/>
          </p:nvSpPr>
          <p:spPr>
            <a:xfrm>
              <a:off x="1201321" y="2926367"/>
              <a:ext cx="6798539" cy="0"/>
            </a:xfrm>
            <a:prstGeom prst="line">
              <a:avLst/>
            </a:prstGeom>
          </p:spPr>
          <p:style>
            <a:ln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B2B0424E-0F06-111D-1BC9-ABC2866D7DD6}"/>
                </a:ext>
              </a:extLst>
            </p:cNvPr>
            <p:cNvSpPr/>
            <p:nvPr/>
          </p:nvSpPr>
          <p:spPr>
            <a:xfrm>
              <a:off x="1201321" y="2926367"/>
              <a:ext cx="6798539" cy="1852608"/>
            </a:xfrm>
            <a:custGeom>
              <a:avLst/>
              <a:gdLst>
                <a:gd name="connsiteX0" fmla="*/ 0 w 6798539"/>
                <a:gd name="connsiteY0" fmla="*/ 0 h 1852608"/>
                <a:gd name="connsiteX1" fmla="*/ 6798539 w 6798539"/>
                <a:gd name="connsiteY1" fmla="*/ 0 h 1852608"/>
                <a:gd name="connsiteX2" fmla="*/ 6798539 w 6798539"/>
                <a:gd name="connsiteY2" fmla="*/ 1852608 h 1852608"/>
                <a:gd name="connsiteX3" fmla="*/ 0 w 6798539"/>
                <a:gd name="connsiteY3" fmla="*/ 1852608 h 1852608"/>
                <a:gd name="connsiteX4" fmla="*/ 0 w 6798539"/>
                <a:gd name="connsiteY4" fmla="*/ 0 h 185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8539" h="1852608">
                  <a:moveTo>
                    <a:pt x="0" y="0"/>
                  </a:moveTo>
                  <a:lnTo>
                    <a:pt x="6798539" y="0"/>
                  </a:lnTo>
                  <a:lnTo>
                    <a:pt x="6798539" y="1852608"/>
                  </a:lnTo>
                  <a:lnTo>
                    <a:pt x="0" y="18526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800" b="1" kern="1200" dirty="0">
                  <a:latin typeface="Abadi Extra Light" panose="020B0204020104020204" pitchFamily="34" charset="0"/>
                </a:rPr>
                <a:t>Control de calidad: </a:t>
              </a:r>
              <a:r>
                <a:rPr lang="es-VE" sz="1800" kern="1200" dirty="0">
                  <a:latin typeface="Abadi Extra Light" panose="020B0204020104020204" pitchFamily="34" charset="0"/>
                </a:rPr>
                <a:t>la </a:t>
              </a:r>
              <a:r>
                <a:rPr lang="es-VE" sz="1800" i="1" kern="1200" dirty="0">
                  <a:solidFill>
                    <a:srgbClr val="C00000"/>
                  </a:solidFill>
                  <a:latin typeface="Abadi Extra Light" panose="020B0204020104020204" pitchFamily="34" charset="0"/>
                </a:rPr>
                <a:t>Editora en jefe </a:t>
              </a:r>
              <a:r>
                <a:rPr lang="es-VE" sz="1800" kern="1200" dirty="0">
                  <a:latin typeface="Abadi Extra Light" panose="020B0204020104020204" pitchFamily="34" charset="0"/>
                </a:rPr>
                <a:t>de </a:t>
              </a:r>
              <a:r>
                <a:rPr lang="es-VE" sz="1800" i="1" kern="1200" dirty="0">
                  <a:solidFill>
                    <a:srgbClr val="C00000"/>
                  </a:solidFill>
                  <a:latin typeface="Abadi Extra Light" panose="020B0204020104020204" pitchFamily="34" charset="0"/>
                </a:rPr>
                <a:t>Económicas CUC </a:t>
              </a:r>
              <a:r>
                <a:rPr lang="es-VE" sz="1800" kern="1200" dirty="0">
                  <a:latin typeface="Abadi Extra Light" panose="020B0204020104020204" pitchFamily="34" charset="0"/>
                </a:rPr>
                <a:t>tiene la responsabilidad de garantizar que los artículos publicados sean de alta calidad científica y que se ajusten a los estándares éticos. Esto incluye el control de la exactitud de los datos, la claridad en los métodos y la transparencia en los resultados.</a:t>
              </a:r>
              <a:endParaRPr lang="en-US" sz="1800" kern="1200" dirty="0">
                <a:latin typeface="Abadi Extra Light" panose="020B0204020104020204" pitchFamily="34" charset="0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81A223B-C740-57D1-6C64-E5E7B56FBE64}"/>
              </a:ext>
            </a:extLst>
          </p:cNvPr>
          <p:cNvGrpSpPr/>
          <p:nvPr/>
        </p:nvGrpSpPr>
        <p:grpSpPr>
          <a:xfrm>
            <a:off x="1201321" y="4778975"/>
            <a:ext cx="6798539" cy="1852608"/>
            <a:chOff x="1201321" y="4778975"/>
            <a:chExt cx="6798539" cy="1852608"/>
          </a:xfrm>
        </p:grpSpPr>
        <p:sp>
          <p:nvSpPr>
            <p:cNvPr id="30" name="Conector recto 29">
              <a:extLst>
                <a:ext uri="{FF2B5EF4-FFF2-40B4-BE49-F238E27FC236}">
                  <a16:creationId xmlns:a16="http://schemas.microsoft.com/office/drawing/2014/main" id="{5AE53C22-FD8F-F6DB-CA59-DF48A6014E0C}"/>
                </a:ext>
              </a:extLst>
            </p:cNvPr>
            <p:cNvSpPr/>
            <p:nvPr/>
          </p:nvSpPr>
          <p:spPr>
            <a:xfrm>
              <a:off x="1201321" y="4778975"/>
              <a:ext cx="6798539" cy="0"/>
            </a:xfrm>
            <a:prstGeom prst="line">
              <a:avLst/>
            </a:prstGeom>
          </p:spPr>
          <p:style>
            <a:lnRef idx="1">
              <a:schemeClr val="accent2">
                <a:shade val="50000"/>
                <a:hueOff val="-548849"/>
                <a:satOff val="4372"/>
                <a:lumOff val="46744"/>
                <a:alphaOff val="0"/>
              </a:schemeClr>
            </a:lnRef>
            <a:fillRef idx="3">
              <a:schemeClr val="accent2">
                <a:shade val="50000"/>
                <a:hueOff val="-548849"/>
                <a:satOff val="4372"/>
                <a:lumOff val="46744"/>
                <a:alphaOff val="0"/>
              </a:schemeClr>
            </a:fillRef>
            <a:effectRef idx="3">
              <a:schemeClr val="accent2">
                <a:shade val="50000"/>
                <a:hueOff val="-548849"/>
                <a:satOff val="4372"/>
                <a:lumOff val="4674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869F83F3-CBCF-A99E-D109-29A15E3A737E}"/>
                </a:ext>
              </a:extLst>
            </p:cNvPr>
            <p:cNvSpPr/>
            <p:nvPr/>
          </p:nvSpPr>
          <p:spPr>
            <a:xfrm>
              <a:off x="1201321" y="4778975"/>
              <a:ext cx="6798539" cy="1852608"/>
            </a:xfrm>
            <a:custGeom>
              <a:avLst/>
              <a:gdLst>
                <a:gd name="connsiteX0" fmla="*/ 0 w 6798539"/>
                <a:gd name="connsiteY0" fmla="*/ 0 h 1852608"/>
                <a:gd name="connsiteX1" fmla="*/ 6798539 w 6798539"/>
                <a:gd name="connsiteY1" fmla="*/ 0 h 1852608"/>
                <a:gd name="connsiteX2" fmla="*/ 6798539 w 6798539"/>
                <a:gd name="connsiteY2" fmla="*/ 1852608 h 1852608"/>
                <a:gd name="connsiteX3" fmla="*/ 0 w 6798539"/>
                <a:gd name="connsiteY3" fmla="*/ 1852608 h 1852608"/>
                <a:gd name="connsiteX4" fmla="*/ 0 w 6798539"/>
                <a:gd name="connsiteY4" fmla="*/ 0 h 185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8539" h="1852608">
                  <a:moveTo>
                    <a:pt x="0" y="0"/>
                  </a:moveTo>
                  <a:lnTo>
                    <a:pt x="6798539" y="0"/>
                  </a:lnTo>
                  <a:lnTo>
                    <a:pt x="6798539" y="1852608"/>
                  </a:lnTo>
                  <a:lnTo>
                    <a:pt x="0" y="18526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800" b="1" kern="1200" dirty="0">
                  <a:latin typeface="Abadi Extra Light" panose="020B0204020104020204" pitchFamily="34" charset="0"/>
                </a:rPr>
                <a:t>Corrección de errores: </a:t>
              </a:r>
              <a:r>
                <a:rPr lang="es-VE" sz="1800" kern="1200" dirty="0">
                  <a:latin typeface="Abadi Extra Light" panose="020B0204020104020204" pitchFamily="34" charset="0"/>
                </a:rPr>
                <a:t>Si se detecta errores significativos después de la publicación, la </a:t>
              </a:r>
              <a:r>
                <a:rPr lang="es-VE" sz="1800" i="1" kern="1200" dirty="0">
                  <a:solidFill>
                    <a:srgbClr val="C00000"/>
                  </a:solidFill>
                  <a:latin typeface="Abadi Extra Light" panose="020B0204020104020204" pitchFamily="34" charset="0"/>
                </a:rPr>
                <a:t>Editora en jefe </a:t>
              </a:r>
              <a:r>
                <a:rPr lang="es-VE" dirty="0">
                  <a:latin typeface="Abadi Extra Light" panose="020B0204020104020204" pitchFamily="34" charset="0"/>
                </a:rPr>
                <a:t>se a</a:t>
              </a:r>
              <a:r>
                <a:rPr lang="es-VE" sz="1800" kern="1200" dirty="0">
                  <a:latin typeface="Abadi Extra Light" panose="020B0204020104020204" pitchFamily="34" charset="0"/>
                </a:rPr>
                <a:t>segura de emitir una </a:t>
              </a:r>
              <a:r>
                <a:rPr lang="es-VE" sz="1800" i="1" kern="1200" dirty="0">
                  <a:latin typeface="Abadi Extra Light" panose="020B0204020104020204" pitchFamily="34" charset="0"/>
                </a:rPr>
                <a:t>corrección, una errata o incluso una retractación</a:t>
              </a:r>
              <a:r>
                <a:rPr lang="es-VE" sz="1800" kern="1200" dirty="0">
                  <a:latin typeface="Abadi Extra Light" panose="020B0204020104020204" pitchFamily="34" charset="0"/>
                </a:rPr>
                <a:t>, si es necesario, para proteger la integridad de la literatura científica.</a:t>
              </a:r>
              <a:endParaRPr lang="en-US" sz="1800" kern="1200" dirty="0">
                <a:latin typeface="Abadi Extra Light" panose="020B02040201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0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34306-92F7-6AC2-F1D9-2B8E8D87A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9632B-2A5D-CDFF-1E78-3068F67A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672" y="1254904"/>
            <a:ext cx="5419725" cy="920612"/>
          </a:xfrm>
        </p:spPr>
        <p:txBody>
          <a:bodyPr>
            <a:normAutofit/>
          </a:bodyPr>
          <a:lstStyle/>
          <a:p>
            <a:r>
              <a:rPr lang="es-VE" sz="3000" dirty="0"/>
              <a:t>Confidencialidad de la Información</a:t>
            </a:r>
          </a:p>
        </p:txBody>
      </p:sp>
      <p:pic>
        <p:nvPicPr>
          <p:cNvPr id="4" name="Gráfico 3" descr="Rebobinar con rellen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84F776-4C4B-D3C5-0387-4E6C4DD70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779" y="6427080"/>
            <a:ext cx="519300" cy="519300"/>
          </a:xfrm>
          <a:prstGeom prst="rect">
            <a:avLst/>
          </a:prstGeom>
        </p:spPr>
      </p:pic>
      <p:pic>
        <p:nvPicPr>
          <p:cNvPr id="5" name="Gráfico 4" descr="Avance rápido con rellen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049AE3-C657-CEC6-98F1-017CE91F9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860" y="6427080"/>
            <a:ext cx="519300" cy="519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EB92F1E-6DC4-00FE-36FC-719219229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02" y="345531"/>
            <a:ext cx="3682448" cy="92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6430979-6C0C-617C-048C-0464AA19A1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8" name="Gráfico 7" descr="Icono de menú de hamburguesa con relleno sólido">
            <a:hlinkClick r:id="rId9" action="ppaction://hlinksldjump"/>
            <a:extLst>
              <a:ext uri="{FF2B5EF4-FFF2-40B4-BE49-F238E27FC236}">
                <a16:creationId xmlns:a16="http://schemas.microsoft.com/office/drawing/2014/main" id="{E8EE7877-FE49-2363-2DFC-D2522A879E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pic>
        <p:nvPicPr>
          <p:cNvPr id="3" name="Picture 12" descr="Bolígrafo situado en la parte superior de una línea de firma">
            <a:extLst>
              <a:ext uri="{FF2B5EF4-FFF2-40B4-BE49-F238E27FC236}">
                <a16:creationId xmlns:a16="http://schemas.microsoft.com/office/drawing/2014/main" id="{4D56A22B-6B9A-E02C-0FAC-50F5971D2F0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40467" r="-1" b="-1"/>
          <a:stretch/>
        </p:blipFill>
        <p:spPr>
          <a:xfrm>
            <a:off x="415962" y="305339"/>
            <a:ext cx="4116710" cy="6266283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C414D275-FD42-7C07-8AB4-CB948C1F595F}"/>
              </a:ext>
            </a:extLst>
          </p:cNvPr>
          <p:cNvGrpSpPr/>
          <p:nvPr/>
        </p:nvGrpSpPr>
        <p:grpSpPr>
          <a:xfrm>
            <a:off x="4627850" y="2803712"/>
            <a:ext cx="6676102" cy="1209342"/>
            <a:chOff x="4627850" y="2803712"/>
            <a:chExt cx="6676102" cy="1209342"/>
          </a:xfrm>
        </p:grpSpPr>
        <p:sp>
          <p:nvSpPr>
            <p:cNvPr id="11" name="Rectángulo: esquinas diagonales cortadas 10">
              <a:extLst>
                <a:ext uri="{FF2B5EF4-FFF2-40B4-BE49-F238E27FC236}">
                  <a16:creationId xmlns:a16="http://schemas.microsoft.com/office/drawing/2014/main" id="{FF09287A-A648-FB4C-7694-373AA4BDAA3B}"/>
                </a:ext>
              </a:extLst>
            </p:cNvPr>
            <p:cNvSpPr/>
            <p:nvPr/>
          </p:nvSpPr>
          <p:spPr>
            <a:xfrm>
              <a:off x="4627850" y="2803712"/>
              <a:ext cx="6676102" cy="1208161"/>
            </a:xfrm>
            <a:prstGeom prst="snip2DiagRect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2" name="Rectángulo 11" descr="Comillas">
              <a:extLst>
                <a:ext uri="{FF2B5EF4-FFF2-40B4-BE49-F238E27FC236}">
                  <a16:creationId xmlns:a16="http://schemas.microsoft.com/office/drawing/2014/main" id="{9F02C392-68B0-B78E-6F92-344EAE68194E}"/>
                </a:ext>
              </a:extLst>
            </p:cNvPr>
            <p:cNvSpPr/>
            <p:nvPr/>
          </p:nvSpPr>
          <p:spPr>
            <a:xfrm>
              <a:off x="4993318" y="3075548"/>
              <a:ext cx="665138" cy="664488"/>
            </a:xfrm>
            <a:prstGeom prst="rect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1D1FDED8-F038-0AB8-8ACE-1FEC02B19DD0}"/>
                </a:ext>
              </a:extLst>
            </p:cNvPr>
            <p:cNvSpPr/>
            <p:nvPr/>
          </p:nvSpPr>
          <p:spPr>
            <a:xfrm>
              <a:off x="6023925" y="2803712"/>
              <a:ext cx="5277296" cy="1209342"/>
            </a:xfrm>
            <a:custGeom>
              <a:avLst/>
              <a:gdLst>
                <a:gd name="connsiteX0" fmla="*/ 0 w 5277296"/>
                <a:gd name="connsiteY0" fmla="*/ 0 h 1209342"/>
                <a:gd name="connsiteX1" fmla="*/ 5277296 w 5277296"/>
                <a:gd name="connsiteY1" fmla="*/ 0 h 1209342"/>
                <a:gd name="connsiteX2" fmla="*/ 5277296 w 5277296"/>
                <a:gd name="connsiteY2" fmla="*/ 1209342 h 1209342"/>
                <a:gd name="connsiteX3" fmla="*/ 0 w 5277296"/>
                <a:gd name="connsiteY3" fmla="*/ 1209342 h 1209342"/>
                <a:gd name="connsiteX4" fmla="*/ 0 w 5277296"/>
                <a:gd name="connsiteY4" fmla="*/ 0 h 120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7296" h="1209342">
                  <a:moveTo>
                    <a:pt x="0" y="0"/>
                  </a:moveTo>
                  <a:lnTo>
                    <a:pt x="5277296" y="0"/>
                  </a:lnTo>
                  <a:lnTo>
                    <a:pt x="5277296" y="1209342"/>
                  </a:lnTo>
                  <a:lnTo>
                    <a:pt x="0" y="12093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989" tIns="127989" rIns="127989" bIns="12798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600" b="1" kern="1200" dirty="0">
                  <a:latin typeface="Abadi Extra Light" panose="020B0204020104020204" pitchFamily="34" charset="0"/>
                </a:rPr>
                <a:t>Confidencialidad del proceso de revisión: </a:t>
              </a:r>
              <a:r>
                <a:rPr lang="es-VE" sz="1600" kern="1200" dirty="0">
                  <a:latin typeface="Abadi Extra Light" panose="020B0204020104020204" pitchFamily="34" charset="0"/>
                </a:rPr>
                <a:t>Los editores de </a:t>
              </a:r>
              <a:r>
                <a:rPr lang="es-VE" sz="1600" i="1" kern="1200" dirty="0">
                  <a:solidFill>
                    <a:srgbClr val="C00000"/>
                  </a:solidFill>
                  <a:latin typeface="Abadi Extra Light" panose="020B0204020104020204" pitchFamily="34" charset="0"/>
                </a:rPr>
                <a:t>Económicas CUC </a:t>
              </a:r>
              <a:r>
                <a:rPr lang="es-VE" sz="1600" kern="1200" dirty="0">
                  <a:latin typeface="Abadi Extra Light" panose="020B0204020104020204" pitchFamily="34" charset="0"/>
                </a:rPr>
                <a:t>garantizan que toda la información relacionada con el manuscrito, incluidos los comentarios de los revisores y la correspondencia con los autores, se mantenga confidencial.</a:t>
              </a:r>
              <a:endParaRPr lang="en-US" sz="1600" kern="1200" dirty="0">
                <a:latin typeface="Abadi Extra Light" panose="020B0204020104020204" pitchFamily="34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85C0981F-9F49-E0B5-2B82-9FC4F04E63C4}"/>
              </a:ext>
            </a:extLst>
          </p:cNvPr>
          <p:cNvGrpSpPr/>
          <p:nvPr/>
        </p:nvGrpSpPr>
        <p:grpSpPr>
          <a:xfrm>
            <a:off x="4627850" y="4289475"/>
            <a:ext cx="6676102" cy="1209342"/>
            <a:chOff x="4627850" y="4289475"/>
            <a:chExt cx="6676102" cy="1209342"/>
          </a:xfrm>
        </p:grpSpPr>
        <p:sp>
          <p:nvSpPr>
            <p:cNvPr id="14" name="Rectángulo: esquinas diagonales cortadas 13">
              <a:extLst>
                <a:ext uri="{FF2B5EF4-FFF2-40B4-BE49-F238E27FC236}">
                  <a16:creationId xmlns:a16="http://schemas.microsoft.com/office/drawing/2014/main" id="{86C55CC1-9AF4-89C8-C6C1-825DDCEB6147}"/>
                </a:ext>
              </a:extLst>
            </p:cNvPr>
            <p:cNvSpPr/>
            <p:nvPr/>
          </p:nvSpPr>
          <p:spPr>
            <a:xfrm>
              <a:off x="4627850" y="4289475"/>
              <a:ext cx="6676102" cy="1208161"/>
            </a:xfrm>
            <a:prstGeom prst="snip2DiagRect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5" name="Rectángulo 14" descr="Juez">
              <a:extLst>
                <a:ext uri="{FF2B5EF4-FFF2-40B4-BE49-F238E27FC236}">
                  <a16:creationId xmlns:a16="http://schemas.microsoft.com/office/drawing/2014/main" id="{24BE1C16-A4C9-FE04-4410-35952EF25B9B}"/>
                </a:ext>
              </a:extLst>
            </p:cNvPr>
            <p:cNvSpPr/>
            <p:nvPr/>
          </p:nvSpPr>
          <p:spPr>
            <a:xfrm>
              <a:off x="4993318" y="4561311"/>
              <a:ext cx="665138" cy="664488"/>
            </a:xfrm>
            <a:prstGeom prst="rect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shade val="50000"/>
                <a:hueOff val="-548849"/>
                <a:satOff val="4372"/>
                <a:lumOff val="46744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C19010E-2CFB-161D-4813-1ADAF5903492}"/>
                </a:ext>
              </a:extLst>
            </p:cNvPr>
            <p:cNvSpPr/>
            <p:nvPr/>
          </p:nvSpPr>
          <p:spPr>
            <a:xfrm>
              <a:off x="6023925" y="4289475"/>
              <a:ext cx="5277296" cy="1209342"/>
            </a:xfrm>
            <a:custGeom>
              <a:avLst/>
              <a:gdLst>
                <a:gd name="connsiteX0" fmla="*/ 0 w 5277296"/>
                <a:gd name="connsiteY0" fmla="*/ 0 h 1209342"/>
                <a:gd name="connsiteX1" fmla="*/ 5277296 w 5277296"/>
                <a:gd name="connsiteY1" fmla="*/ 0 h 1209342"/>
                <a:gd name="connsiteX2" fmla="*/ 5277296 w 5277296"/>
                <a:gd name="connsiteY2" fmla="*/ 1209342 h 1209342"/>
                <a:gd name="connsiteX3" fmla="*/ 0 w 5277296"/>
                <a:gd name="connsiteY3" fmla="*/ 1209342 h 1209342"/>
                <a:gd name="connsiteX4" fmla="*/ 0 w 5277296"/>
                <a:gd name="connsiteY4" fmla="*/ 0 h 120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7296" h="1209342">
                  <a:moveTo>
                    <a:pt x="0" y="0"/>
                  </a:moveTo>
                  <a:lnTo>
                    <a:pt x="5277296" y="0"/>
                  </a:lnTo>
                  <a:lnTo>
                    <a:pt x="5277296" y="1209342"/>
                  </a:lnTo>
                  <a:lnTo>
                    <a:pt x="0" y="12093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989" tIns="127989" rIns="127989" bIns="127989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600" b="1" kern="1200" dirty="0">
                  <a:latin typeface="Abadi Extra Light" panose="020B0204020104020204" pitchFamily="34" charset="0"/>
                </a:rPr>
                <a:t>Confidencialidad de los revisores: </a:t>
              </a:r>
              <a:r>
                <a:rPr lang="es-VE" sz="1600" kern="1200" dirty="0">
                  <a:latin typeface="Abadi Extra Light" panose="020B0204020104020204" pitchFamily="34" charset="0"/>
                </a:rPr>
                <a:t>dado que </a:t>
              </a:r>
              <a:r>
                <a:rPr lang="es-VE" sz="1600" i="1" kern="1200" dirty="0">
                  <a:solidFill>
                    <a:srgbClr val="C00000"/>
                  </a:solidFill>
                  <a:latin typeface="Abadi Extra Light" panose="020B0204020104020204" pitchFamily="34" charset="0"/>
                </a:rPr>
                <a:t>Económicas CUC </a:t>
              </a:r>
              <a:r>
                <a:rPr lang="es-VE" sz="1600" kern="1200" dirty="0">
                  <a:latin typeface="Abadi Extra Light" panose="020B0204020104020204" pitchFamily="34" charset="0"/>
                </a:rPr>
                <a:t>ejecuta revisión anónima (doble ciego), los editores se encuentran permanentemente atentos para que los revisores no conozcan la identidad de los autores (y viceversa), para evitar sesgos en la evaluación.</a:t>
              </a:r>
              <a:endParaRPr lang="en-US" sz="1600" kern="1200" dirty="0">
                <a:latin typeface="Abadi Extra Light" panose="020B02040201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27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DF820-D59B-8E16-8936-0DDB24261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27C2D-726D-6B0A-6478-ACC31CE4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785" y="875070"/>
            <a:ext cx="5419725" cy="920612"/>
          </a:xfrm>
        </p:spPr>
        <p:txBody>
          <a:bodyPr>
            <a:normAutofit/>
          </a:bodyPr>
          <a:lstStyle/>
          <a:p>
            <a:r>
              <a:rPr lang="es-VE" sz="3000" dirty="0"/>
              <a:t>Fomentar la Transparencia en la Publicación</a:t>
            </a:r>
          </a:p>
        </p:txBody>
      </p:sp>
      <p:pic>
        <p:nvPicPr>
          <p:cNvPr id="3" name="Gráfico 2" descr="Rebobinar con rellen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6B898B-CFEC-143E-0256-D1DBD8EA4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779" y="6427080"/>
            <a:ext cx="519300" cy="519300"/>
          </a:xfrm>
          <a:prstGeom prst="rect">
            <a:avLst/>
          </a:prstGeom>
        </p:spPr>
      </p:pic>
      <p:pic>
        <p:nvPicPr>
          <p:cNvPr id="4" name="Gráfico 3" descr="Avance rápido con rellen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C68055-ED06-FB3A-6EE3-5CAE7B970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860" y="6427080"/>
            <a:ext cx="519300" cy="519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47E79C-9E08-F2E1-FE03-F05CD6C59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24" y="725381"/>
            <a:ext cx="2866091" cy="71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áfico 5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F35E70-286C-7FEB-7529-36CC7D4B1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7" name="Gráfico 6" descr="Icono de menú de hamburguesa con relleno sólido">
            <a:hlinkClick r:id="rId9" action="ppaction://hlinksldjump"/>
            <a:extLst>
              <a:ext uri="{FF2B5EF4-FFF2-40B4-BE49-F238E27FC236}">
                <a16:creationId xmlns:a16="http://schemas.microsoft.com/office/drawing/2014/main" id="{99FFF4F0-7942-FB94-DE20-5BBE0B1FE9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10262F48-0B13-68D0-02FE-FE020084252B}"/>
              </a:ext>
            </a:extLst>
          </p:cNvPr>
          <p:cNvGrpSpPr/>
          <p:nvPr/>
        </p:nvGrpSpPr>
        <p:grpSpPr>
          <a:xfrm>
            <a:off x="1685415" y="2325905"/>
            <a:ext cx="2764926" cy="1912699"/>
            <a:chOff x="2760589" y="3508132"/>
            <a:chExt cx="2764926" cy="1912699"/>
          </a:xfrm>
        </p:grpSpPr>
        <p:sp>
          <p:nvSpPr>
            <p:cNvPr id="12" name="Rectángulo 11" descr="Periódico">
              <a:extLst>
                <a:ext uri="{FF2B5EF4-FFF2-40B4-BE49-F238E27FC236}">
                  <a16:creationId xmlns:a16="http://schemas.microsoft.com/office/drawing/2014/main" id="{4A672653-D06A-CEA9-B021-90F2710D0F0E}"/>
                </a:ext>
              </a:extLst>
            </p:cNvPr>
            <p:cNvSpPr/>
            <p:nvPr/>
          </p:nvSpPr>
          <p:spPr>
            <a:xfrm>
              <a:off x="3738052" y="3508132"/>
              <a:ext cx="810000" cy="810000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4306D5A1-D4C9-30F7-6CD3-7E932C328EA4}"/>
                </a:ext>
              </a:extLst>
            </p:cNvPr>
            <p:cNvSpPr/>
            <p:nvPr/>
          </p:nvSpPr>
          <p:spPr>
            <a:xfrm>
              <a:off x="2760589" y="4605139"/>
              <a:ext cx="2764926" cy="815692"/>
            </a:xfrm>
            <a:custGeom>
              <a:avLst/>
              <a:gdLst>
                <a:gd name="connsiteX0" fmla="*/ 0 w 2764926"/>
                <a:gd name="connsiteY0" fmla="*/ 0 h 815692"/>
                <a:gd name="connsiteX1" fmla="*/ 2764926 w 2764926"/>
                <a:gd name="connsiteY1" fmla="*/ 0 h 815692"/>
                <a:gd name="connsiteX2" fmla="*/ 2764926 w 2764926"/>
                <a:gd name="connsiteY2" fmla="*/ 815692 h 815692"/>
                <a:gd name="connsiteX3" fmla="*/ 0 w 2764926"/>
                <a:gd name="connsiteY3" fmla="*/ 815692 h 815692"/>
                <a:gd name="connsiteX4" fmla="*/ 0 w 2764926"/>
                <a:gd name="connsiteY4" fmla="*/ 0 h 8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4926" h="815692">
                  <a:moveTo>
                    <a:pt x="0" y="0"/>
                  </a:moveTo>
                  <a:lnTo>
                    <a:pt x="2764926" y="0"/>
                  </a:lnTo>
                  <a:lnTo>
                    <a:pt x="2764926" y="815692"/>
                  </a:lnTo>
                  <a:lnTo>
                    <a:pt x="0" y="8156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600" b="1" kern="1200" dirty="0">
                  <a:latin typeface="Agency FB" panose="020B0503020202020204" pitchFamily="34" charset="0"/>
                </a:rPr>
                <a:t>Claridad en las políticas editoriales: </a:t>
              </a:r>
              <a:r>
                <a:rPr lang="es-VE" sz="1600" kern="1200" dirty="0">
                  <a:latin typeface="Agency FB" panose="020B0503020202020204" pitchFamily="34" charset="0"/>
                </a:rPr>
                <a:t>Los editores </a:t>
              </a:r>
              <a:r>
                <a:rPr lang="es-VE" sz="1600" i="1" kern="1200" dirty="0">
                  <a:solidFill>
                    <a:srgbClr val="C00000"/>
                  </a:solidFill>
                  <a:latin typeface="Agency FB" panose="020B0503020202020204" pitchFamily="34" charset="0"/>
                </a:rPr>
                <a:t>Económicas CUC </a:t>
              </a:r>
              <a:r>
                <a:rPr lang="es-VE" sz="1600" kern="1200" dirty="0">
                  <a:latin typeface="Agency FB" panose="020B0503020202020204" pitchFamily="34" charset="0"/>
                </a:rPr>
                <a:t>se aseguran de comunicar de manera clara las políticas y procedimientos editoriales a los autores y revisores, incluyendo los criterios de aceptación, el proceso de revisión por pares, las tasas de publicación, etc.</a:t>
              </a:r>
              <a:endParaRPr lang="en-US" sz="1600" kern="12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244FA35-EF40-153B-BE99-25B398404145}"/>
              </a:ext>
            </a:extLst>
          </p:cNvPr>
          <p:cNvGrpSpPr/>
          <p:nvPr/>
        </p:nvGrpSpPr>
        <p:grpSpPr>
          <a:xfrm>
            <a:off x="6631248" y="3079938"/>
            <a:ext cx="3163752" cy="1912699"/>
            <a:chOff x="5840515" y="3508132"/>
            <a:chExt cx="3163752" cy="1912699"/>
          </a:xfrm>
        </p:grpSpPr>
        <p:sp>
          <p:nvSpPr>
            <p:cNvPr id="14" name="Rectángulo 13" descr="Comillas">
              <a:extLst>
                <a:ext uri="{FF2B5EF4-FFF2-40B4-BE49-F238E27FC236}">
                  <a16:creationId xmlns:a16="http://schemas.microsoft.com/office/drawing/2014/main" id="{74901CB5-D405-E70F-A880-6DECFE58B8F2}"/>
                </a:ext>
              </a:extLst>
            </p:cNvPr>
            <p:cNvSpPr/>
            <p:nvPr/>
          </p:nvSpPr>
          <p:spPr>
            <a:xfrm>
              <a:off x="7017391" y="3508132"/>
              <a:ext cx="810000" cy="810000"/>
            </a:xfrm>
            <a:prstGeom prst="rect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-548849"/>
                <a:satOff val="4372"/>
                <a:lumOff val="4674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009A06EA-D5C5-7103-7B37-CE8E133A6E2B}"/>
                </a:ext>
              </a:extLst>
            </p:cNvPr>
            <p:cNvSpPr/>
            <p:nvPr/>
          </p:nvSpPr>
          <p:spPr>
            <a:xfrm>
              <a:off x="5840515" y="4605139"/>
              <a:ext cx="3163752" cy="815692"/>
            </a:xfrm>
            <a:custGeom>
              <a:avLst/>
              <a:gdLst>
                <a:gd name="connsiteX0" fmla="*/ 0 w 3163752"/>
                <a:gd name="connsiteY0" fmla="*/ 0 h 815692"/>
                <a:gd name="connsiteX1" fmla="*/ 3163752 w 3163752"/>
                <a:gd name="connsiteY1" fmla="*/ 0 h 815692"/>
                <a:gd name="connsiteX2" fmla="*/ 3163752 w 3163752"/>
                <a:gd name="connsiteY2" fmla="*/ 815692 h 815692"/>
                <a:gd name="connsiteX3" fmla="*/ 0 w 3163752"/>
                <a:gd name="connsiteY3" fmla="*/ 815692 h 815692"/>
                <a:gd name="connsiteX4" fmla="*/ 0 w 3163752"/>
                <a:gd name="connsiteY4" fmla="*/ 0 h 8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752" h="815692">
                  <a:moveTo>
                    <a:pt x="0" y="0"/>
                  </a:moveTo>
                  <a:lnTo>
                    <a:pt x="3163752" y="0"/>
                  </a:lnTo>
                  <a:lnTo>
                    <a:pt x="3163752" y="815692"/>
                  </a:lnTo>
                  <a:lnTo>
                    <a:pt x="0" y="8156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600" b="1" kern="1200" dirty="0">
                  <a:latin typeface="Agency FB" panose="020B0503020202020204" pitchFamily="34" charset="0"/>
                </a:rPr>
                <a:t>Autorización para publicar: </a:t>
              </a:r>
              <a:r>
                <a:rPr lang="es-VE" sz="1600" kern="1200" dirty="0">
                  <a:latin typeface="Agency FB" panose="020B0503020202020204" pitchFamily="34" charset="0"/>
                </a:rPr>
                <a:t>Los editores de  </a:t>
              </a:r>
              <a:r>
                <a:rPr lang="es-VE" sz="1600" i="1" kern="1200" dirty="0">
                  <a:solidFill>
                    <a:srgbClr val="C00000"/>
                  </a:solidFill>
                  <a:latin typeface="Agency FB" panose="020B0503020202020204" pitchFamily="34" charset="0"/>
                </a:rPr>
                <a:t>Económicas CUC  </a:t>
              </a:r>
              <a:r>
                <a:rPr lang="es-VE" sz="1600" dirty="0">
                  <a:latin typeface="Agency FB" panose="020B0503020202020204" pitchFamily="34" charset="0"/>
                </a:rPr>
                <a:t>se aseguran </a:t>
              </a:r>
              <a:r>
                <a:rPr lang="es-VE" sz="1600" kern="1200" dirty="0">
                  <a:latin typeface="Agency FB" panose="020B0503020202020204" pitchFamily="34" charset="0"/>
                </a:rPr>
                <a:t>de que los autores tengan los derechos para publicar sus investigaciones, incluyendo la correcta atribución de autoría y el cumplimiento de las normas de citación.</a:t>
              </a:r>
              <a:endParaRPr lang="en-US" sz="1600" kern="1200" dirty="0"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5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5BD34E-2505-A04B-4186-297096EF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DC09A0A-5EF7-45F4-B8EE-54903540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673FD1-EB93-76C6-86C9-5234A8FE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169" y="437535"/>
            <a:ext cx="6017562" cy="1544062"/>
          </a:xfrm>
        </p:spPr>
        <p:txBody>
          <a:bodyPr>
            <a:normAutofit/>
          </a:bodyPr>
          <a:lstStyle/>
          <a:p>
            <a:r>
              <a:rPr lang="es-VE" sz="3000" dirty="0"/>
              <a:t>Autorización y Aceptación de Cambios en la Autoría</a:t>
            </a:r>
          </a:p>
        </p:txBody>
      </p:sp>
      <p:pic>
        <p:nvPicPr>
          <p:cNvPr id="6" name="Imagen 5" descr="Dibujo con letras blancas&#10;&#10;Descripción generada automáticamente">
            <a:extLst>
              <a:ext uri="{FF2B5EF4-FFF2-40B4-BE49-F238E27FC236}">
                <a16:creationId xmlns:a16="http://schemas.microsoft.com/office/drawing/2014/main" id="{A481F995-69A9-6939-81C9-5CCD50DDE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776" y="246616"/>
            <a:ext cx="2831908" cy="707977"/>
          </a:xfrm>
          <a:prstGeom prst="rect">
            <a:avLst/>
          </a:prstGeom>
          <a:noFill/>
        </p:spPr>
      </p:pic>
      <p:pic>
        <p:nvPicPr>
          <p:cNvPr id="4" name="Gráfico 3" descr="Rebobinar con rellen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E1F60E-B678-23BA-F874-DC9F142A4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776" y="4515063"/>
            <a:ext cx="1906457" cy="1906457"/>
          </a:xfrm>
          <a:prstGeom prst="rect">
            <a:avLst/>
          </a:prstGeom>
        </p:spPr>
      </p:pic>
      <p:pic>
        <p:nvPicPr>
          <p:cNvPr id="5" name="Gráfico 4" descr="Avance rápido con rellen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0F659F-3588-3354-CD3A-E71AA0DBC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5701" y="4515063"/>
            <a:ext cx="1906457" cy="1906457"/>
          </a:xfrm>
          <a:prstGeom prst="rect">
            <a:avLst/>
          </a:prstGeom>
        </p:spPr>
      </p:pic>
      <p:pic>
        <p:nvPicPr>
          <p:cNvPr id="7" name="Gráfico 6" descr="Hogar con relleno sólido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09B6FC-EF82-1EBE-287F-8A296D7E97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54465" y="0"/>
            <a:ext cx="437535" cy="437535"/>
          </a:xfrm>
          <a:prstGeom prst="rect">
            <a:avLst/>
          </a:prstGeom>
        </p:spPr>
      </p:pic>
      <p:pic>
        <p:nvPicPr>
          <p:cNvPr id="8" name="Gráfico 7" descr="Icono de menú de hamburguesa con relleno sólido">
            <a:hlinkClick r:id="" action="ppaction://noaction"/>
            <a:extLst>
              <a:ext uri="{FF2B5EF4-FFF2-40B4-BE49-F238E27FC236}">
                <a16:creationId xmlns:a16="http://schemas.microsoft.com/office/drawing/2014/main" id="{7927AA10-BBF6-32D7-114B-201DC602CA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54465" y="437535"/>
            <a:ext cx="437535" cy="437535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4477C481-8E4F-1916-5BDC-24FE37DE7061}"/>
              </a:ext>
            </a:extLst>
          </p:cNvPr>
          <p:cNvGrpSpPr/>
          <p:nvPr/>
        </p:nvGrpSpPr>
        <p:grpSpPr>
          <a:xfrm>
            <a:off x="3230323" y="2342937"/>
            <a:ext cx="4135481" cy="1467743"/>
            <a:chOff x="5384111" y="3792515"/>
            <a:chExt cx="2938086" cy="822664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4076BF10-43DA-08E6-818F-190D232B22B3}"/>
                </a:ext>
              </a:extLst>
            </p:cNvPr>
            <p:cNvSpPr/>
            <p:nvPr/>
          </p:nvSpPr>
          <p:spPr>
            <a:xfrm>
              <a:off x="5384111" y="3792515"/>
              <a:ext cx="822664" cy="822664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5" name="Rectángulo 14" descr="Comillas">
              <a:extLst>
                <a:ext uri="{FF2B5EF4-FFF2-40B4-BE49-F238E27FC236}">
                  <a16:creationId xmlns:a16="http://schemas.microsoft.com/office/drawing/2014/main" id="{13E7F56C-E1F4-8190-7073-C9A772967B24}"/>
                </a:ext>
              </a:extLst>
            </p:cNvPr>
            <p:cNvSpPr/>
            <p:nvPr/>
          </p:nvSpPr>
          <p:spPr>
            <a:xfrm>
              <a:off x="5556870" y="3965274"/>
              <a:ext cx="477145" cy="477145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29F1E004-299F-2AD8-0514-047BA233594F}"/>
                </a:ext>
              </a:extLst>
            </p:cNvPr>
            <p:cNvSpPr/>
            <p:nvPr/>
          </p:nvSpPr>
          <p:spPr>
            <a:xfrm>
              <a:off x="6383060" y="3792515"/>
              <a:ext cx="1939137" cy="822664"/>
            </a:xfrm>
            <a:custGeom>
              <a:avLst/>
              <a:gdLst>
                <a:gd name="connsiteX0" fmla="*/ 0 w 1939137"/>
                <a:gd name="connsiteY0" fmla="*/ 0 h 822664"/>
                <a:gd name="connsiteX1" fmla="*/ 1939137 w 1939137"/>
                <a:gd name="connsiteY1" fmla="*/ 0 h 822664"/>
                <a:gd name="connsiteX2" fmla="*/ 1939137 w 1939137"/>
                <a:gd name="connsiteY2" fmla="*/ 822664 h 822664"/>
                <a:gd name="connsiteX3" fmla="*/ 0 w 1939137"/>
                <a:gd name="connsiteY3" fmla="*/ 822664 h 822664"/>
                <a:gd name="connsiteX4" fmla="*/ 0 w 1939137"/>
                <a:gd name="connsiteY4" fmla="*/ 0 h 82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137" h="822664">
                  <a:moveTo>
                    <a:pt x="0" y="0"/>
                  </a:moveTo>
                  <a:lnTo>
                    <a:pt x="1939137" y="0"/>
                  </a:lnTo>
                  <a:lnTo>
                    <a:pt x="1939137" y="822664"/>
                  </a:lnTo>
                  <a:lnTo>
                    <a:pt x="0" y="8226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600" b="1" kern="1200" dirty="0">
                  <a:latin typeface="Agency FB" panose="020B0503020202020204" pitchFamily="34" charset="0"/>
                </a:rPr>
                <a:t>Cambios en la autoría</a:t>
              </a:r>
              <a:r>
                <a:rPr lang="es-VE" sz="1600" kern="1200" dirty="0">
                  <a:latin typeface="Agency FB" panose="020B0503020202020204" pitchFamily="34" charset="0"/>
                </a:rPr>
                <a:t>: Los editores </a:t>
              </a:r>
              <a:r>
                <a:rPr lang="es-VE" sz="1600" i="1" kern="1200" dirty="0">
                  <a:solidFill>
                    <a:srgbClr val="C00000"/>
                  </a:solidFill>
                  <a:latin typeface="Agency FB" panose="020B0503020202020204" pitchFamily="34" charset="0"/>
                </a:rPr>
                <a:t>Económicas CUC </a:t>
              </a:r>
              <a:r>
                <a:rPr lang="es-VE" sz="1600" kern="1200" dirty="0">
                  <a:latin typeface="Agency FB" panose="020B0503020202020204" pitchFamily="34" charset="0"/>
                </a:rPr>
                <a:t>gestionan los cambios de autoría de manera ética, asegurándose de que todos los autores involucrados den su consentimiento informado antes de la publicación. Esto incluye la adición o eliminación de autores o el cambio en el orden de autoría.</a:t>
              </a:r>
              <a:endParaRPr lang="en-US" sz="1600" kern="12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60CF8D6C-D1C5-9D34-425E-0D8A2F19EEC7}"/>
              </a:ext>
            </a:extLst>
          </p:cNvPr>
          <p:cNvGrpSpPr/>
          <p:nvPr/>
        </p:nvGrpSpPr>
        <p:grpSpPr>
          <a:xfrm>
            <a:off x="6756292" y="4324534"/>
            <a:ext cx="4135481" cy="1467743"/>
            <a:chOff x="8660079" y="3792515"/>
            <a:chExt cx="2938086" cy="822664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07B20B6A-765F-4A39-F753-BCFC76ECA492}"/>
                </a:ext>
              </a:extLst>
            </p:cNvPr>
            <p:cNvSpPr/>
            <p:nvPr/>
          </p:nvSpPr>
          <p:spPr>
            <a:xfrm>
              <a:off x="8660079" y="3792515"/>
              <a:ext cx="822664" cy="822664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9" name="Rectángulo 18" descr="Documento">
              <a:extLst>
                <a:ext uri="{FF2B5EF4-FFF2-40B4-BE49-F238E27FC236}">
                  <a16:creationId xmlns:a16="http://schemas.microsoft.com/office/drawing/2014/main" id="{D8351908-8AAB-B3BF-8921-FFA8235D6A0D}"/>
                </a:ext>
              </a:extLst>
            </p:cNvPr>
            <p:cNvSpPr/>
            <p:nvPr/>
          </p:nvSpPr>
          <p:spPr>
            <a:xfrm>
              <a:off x="8832838" y="3965274"/>
              <a:ext cx="477145" cy="477145"/>
            </a:xfrm>
            <a:prstGeom prst="rect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shade val="50000"/>
                <a:hueOff val="-548849"/>
                <a:satOff val="4372"/>
                <a:lumOff val="46744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s-CO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EED39CD-E185-CDAC-D7DA-9D6E5D322577}"/>
                </a:ext>
              </a:extLst>
            </p:cNvPr>
            <p:cNvSpPr/>
            <p:nvPr/>
          </p:nvSpPr>
          <p:spPr>
            <a:xfrm>
              <a:off x="9659028" y="3792515"/>
              <a:ext cx="1939137" cy="822664"/>
            </a:xfrm>
            <a:custGeom>
              <a:avLst/>
              <a:gdLst>
                <a:gd name="connsiteX0" fmla="*/ 0 w 1939137"/>
                <a:gd name="connsiteY0" fmla="*/ 0 h 822664"/>
                <a:gd name="connsiteX1" fmla="*/ 1939137 w 1939137"/>
                <a:gd name="connsiteY1" fmla="*/ 0 h 822664"/>
                <a:gd name="connsiteX2" fmla="*/ 1939137 w 1939137"/>
                <a:gd name="connsiteY2" fmla="*/ 822664 h 822664"/>
                <a:gd name="connsiteX3" fmla="*/ 0 w 1939137"/>
                <a:gd name="connsiteY3" fmla="*/ 822664 h 822664"/>
                <a:gd name="connsiteX4" fmla="*/ 0 w 1939137"/>
                <a:gd name="connsiteY4" fmla="*/ 0 h 82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137" h="822664">
                  <a:moveTo>
                    <a:pt x="0" y="0"/>
                  </a:moveTo>
                  <a:lnTo>
                    <a:pt x="1939137" y="0"/>
                  </a:lnTo>
                  <a:lnTo>
                    <a:pt x="1939137" y="822664"/>
                  </a:lnTo>
                  <a:lnTo>
                    <a:pt x="0" y="8226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VE" sz="1600" b="1" kern="1200" dirty="0">
                  <a:latin typeface="Agency FB" panose="020B0503020202020204" pitchFamily="34" charset="0"/>
                </a:rPr>
                <a:t>Consentimiento de autoría</a:t>
              </a:r>
              <a:r>
                <a:rPr lang="es-VE" sz="1600" kern="1200" dirty="0">
                  <a:latin typeface="Agency FB" panose="020B0503020202020204" pitchFamily="34" charset="0"/>
                </a:rPr>
                <a:t>: Los editores de </a:t>
              </a:r>
              <a:r>
                <a:rPr lang="es-VE" sz="1600" i="1" kern="1200" dirty="0">
                  <a:solidFill>
                    <a:srgbClr val="C00000"/>
                  </a:solidFill>
                  <a:latin typeface="Agency FB" panose="020B0503020202020204" pitchFamily="34" charset="0"/>
                </a:rPr>
                <a:t>Económicas CUC </a:t>
              </a:r>
              <a:r>
                <a:rPr lang="es-VE" sz="1600" dirty="0">
                  <a:latin typeface="Agency FB" panose="020B0503020202020204" pitchFamily="34" charset="0"/>
                </a:rPr>
                <a:t>se aseguran </a:t>
              </a:r>
              <a:r>
                <a:rPr lang="es-VE" sz="1600" kern="1200" dirty="0">
                  <a:latin typeface="Agency FB" panose="020B0503020202020204" pitchFamily="34" charset="0"/>
                </a:rPr>
                <a:t>de que todos los autores hayan revisado y aprobado el manuscrito y que se hayan identificado las contribuciones de cada autor de acuerdo con las políticas de autoría de la revista (como el sistema </a:t>
              </a:r>
              <a:r>
                <a:rPr lang="es-VE" sz="1600" kern="1200" dirty="0" err="1">
                  <a:latin typeface="Agency FB" panose="020B0503020202020204" pitchFamily="34" charset="0"/>
                  <a:hlinkClick r:id="rId15"/>
                </a:rPr>
                <a:t>CRediT</a:t>
              </a:r>
              <a:r>
                <a:rPr lang="es-VE" sz="1600" kern="1200" dirty="0">
                  <a:latin typeface="Agency FB" panose="020B0503020202020204" pitchFamily="34" charset="0"/>
                </a:rPr>
                <a:t>).</a:t>
              </a:r>
              <a:endParaRPr lang="en-US" sz="1600" kern="1200" dirty="0">
                <a:latin typeface="Agency FB" panose="020B0503020202020204" pitchFamily="34" charset="0"/>
              </a:endParaRP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B77201CA-9154-87A5-ECFF-0E1DC29E85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91773" y="5926849"/>
            <a:ext cx="924054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1">
      <a:majorFont>
        <a:latin typeface="Red Hat Display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1103</Words>
  <Application>Microsoft Office PowerPoint</Application>
  <PresentationFormat>Panorámica</PresentationFormat>
  <Paragraphs>49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Abadi Extra Light</vt:lpstr>
      <vt:lpstr>Agency FB</vt:lpstr>
      <vt:lpstr>Aptos</vt:lpstr>
      <vt:lpstr>Aptos Display</vt:lpstr>
      <vt:lpstr>Arial</vt:lpstr>
      <vt:lpstr>Red Hat Display</vt:lpstr>
      <vt:lpstr>Tema de Office</vt:lpstr>
      <vt:lpstr>Presentación de PowerPoint</vt:lpstr>
      <vt:lpstr>¿Qué encontrara aquí?</vt:lpstr>
      <vt:lpstr>Responsabilidad por la Decisión Editorial</vt:lpstr>
      <vt:lpstr>Imparcialidad y Transparencia en el Proceso de Revisión</vt:lpstr>
      <vt:lpstr>Promoción de la Ética en la Publicación</vt:lpstr>
      <vt:lpstr>Responsabilidad por la Calidad de los Artículos Publicados</vt:lpstr>
      <vt:lpstr>Confidencialidad de la Información</vt:lpstr>
      <vt:lpstr>Fomentar la Transparencia en la Publicación</vt:lpstr>
      <vt:lpstr>Autorización y Aceptación de Cambios en la Autoría</vt:lpstr>
      <vt:lpstr>Responsabilidad por la Corrección de Inexactitudes</vt:lpstr>
      <vt:lpstr>Promoción de la Diversidad y la Inclusión</vt:lpstr>
      <vt:lpstr>Responsabilidad en la Integridad del Proceso Editorial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CHUMACEIRO HERNANDEZ ANA CECILIA</dc:creator>
  <cp:lastModifiedBy>CHUMACEIRO HERNANDEZ ANA CECILIA</cp:lastModifiedBy>
  <cp:revision>46</cp:revision>
  <dcterms:created xsi:type="dcterms:W3CDTF">2024-11-10T19:52:40Z</dcterms:created>
  <dcterms:modified xsi:type="dcterms:W3CDTF">2024-11-10T22:07:03Z</dcterms:modified>
</cp:coreProperties>
</file>