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78" r:id="rId4"/>
    <p:sldId id="279" r:id="rId5"/>
    <p:sldId id="299" r:id="rId6"/>
    <p:sldId id="301" r:id="rId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pcw.org/es" TargetMode="External"/><Relationship Id="rId1" Type="http://schemas.openxmlformats.org/officeDocument/2006/relationships/hyperlink" Target="https://eur-lex.europa.eu/legal-content/ES/TXT/?uri=CELEX%3A32016R0679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pcw.org/es" TargetMode="External"/><Relationship Id="rId1" Type="http://schemas.openxmlformats.org/officeDocument/2006/relationships/hyperlink" Target="https://eur-lex.europa.eu/legal-content/ES/TXT/?uri=CELEX%3A32016R0679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6B9BCB-7513-430D-87AB-FBD45F18229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9296C092-8F3B-4239-A8B9-F0C0880ECF67}">
      <dgm:prSet custT="1"/>
      <dgm:spPr/>
      <dgm:t>
        <a:bodyPr/>
        <a:lstStyle/>
        <a:p>
          <a:r>
            <a:rPr lang="es-VE" sz="1600" b="1" dirty="0">
              <a:latin typeface="Agency FB" panose="020B0503020202020204" pitchFamily="34" charset="0"/>
            </a:rPr>
            <a:t>Evaluación ética de la investigación: </a:t>
          </a:r>
        </a:p>
      </dgm:t>
    </dgm:pt>
    <dgm:pt modelId="{F6BB674E-4764-437B-B62E-51C45891F7A2}" type="parTrans" cxnId="{73F64FB4-F96B-4246-A21A-2A090257F754}">
      <dgm:prSet/>
      <dgm:spPr/>
      <dgm:t>
        <a:bodyPr/>
        <a:lstStyle/>
        <a:p>
          <a:endParaRPr lang="es-CO" sz="1600">
            <a:latin typeface="Agency FB" panose="020B0503020202020204" pitchFamily="34" charset="0"/>
          </a:endParaRPr>
        </a:p>
      </dgm:t>
    </dgm:pt>
    <dgm:pt modelId="{D59C4751-BCF8-47BE-AE20-4C57267AB2E8}" type="sibTrans" cxnId="{73F64FB4-F96B-4246-A21A-2A090257F754}">
      <dgm:prSet/>
      <dgm:spPr/>
      <dgm:t>
        <a:bodyPr/>
        <a:lstStyle/>
        <a:p>
          <a:endParaRPr lang="es-CO" sz="1600">
            <a:latin typeface="Agency FB" panose="020B0503020202020204" pitchFamily="34" charset="0"/>
          </a:endParaRPr>
        </a:p>
      </dgm:t>
    </dgm:pt>
    <dgm:pt modelId="{F46BFA65-436A-472D-ACA6-B6E09E166A28}">
      <dgm:prSet custT="1"/>
      <dgm:spPr/>
      <dgm:t>
        <a:bodyPr/>
        <a:lstStyle/>
        <a:p>
          <a:r>
            <a:rPr lang="es-VE" sz="1600" b="1" dirty="0">
              <a:latin typeface="Agency FB" panose="020B0503020202020204" pitchFamily="34" charset="0"/>
            </a:rPr>
            <a:t>Transparencia y divulgación de riesgos:</a:t>
          </a:r>
          <a:endParaRPr lang="es-CO" sz="1600" dirty="0">
            <a:latin typeface="Agency FB" panose="020B0503020202020204" pitchFamily="34" charset="0"/>
          </a:endParaRPr>
        </a:p>
      </dgm:t>
    </dgm:pt>
    <dgm:pt modelId="{3C6770A7-041B-45AB-8DC6-0AEB19D403EC}" type="parTrans" cxnId="{3CD05818-3AB9-4DEF-AF8A-95DB75E26009}">
      <dgm:prSet/>
      <dgm:spPr/>
      <dgm:t>
        <a:bodyPr/>
        <a:lstStyle/>
        <a:p>
          <a:endParaRPr lang="es-CO" sz="1600">
            <a:latin typeface="Agency FB" panose="020B0503020202020204" pitchFamily="34" charset="0"/>
          </a:endParaRPr>
        </a:p>
      </dgm:t>
    </dgm:pt>
    <dgm:pt modelId="{0841B76B-7F89-4163-BFF8-E646354F4489}" type="sibTrans" cxnId="{3CD05818-3AB9-4DEF-AF8A-95DB75E26009}">
      <dgm:prSet/>
      <dgm:spPr/>
      <dgm:t>
        <a:bodyPr/>
        <a:lstStyle/>
        <a:p>
          <a:endParaRPr lang="es-CO" sz="1600">
            <a:latin typeface="Agency FB" panose="020B0503020202020204" pitchFamily="34" charset="0"/>
          </a:endParaRPr>
        </a:p>
      </dgm:t>
    </dgm:pt>
    <dgm:pt modelId="{9EA10AA2-C6C8-45C8-A05F-512B3863C0C6}">
      <dgm:prSet custT="1"/>
      <dgm:spPr/>
      <dgm:t>
        <a:bodyPr/>
        <a:lstStyle/>
        <a:p>
          <a:r>
            <a:rPr lang="es-VE" sz="1600" b="1" dirty="0">
              <a:latin typeface="Agency FB" panose="020B0503020202020204" pitchFamily="34" charset="0"/>
            </a:rPr>
            <a:t>Colaboración con expertos externos:</a:t>
          </a:r>
          <a:endParaRPr lang="es-CO" sz="1600" dirty="0">
            <a:latin typeface="Agency FB" panose="020B0503020202020204" pitchFamily="34" charset="0"/>
          </a:endParaRPr>
        </a:p>
      </dgm:t>
    </dgm:pt>
    <dgm:pt modelId="{F205113E-D60F-407F-B8A8-8745C2C302B8}" type="parTrans" cxnId="{FB7F7162-EC2B-449D-915D-B8DDF37E8AF0}">
      <dgm:prSet/>
      <dgm:spPr/>
      <dgm:t>
        <a:bodyPr/>
        <a:lstStyle/>
        <a:p>
          <a:endParaRPr lang="es-CO" sz="1600">
            <a:latin typeface="Agency FB" panose="020B0503020202020204" pitchFamily="34" charset="0"/>
          </a:endParaRPr>
        </a:p>
      </dgm:t>
    </dgm:pt>
    <dgm:pt modelId="{D04741F5-9968-4067-8A33-A99188DCD825}" type="sibTrans" cxnId="{FB7F7162-EC2B-449D-915D-B8DDF37E8AF0}">
      <dgm:prSet/>
      <dgm:spPr/>
      <dgm:t>
        <a:bodyPr/>
        <a:lstStyle/>
        <a:p>
          <a:endParaRPr lang="es-CO" sz="1600">
            <a:latin typeface="Agency FB" panose="020B0503020202020204" pitchFamily="34" charset="0"/>
          </a:endParaRPr>
        </a:p>
      </dgm:t>
    </dgm:pt>
    <dgm:pt modelId="{51E2370C-3085-4AD4-A891-C579E852CB6E}">
      <dgm:prSet custT="1"/>
      <dgm:spPr/>
      <dgm:t>
        <a:bodyPr/>
        <a:lstStyle/>
        <a:p>
          <a:r>
            <a:rPr lang="es-VE" sz="1600" b="1" dirty="0">
              <a:latin typeface="Agency FB" panose="020B0503020202020204" pitchFamily="34" charset="0"/>
            </a:rPr>
            <a:t>Revisión por pares especializada:</a:t>
          </a:r>
          <a:endParaRPr lang="es-CO" sz="1600" dirty="0">
            <a:latin typeface="Agency FB" panose="020B0503020202020204" pitchFamily="34" charset="0"/>
          </a:endParaRPr>
        </a:p>
      </dgm:t>
    </dgm:pt>
    <dgm:pt modelId="{C4282C11-FF6A-4EF1-AD2D-508DD4B24A81}" type="parTrans" cxnId="{9A31270E-6FB1-4F92-9683-4B0A6E0DF590}">
      <dgm:prSet/>
      <dgm:spPr/>
      <dgm:t>
        <a:bodyPr/>
        <a:lstStyle/>
        <a:p>
          <a:endParaRPr lang="es-CO" sz="1600">
            <a:latin typeface="Agency FB" panose="020B0503020202020204" pitchFamily="34" charset="0"/>
          </a:endParaRPr>
        </a:p>
      </dgm:t>
    </dgm:pt>
    <dgm:pt modelId="{0FF12358-CF57-4365-8D15-F123223738D0}" type="sibTrans" cxnId="{9A31270E-6FB1-4F92-9683-4B0A6E0DF590}">
      <dgm:prSet/>
      <dgm:spPr/>
      <dgm:t>
        <a:bodyPr/>
        <a:lstStyle/>
        <a:p>
          <a:endParaRPr lang="es-CO" sz="1600">
            <a:latin typeface="Agency FB" panose="020B0503020202020204" pitchFamily="34" charset="0"/>
          </a:endParaRPr>
        </a:p>
      </dgm:t>
    </dgm:pt>
    <dgm:pt modelId="{FAFEF87A-2355-40F4-B45B-6048326EC63B}">
      <dgm:prSet custT="1"/>
      <dgm:spPr/>
      <dgm:t>
        <a:bodyPr/>
        <a:lstStyle/>
        <a:p>
          <a:r>
            <a:rPr lang="es-VE" sz="1600" b="1" dirty="0">
              <a:latin typeface="Agency FB" panose="020B0503020202020204" pitchFamily="34" charset="0"/>
            </a:rPr>
            <a:t>Cumplimiento con normativas internacionales:</a:t>
          </a:r>
          <a:endParaRPr lang="es-CO" sz="1600" dirty="0">
            <a:latin typeface="Agency FB" panose="020B0503020202020204" pitchFamily="34" charset="0"/>
          </a:endParaRPr>
        </a:p>
      </dgm:t>
    </dgm:pt>
    <dgm:pt modelId="{B5BFEFD0-F6DD-4BC8-8042-3083998618C8}" type="parTrans" cxnId="{A407A286-6399-4A1B-9636-192978133FF8}">
      <dgm:prSet/>
      <dgm:spPr/>
      <dgm:t>
        <a:bodyPr/>
        <a:lstStyle/>
        <a:p>
          <a:endParaRPr lang="es-CO" sz="1600">
            <a:latin typeface="Agency FB" panose="020B0503020202020204" pitchFamily="34" charset="0"/>
          </a:endParaRPr>
        </a:p>
      </dgm:t>
    </dgm:pt>
    <dgm:pt modelId="{38CB9B8D-2C2E-4389-B610-543DA520062F}" type="sibTrans" cxnId="{A407A286-6399-4A1B-9636-192978133FF8}">
      <dgm:prSet/>
      <dgm:spPr/>
      <dgm:t>
        <a:bodyPr/>
        <a:lstStyle/>
        <a:p>
          <a:endParaRPr lang="es-CO" sz="1600">
            <a:latin typeface="Agency FB" panose="020B0503020202020204" pitchFamily="34" charset="0"/>
          </a:endParaRPr>
        </a:p>
      </dgm:t>
    </dgm:pt>
    <dgm:pt modelId="{C369000A-E022-4FFD-BD72-0D378C261997}">
      <dgm:prSet custT="1"/>
      <dgm:spPr/>
      <dgm:t>
        <a:bodyPr/>
        <a:lstStyle/>
        <a:p>
          <a:r>
            <a:rPr lang="es-VE" sz="1400" dirty="0">
              <a:latin typeface="Agency FB" panose="020B0503020202020204" pitchFamily="34" charset="0"/>
            </a:rPr>
            <a:t>Todas las investigaciones sometidas a </a:t>
          </a:r>
          <a:r>
            <a:rPr lang="es-VE" sz="1400" i="1" dirty="0">
              <a:solidFill>
                <a:srgbClr val="C00000"/>
              </a:solidFill>
              <a:latin typeface="Agency FB" panose="020B0503020202020204" pitchFamily="34" charset="0"/>
            </a:rPr>
            <a:t>Económicas CUC</a:t>
          </a:r>
          <a:r>
            <a:rPr lang="es-VE" sz="1400" dirty="0">
              <a:latin typeface="Agency FB" panose="020B0503020202020204" pitchFamily="34" charset="0"/>
            </a:rPr>
            <a:t>  son evaluadas por su potencial de uso dual preocupante. Esto implica que los investigadores expliquen de manera detallada en sus artículos cómo sus tecnologías o enfoques pueden tener riesgos para la seguridad económica y social, además de sus posibles aplicaciones beneficiosas.</a:t>
          </a:r>
          <a:endParaRPr lang="es-CO" sz="1400" dirty="0">
            <a:latin typeface="Agency FB" panose="020B0503020202020204" pitchFamily="34" charset="0"/>
          </a:endParaRPr>
        </a:p>
      </dgm:t>
    </dgm:pt>
    <dgm:pt modelId="{10CFA008-BFB2-46E5-84C4-A69A50E42931}" type="parTrans" cxnId="{B347045B-035E-4FE6-9D46-4EB59159F373}">
      <dgm:prSet/>
      <dgm:spPr/>
      <dgm:t>
        <a:bodyPr/>
        <a:lstStyle/>
        <a:p>
          <a:endParaRPr lang="es-CO" sz="1600">
            <a:latin typeface="Agency FB" panose="020B0503020202020204" pitchFamily="34" charset="0"/>
          </a:endParaRPr>
        </a:p>
      </dgm:t>
    </dgm:pt>
    <dgm:pt modelId="{E34E9409-6CC9-49D4-8E7B-C2582F0B3E2E}" type="sibTrans" cxnId="{B347045B-035E-4FE6-9D46-4EB59159F373}">
      <dgm:prSet/>
      <dgm:spPr/>
      <dgm:t>
        <a:bodyPr/>
        <a:lstStyle/>
        <a:p>
          <a:endParaRPr lang="es-CO" sz="1600">
            <a:latin typeface="Agency FB" panose="020B0503020202020204" pitchFamily="34" charset="0"/>
          </a:endParaRPr>
        </a:p>
      </dgm:t>
    </dgm:pt>
    <dgm:pt modelId="{BFD4E490-0A0A-4280-AFBE-21C119F60137}">
      <dgm:prSet custT="1"/>
      <dgm:spPr/>
      <dgm:t>
        <a:bodyPr/>
        <a:lstStyle/>
        <a:p>
          <a:r>
            <a:rPr lang="es-VE" sz="1400" dirty="0">
              <a:latin typeface="Agency FB" panose="020B0503020202020204" pitchFamily="34" charset="0"/>
            </a:rPr>
            <a:t>Los autores deberán declarar cualquier posible riesgo de uso dual de sus hallazgos. Si la investigación involucra tecnologías o enfoques que pueden ser mal utilizados (por ejemplo, algoritmos económicos que pueden ser utilizados para manipulación de mercados o análisis de datos que pueden comprometer la privacidad), se debe informar claramente en el documento.</a:t>
          </a:r>
          <a:endParaRPr lang="es-CO" sz="1400" dirty="0">
            <a:latin typeface="Agency FB" panose="020B0503020202020204" pitchFamily="34" charset="0"/>
          </a:endParaRPr>
        </a:p>
      </dgm:t>
    </dgm:pt>
    <dgm:pt modelId="{A57CE88C-5485-4228-AECD-DD68E5D6205D}" type="parTrans" cxnId="{C9533631-C14E-4EF2-8739-667181BA6A8F}">
      <dgm:prSet/>
      <dgm:spPr/>
      <dgm:t>
        <a:bodyPr/>
        <a:lstStyle/>
        <a:p>
          <a:endParaRPr lang="es-CO" sz="1600">
            <a:latin typeface="Agency FB" panose="020B0503020202020204" pitchFamily="34" charset="0"/>
          </a:endParaRPr>
        </a:p>
      </dgm:t>
    </dgm:pt>
    <dgm:pt modelId="{25B2F730-76FD-455F-A8AC-C9BF9E4339EC}" type="sibTrans" cxnId="{C9533631-C14E-4EF2-8739-667181BA6A8F}">
      <dgm:prSet/>
      <dgm:spPr/>
      <dgm:t>
        <a:bodyPr/>
        <a:lstStyle/>
        <a:p>
          <a:endParaRPr lang="es-CO" sz="1600">
            <a:latin typeface="Agency FB" panose="020B0503020202020204" pitchFamily="34" charset="0"/>
          </a:endParaRPr>
        </a:p>
      </dgm:t>
    </dgm:pt>
    <dgm:pt modelId="{9692AD6C-9940-4F41-A6D4-82C60F75C6C9}">
      <dgm:prSet custT="1"/>
      <dgm:spPr/>
      <dgm:t>
        <a:bodyPr/>
        <a:lstStyle/>
        <a:p>
          <a:r>
            <a:rPr lang="es-VE" sz="1400" dirty="0">
              <a:latin typeface="Agency FB" panose="020B0503020202020204" pitchFamily="34" charset="0"/>
            </a:rPr>
            <a:t>En caso de que la investigación tenga implicaciones en áreas sensibles (por ejemplo, uso de datos personales en investigaciones económicas o en la manipulación de mercados), </a:t>
          </a:r>
          <a:r>
            <a:rPr lang="es-VE" sz="1400" i="1" dirty="0">
              <a:solidFill>
                <a:srgbClr val="C00000"/>
              </a:solidFill>
              <a:latin typeface="Agency FB" panose="020B0503020202020204" pitchFamily="34" charset="0"/>
            </a:rPr>
            <a:t>Económicas CUC </a:t>
          </a:r>
          <a:r>
            <a:rPr lang="es-VE" sz="1400" dirty="0">
              <a:latin typeface="Agency FB" panose="020B0503020202020204" pitchFamily="34" charset="0"/>
            </a:rPr>
            <a:t>podría consultar a expertos en ética, seguridad de datos, regulaciones de criptomonedas, o sostenibilidad económica para evaluar los posibles riesgos asociados con la publicación.</a:t>
          </a:r>
          <a:endParaRPr lang="es-CO" sz="1400" dirty="0">
            <a:latin typeface="Agency FB" panose="020B0503020202020204" pitchFamily="34" charset="0"/>
          </a:endParaRPr>
        </a:p>
      </dgm:t>
    </dgm:pt>
    <dgm:pt modelId="{3901BC7A-06EB-4A04-B638-53F550D587C9}" type="parTrans" cxnId="{A0F194D5-3439-4AA2-8975-C181E91D20D3}">
      <dgm:prSet/>
      <dgm:spPr/>
      <dgm:t>
        <a:bodyPr/>
        <a:lstStyle/>
        <a:p>
          <a:endParaRPr lang="es-CO" sz="1600">
            <a:latin typeface="Agency FB" panose="020B0503020202020204" pitchFamily="34" charset="0"/>
          </a:endParaRPr>
        </a:p>
      </dgm:t>
    </dgm:pt>
    <dgm:pt modelId="{C9026426-9665-4A50-9E33-D15ACFDBC912}" type="sibTrans" cxnId="{A0F194D5-3439-4AA2-8975-C181E91D20D3}">
      <dgm:prSet/>
      <dgm:spPr/>
      <dgm:t>
        <a:bodyPr/>
        <a:lstStyle/>
        <a:p>
          <a:endParaRPr lang="es-CO" sz="1600">
            <a:latin typeface="Agency FB" panose="020B0503020202020204" pitchFamily="34" charset="0"/>
          </a:endParaRPr>
        </a:p>
      </dgm:t>
    </dgm:pt>
    <dgm:pt modelId="{5A02607A-2060-46C1-9B5A-EA769FDA29A0}">
      <dgm:prSet custT="1"/>
      <dgm:spPr/>
      <dgm:t>
        <a:bodyPr/>
        <a:lstStyle/>
        <a:p>
          <a:r>
            <a:rPr lang="es-VE" sz="1400" dirty="0">
              <a:latin typeface="Agency FB" panose="020B0503020202020204" pitchFamily="34" charset="0"/>
            </a:rPr>
            <a:t>El comité editorial de </a:t>
          </a:r>
          <a:r>
            <a:rPr lang="es-VE" sz="1400" i="1" dirty="0">
              <a:solidFill>
                <a:srgbClr val="C00000"/>
              </a:solidFill>
              <a:latin typeface="Agency FB" panose="020B0503020202020204" pitchFamily="34" charset="0"/>
            </a:rPr>
            <a:t>Económicas CUC</a:t>
          </a:r>
          <a:r>
            <a:rPr lang="es-VE" sz="1400" dirty="0">
              <a:latin typeface="Agency FB" panose="020B0503020202020204" pitchFamily="34" charset="0"/>
            </a:rPr>
            <a:t>  </a:t>
          </a:r>
          <a:r>
            <a:rPr lang="es-VE" sz="1400" dirty="0" err="1">
              <a:latin typeface="Agency FB" panose="020B0503020202020204" pitchFamily="34" charset="0"/>
            </a:rPr>
            <a:t>seasegura</a:t>
          </a:r>
          <a:r>
            <a:rPr lang="es-VE" sz="1400" dirty="0">
              <a:latin typeface="Agency FB" panose="020B0503020202020204" pitchFamily="34" charset="0"/>
            </a:rPr>
            <a:t> que las investigaciones que aborden temas sensibles sean revisadas por expertos en ética, bioseguridad o áreas relacionadas con el uso dual de tecnologías. Esto garantiza que los estudios sean evaluados no solo por su validez científica, sino también por su potencial impacto social y económico.</a:t>
          </a:r>
          <a:endParaRPr lang="es-CO" sz="1400" dirty="0">
            <a:latin typeface="Agency FB" panose="020B0503020202020204" pitchFamily="34" charset="0"/>
          </a:endParaRPr>
        </a:p>
      </dgm:t>
    </dgm:pt>
    <dgm:pt modelId="{588F683F-4066-46AF-B13E-89C801E00A3D}" type="parTrans" cxnId="{5252F7BF-4A98-48FD-957B-1F2E66B2BE29}">
      <dgm:prSet/>
      <dgm:spPr/>
      <dgm:t>
        <a:bodyPr/>
        <a:lstStyle/>
        <a:p>
          <a:endParaRPr lang="es-CO" sz="1600">
            <a:latin typeface="Agency FB" panose="020B0503020202020204" pitchFamily="34" charset="0"/>
          </a:endParaRPr>
        </a:p>
      </dgm:t>
    </dgm:pt>
    <dgm:pt modelId="{B5E71316-F291-42BC-B3AB-791D5F605F54}" type="sibTrans" cxnId="{5252F7BF-4A98-48FD-957B-1F2E66B2BE29}">
      <dgm:prSet/>
      <dgm:spPr/>
      <dgm:t>
        <a:bodyPr/>
        <a:lstStyle/>
        <a:p>
          <a:endParaRPr lang="es-CO" sz="1600">
            <a:latin typeface="Agency FB" panose="020B0503020202020204" pitchFamily="34" charset="0"/>
          </a:endParaRPr>
        </a:p>
      </dgm:t>
    </dgm:pt>
    <dgm:pt modelId="{EDB69436-7A4B-459E-8E4A-8505AB8EFAA8}">
      <dgm:prSet custT="1"/>
      <dgm:spPr/>
      <dgm:t>
        <a:bodyPr/>
        <a:lstStyle/>
        <a:p>
          <a:r>
            <a:rPr lang="es-VE" sz="1400" i="1" dirty="0">
              <a:solidFill>
                <a:srgbClr val="C00000"/>
              </a:solidFill>
              <a:latin typeface="Agency FB" panose="020B0503020202020204" pitchFamily="34" charset="0"/>
            </a:rPr>
            <a:t>Económicas CUC </a:t>
          </a:r>
          <a:r>
            <a:rPr lang="es-VE" sz="1400" dirty="0">
              <a:latin typeface="Agency FB" panose="020B0503020202020204" pitchFamily="34" charset="0"/>
            </a:rPr>
            <a:t> se </a:t>
          </a:r>
          <a:r>
            <a:rPr lang="es-VE" sz="1400" dirty="0" err="1">
              <a:latin typeface="Agency FB" panose="020B0503020202020204" pitchFamily="34" charset="0"/>
            </a:rPr>
            <a:t>adhire</a:t>
          </a:r>
          <a:r>
            <a:rPr lang="es-VE" sz="1400" dirty="0">
              <a:latin typeface="Agency FB" panose="020B0503020202020204" pitchFamily="34" charset="0"/>
            </a:rPr>
            <a:t> a las regulaciones internacionales y políticas de seguridad, privacidad y uso responsable de tecnologías. Esto incluye el cumplimiento con normativas como el Reglamento General de Protección de Datos (</a:t>
          </a:r>
          <a:r>
            <a:rPr lang="es-VE" sz="1400" dirty="0">
              <a:latin typeface="Agency FB" panose="020B0503020202020204" pitchFamily="34" charset="0"/>
              <a:hlinkClick xmlns:r="http://schemas.openxmlformats.org/officeDocument/2006/relationships" r:id="rId1"/>
            </a:rPr>
            <a:t>GDPR</a:t>
          </a:r>
          <a:r>
            <a:rPr lang="es-VE" sz="1400" dirty="0">
              <a:latin typeface="Agency FB" panose="020B0503020202020204" pitchFamily="34" charset="0"/>
            </a:rPr>
            <a:t>), la </a:t>
          </a:r>
          <a:r>
            <a:rPr lang="es-VE" sz="1400" dirty="0">
              <a:latin typeface="Agency FB" panose="020B0503020202020204" pitchFamily="34" charset="0"/>
              <a:hlinkClick xmlns:r="http://schemas.openxmlformats.org/officeDocument/2006/relationships" r:id="rId2"/>
            </a:rPr>
            <a:t>Convención de Armas Biológicas </a:t>
          </a:r>
          <a:r>
            <a:rPr lang="es-VE" sz="1400" dirty="0">
              <a:latin typeface="Agency FB" panose="020B0503020202020204" pitchFamily="34" charset="0"/>
            </a:rPr>
            <a:t>y otras leyes que regulan la investigación y el uso de tecnologías avanzadas.</a:t>
          </a:r>
          <a:endParaRPr lang="es-CO" sz="1400" dirty="0">
            <a:latin typeface="Agency FB" panose="020B0503020202020204" pitchFamily="34" charset="0"/>
          </a:endParaRPr>
        </a:p>
      </dgm:t>
    </dgm:pt>
    <dgm:pt modelId="{44A5EF93-C4FE-4931-9952-77FB25A42436}" type="parTrans" cxnId="{79805534-73C6-485E-9D01-9A7C4DE6B74E}">
      <dgm:prSet/>
      <dgm:spPr/>
      <dgm:t>
        <a:bodyPr/>
        <a:lstStyle/>
        <a:p>
          <a:endParaRPr lang="es-CO" sz="1600">
            <a:latin typeface="Agency FB" panose="020B0503020202020204" pitchFamily="34" charset="0"/>
          </a:endParaRPr>
        </a:p>
      </dgm:t>
    </dgm:pt>
    <dgm:pt modelId="{31A2CE76-B865-40A5-91D2-530B730EBEAA}" type="sibTrans" cxnId="{79805534-73C6-485E-9D01-9A7C4DE6B74E}">
      <dgm:prSet/>
      <dgm:spPr/>
      <dgm:t>
        <a:bodyPr/>
        <a:lstStyle/>
        <a:p>
          <a:endParaRPr lang="es-CO" sz="1600">
            <a:latin typeface="Agency FB" panose="020B0503020202020204" pitchFamily="34" charset="0"/>
          </a:endParaRPr>
        </a:p>
      </dgm:t>
    </dgm:pt>
    <dgm:pt modelId="{F86875F0-ADC3-4E62-AE81-432C1EA81FC1}" type="pres">
      <dgm:prSet presAssocID="{406B9BCB-7513-430D-87AB-FBD45F182296}" presName="vert0" presStyleCnt="0">
        <dgm:presLayoutVars>
          <dgm:dir/>
          <dgm:animOne val="branch"/>
          <dgm:animLvl val="lvl"/>
        </dgm:presLayoutVars>
      </dgm:prSet>
      <dgm:spPr/>
    </dgm:pt>
    <dgm:pt modelId="{C92D2F0A-0D83-4C43-932A-4EEB8ED7DC5D}" type="pres">
      <dgm:prSet presAssocID="{9296C092-8F3B-4239-A8B9-F0C0880ECF67}" presName="thickLine" presStyleLbl="alignNode1" presStyleIdx="0" presStyleCnt="5"/>
      <dgm:spPr/>
    </dgm:pt>
    <dgm:pt modelId="{2CB968EB-64D6-46B2-A103-BCAD8864A112}" type="pres">
      <dgm:prSet presAssocID="{9296C092-8F3B-4239-A8B9-F0C0880ECF67}" presName="horz1" presStyleCnt="0"/>
      <dgm:spPr/>
    </dgm:pt>
    <dgm:pt modelId="{8650F00F-6811-4DEB-B6E9-F8813EB03153}" type="pres">
      <dgm:prSet presAssocID="{9296C092-8F3B-4239-A8B9-F0C0880ECF67}" presName="tx1" presStyleLbl="revTx" presStyleIdx="0" presStyleCnt="10"/>
      <dgm:spPr/>
    </dgm:pt>
    <dgm:pt modelId="{00424176-B895-479F-8776-D91045D99824}" type="pres">
      <dgm:prSet presAssocID="{9296C092-8F3B-4239-A8B9-F0C0880ECF67}" presName="vert1" presStyleCnt="0"/>
      <dgm:spPr/>
    </dgm:pt>
    <dgm:pt modelId="{387FE56D-1138-486D-97F8-718492805869}" type="pres">
      <dgm:prSet presAssocID="{C369000A-E022-4FFD-BD72-0D378C261997}" presName="vertSpace2a" presStyleCnt="0"/>
      <dgm:spPr/>
    </dgm:pt>
    <dgm:pt modelId="{DE031C74-F77D-432F-9EC6-C19CABDFCF2C}" type="pres">
      <dgm:prSet presAssocID="{C369000A-E022-4FFD-BD72-0D378C261997}" presName="horz2" presStyleCnt="0"/>
      <dgm:spPr/>
    </dgm:pt>
    <dgm:pt modelId="{20EB2D3E-FA53-4514-B0D8-2CEABBAB0E5D}" type="pres">
      <dgm:prSet presAssocID="{C369000A-E022-4FFD-BD72-0D378C261997}" presName="horzSpace2" presStyleCnt="0"/>
      <dgm:spPr/>
    </dgm:pt>
    <dgm:pt modelId="{5F800D32-411D-4F96-9495-178090DE1454}" type="pres">
      <dgm:prSet presAssocID="{C369000A-E022-4FFD-BD72-0D378C261997}" presName="tx2" presStyleLbl="revTx" presStyleIdx="1" presStyleCnt="10"/>
      <dgm:spPr/>
    </dgm:pt>
    <dgm:pt modelId="{7AE86D8B-DE9D-4365-AA40-950F1DEDF552}" type="pres">
      <dgm:prSet presAssocID="{C369000A-E022-4FFD-BD72-0D378C261997}" presName="vert2" presStyleCnt="0"/>
      <dgm:spPr/>
    </dgm:pt>
    <dgm:pt modelId="{6AB8B6DD-BF55-4444-849C-80F20D08FD8E}" type="pres">
      <dgm:prSet presAssocID="{C369000A-E022-4FFD-BD72-0D378C261997}" presName="thinLine2b" presStyleLbl="callout" presStyleIdx="0" presStyleCnt="5"/>
      <dgm:spPr/>
    </dgm:pt>
    <dgm:pt modelId="{64929FDC-A1CB-459E-B21B-1DD345BCA8AC}" type="pres">
      <dgm:prSet presAssocID="{C369000A-E022-4FFD-BD72-0D378C261997}" presName="vertSpace2b" presStyleCnt="0"/>
      <dgm:spPr/>
    </dgm:pt>
    <dgm:pt modelId="{36F186B8-0E41-41A2-AC9F-1493F122A0BA}" type="pres">
      <dgm:prSet presAssocID="{F46BFA65-436A-472D-ACA6-B6E09E166A28}" presName="thickLine" presStyleLbl="alignNode1" presStyleIdx="1" presStyleCnt="5"/>
      <dgm:spPr/>
    </dgm:pt>
    <dgm:pt modelId="{1BD6688A-974B-4F3A-8564-13F3613A7F9E}" type="pres">
      <dgm:prSet presAssocID="{F46BFA65-436A-472D-ACA6-B6E09E166A28}" presName="horz1" presStyleCnt="0"/>
      <dgm:spPr/>
    </dgm:pt>
    <dgm:pt modelId="{9DF0D599-D405-445B-BA0B-CC023A2A3F05}" type="pres">
      <dgm:prSet presAssocID="{F46BFA65-436A-472D-ACA6-B6E09E166A28}" presName="tx1" presStyleLbl="revTx" presStyleIdx="2" presStyleCnt="10"/>
      <dgm:spPr/>
    </dgm:pt>
    <dgm:pt modelId="{3C090E3A-ED38-4366-A015-199633E550A8}" type="pres">
      <dgm:prSet presAssocID="{F46BFA65-436A-472D-ACA6-B6E09E166A28}" presName="vert1" presStyleCnt="0"/>
      <dgm:spPr/>
    </dgm:pt>
    <dgm:pt modelId="{885FA0F0-64EB-4507-B013-89961DEDD4AA}" type="pres">
      <dgm:prSet presAssocID="{BFD4E490-0A0A-4280-AFBE-21C119F60137}" presName="vertSpace2a" presStyleCnt="0"/>
      <dgm:spPr/>
    </dgm:pt>
    <dgm:pt modelId="{EEB90809-BB4E-4346-8209-ABB3358FE09F}" type="pres">
      <dgm:prSet presAssocID="{BFD4E490-0A0A-4280-AFBE-21C119F60137}" presName="horz2" presStyleCnt="0"/>
      <dgm:spPr/>
    </dgm:pt>
    <dgm:pt modelId="{E76897C2-1893-428F-B266-339249C1F47D}" type="pres">
      <dgm:prSet presAssocID="{BFD4E490-0A0A-4280-AFBE-21C119F60137}" presName="horzSpace2" presStyleCnt="0"/>
      <dgm:spPr/>
    </dgm:pt>
    <dgm:pt modelId="{483A35E7-4C57-401B-95E2-357A72B9D8E8}" type="pres">
      <dgm:prSet presAssocID="{BFD4E490-0A0A-4280-AFBE-21C119F60137}" presName="tx2" presStyleLbl="revTx" presStyleIdx="3" presStyleCnt="10"/>
      <dgm:spPr/>
    </dgm:pt>
    <dgm:pt modelId="{7B100FC0-6A22-495D-AC23-C712A71E9066}" type="pres">
      <dgm:prSet presAssocID="{BFD4E490-0A0A-4280-AFBE-21C119F60137}" presName="vert2" presStyleCnt="0"/>
      <dgm:spPr/>
    </dgm:pt>
    <dgm:pt modelId="{DB891C59-2613-48B6-B864-C44F90A1B893}" type="pres">
      <dgm:prSet presAssocID="{BFD4E490-0A0A-4280-AFBE-21C119F60137}" presName="thinLine2b" presStyleLbl="callout" presStyleIdx="1" presStyleCnt="5"/>
      <dgm:spPr/>
    </dgm:pt>
    <dgm:pt modelId="{9A4B5003-B8AF-4090-8BDD-1124F4DE748D}" type="pres">
      <dgm:prSet presAssocID="{BFD4E490-0A0A-4280-AFBE-21C119F60137}" presName="vertSpace2b" presStyleCnt="0"/>
      <dgm:spPr/>
    </dgm:pt>
    <dgm:pt modelId="{E7F2D35A-5680-458E-8762-55619DC8B78E}" type="pres">
      <dgm:prSet presAssocID="{9EA10AA2-C6C8-45C8-A05F-512B3863C0C6}" presName="thickLine" presStyleLbl="alignNode1" presStyleIdx="2" presStyleCnt="5"/>
      <dgm:spPr/>
    </dgm:pt>
    <dgm:pt modelId="{94A0865A-23CA-4344-94B6-C71EFAA50D94}" type="pres">
      <dgm:prSet presAssocID="{9EA10AA2-C6C8-45C8-A05F-512B3863C0C6}" presName="horz1" presStyleCnt="0"/>
      <dgm:spPr/>
    </dgm:pt>
    <dgm:pt modelId="{3CA2BD13-DB3D-48A9-AB90-2A7375C81142}" type="pres">
      <dgm:prSet presAssocID="{9EA10AA2-C6C8-45C8-A05F-512B3863C0C6}" presName="tx1" presStyleLbl="revTx" presStyleIdx="4" presStyleCnt="10"/>
      <dgm:spPr/>
    </dgm:pt>
    <dgm:pt modelId="{6A4FE378-BC36-4490-8814-487670C2FE47}" type="pres">
      <dgm:prSet presAssocID="{9EA10AA2-C6C8-45C8-A05F-512B3863C0C6}" presName="vert1" presStyleCnt="0"/>
      <dgm:spPr/>
    </dgm:pt>
    <dgm:pt modelId="{9EDFB01F-90F0-4C5D-B547-EDA214025983}" type="pres">
      <dgm:prSet presAssocID="{9692AD6C-9940-4F41-A6D4-82C60F75C6C9}" presName="vertSpace2a" presStyleCnt="0"/>
      <dgm:spPr/>
    </dgm:pt>
    <dgm:pt modelId="{66B02B4B-25A4-4379-83C3-9013D05EEFA7}" type="pres">
      <dgm:prSet presAssocID="{9692AD6C-9940-4F41-A6D4-82C60F75C6C9}" presName="horz2" presStyleCnt="0"/>
      <dgm:spPr/>
    </dgm:pt>
    <dgm:pt modelId="{C7C270FC-103E-40D0-B5E4-43C912A5D5EC}" type="pres">
      <dgm:prSet presAssocID="{9692AD6C-9940-4F41-A6D4-82C60F75C6C9}" presName="horzSpace2" presStyleCnt="0"/>
      <dgm:spPr/>
    </dgm:pt>
    <dgm:pt modelId="{58CC79AC-8ECA-4AF5-B383-3316E1528821}" type="pres">
      <dgm:prSet presAssocID="{9692AD6C-9940-4F41-A6D4-82C60F75C6C9}" presName="tx2" presStyleLbl="revTx" presStyleIdx="5" presStyleCnt="10"/>
      <dgm:spPr/>
    </dgm:pt>
    <dgm:pt modelId="{708132DF-5F20-45AF-95B9-F0F7E4126FCF}" type="pres">
      <dgm:prSet presAssocID="{9692AD6C-9940-4F41-A6D4-82C60F75C6C9}" presName="vert2" presStyleCnt="0"/>
      <dgm:spPr/>
    </dgm:pt>
    <dgm:pt modelId="{7E3BC172-97CC-42C7-8E91-2B8C36E73987}" type="pres">
      <dgm:prSet presAssocID="{9692AD6C-9940-4F41-A6D4-82C60F75C6C9}" presName="thinLine2b" presStyleLbl="callout" presStyleIdx="2" presStyleCnt="5"/>
      <dgm:spPr/>
    </dgm:pt>
    <dgm:pt modelId="{50FBBA71-9A56-4930-B572-D2AAC9928BAE}" type="pres">
      <dgm:prSet presAssocID="{9692AD6C-9940-4F41-A6D4-82C60F75C6C9}" presName="vertSpace2b" presStyleCnt="0"/>
      <dgm:spPr/>
    </dgm:pt>
    <dgm:pt modelId="{DD76A1D1-4991-4D21-B722-1360C796F8BD}" type="pres">
      <dgm:prSet presAssocID="{51E2370C-3085-4AD4-A891-C579E852CB6E}" presName="thickLine" presStyleLbl="alignNode1" presStyleIdx="3" presStyleCnt="5"/>
      <dgm:spPr/>
    </dgm:pt>
    <dgm:pt modelId="{C665A020-49DE-450B-B663-BC1752A959AD}" type="pres">
      <dgm:prSet presAssocID="{51E2370C-3085-4AD4-A891-C579E852CB6E}" presName="horz1" presStyleCnt="0"/>
      <dgm:spPr/>
    </dgm:pt>
    <dgm:pt modelId="{3ED6CE57-3A3E-4EEE-BD56-7F8803EBA066}" type="pres">
      <dgm:prSet presAssocID="{51E2370C-3085-4AD4-A891-C579E852CB6E}" presName="tx1" presStyleLbl="revTx" presStyleIdx="6" presStyleCnt="10"/>
      <dgm:spPr/>
    </dgm:pt>
    <dgm:pt modelId="{06C3CE9B-F60D-4099-A275-60621E95F9B2}" type="pres">
      <dgm:prSet presAssocID="{51E2370C-3085-4AD4-A891-C579E852CB6E}" presName="vert1" presStyleCnt="0"/>
      <dgm:spPr/>
    </dgm:pt>
    <dgm:pt modelId="{15E5AD51-3164-45B1-B213-AEF99B02186E}" type="pres">
      <dgm:prSet presAssocID="{5A02607A-2060-46C1-9B5A-EA769FDA29A0}" presName="vertSpace2a" presStyleCnt="0"/>
      <dgm:spPr/>
    </dgm:pt>
    <dgm:pt modelId="{BE5352E9-0944-4F19-B907-E066A75A0E3E}" type="pres">
      <dgm:prSet presAssocID="{5A02607A-2060-46C1-9B5A-EA769FDA29A0}" presName="horz2" presStyleCnt="0"/>
      <dgm:spPr/>
    </dgm:pt>
    <dgm:pt modelId="{0B540076-6625-409A-9F6E-6C4F58860610}" type="pres">
      <dgm:prSet presAssocID="{5A02607A-2060-46C1-9B5A-EA769FDA29A0}" presName="horzSpace2" presStyleCnt="0"/>
      <dgm:spPr/>
    </dgm:pt>
    <dgm:pt modelId="{B28B2E0B-96CF-4C48-8545-A574960C0A3C}" type="pres">
      <dgm:prSet presAssocID="{5A02607A-2060-46C1-9B5A-EA769FDA29A0}" presName="tx2" presStyleLbl="revTx" presStyleIdx="7" presStyleCnt="10"/>
      <dgm:spPr/>
    </dgm:pt>
    <dgm:pt modelId="{8BDACD2E-237F-47F3-BAB1-E454B0B93F03}" type="pres">
      <dgm:prSet presAssocID="{5A02607A-2060-46C1-9B5A-EA769FDA29A0}" presName="vert2" presStyleCnt="0"/>
      <dgm:spPr/>
    </dgm:pt>
    <dgm:pt modelId="{4BEB0F1F-AD3B-4811-A821-CB67BFB1B48A}" type="pres">
      <dgm:prSet presAssocID="{5A02607A-2060-46C1-9B5A-EA769FDA29A0}" presName="thinLine2b" presStyleLbl="callout" presStyleIdx="3" presStyleCnt="5"/>
      <dgm:spPr/>
    </dgm:pt>
    <dgm:pt modelId="{02B554BE-114C-46B5-88E9-67869A1CE827}" type="pres">
      <dgm:prSet presAssocID="{5A02607A-2060-46C1-9B5A-EA769FDA29A0}" presName="vertSpace2b" presStyleCnt="0"/>
      <dgm:spPr/>
    </dgm:pt>
    <dgm:pt modelId="{03E39261-AB63-4A64-9C91-05E8B01CE1A8}" type="pres">
      <dgm:prSet presAssocID="{FAFEF87A-2355-40F4-B45B-6048326EC63B}" presName="thickLine" presStyleLbl="alignNode1" presStyleIdx="4" presStyleCnt="5"/>
      <dgm:spPr/>
    </dgm:pt>
    <dgm:pt modelId="{B4153B0D-29A6-4062-8093-5AE1BB6C3173}" type="pres">
      <dgm:prSet presAssocID="{FAFEF87A-2355-40F4-B45B-6048326EC63B}" presName="horz1" presStyleCnt="0"/>
      <dgm:spPr/>
    </dgm:pt>
    <dgm:pt modelId="{BCE3D68C-4B3B-41A4-A4EC-2E0B8FEC9292}" type="pres">
      <dgm:prSet presAssocID="{FAFEF87A-2355-40F4-B45B-6048326EC63B}" presName="tx1" presStyleLbl="revTx" presStyleIdx="8" presStyleCnt="10"/>
      <dgm:spPr/>
    </dgm:pt>
    <dgm:pt modelId="{15E7B317-8C14-41D6-BCB7-96D07BA4E794}" type="pres">
      <dgm:prSet presAssocID="{FAFEF87A-2355-40F4-B45B-6048326EC63B}" presName="vert1" presStyleCnt="0"/>
      <dgm:spPr/>
    </dgm:pt>
    <dgm:pt modelId="{D41C5936-6E81-46A9-8CDC-A91DFDCF42A9}" type="pres">
      <dgm:prSet presAssocID="{EDB69436-7A4B-459E-8E4A-8505AB8EFAA8}" presName="vertSpace2a" presStyleCnt="0"/>
      <dgm:spPr/>
    </dgm:pt>
    <dgm:pt modelId="{7CC4638F-3C79-46D1-BE05-AFCC498E3FAB}" type="pres">
      <dgm:prSet presAssocID="{EDB69436-7A4B-459E-8E4A-8505AB8EFAA8}" presName="horz2" presStyleCnt="0"/>
      <dgm:spPr/>
    </dgm:pt>
    <dgm:pt modelId="{075D3036-0624-4AD3-9FB3-3D7DACA09DC5}" type="pres">
      <dgm:prSet presAssocID="{EDB69436-7A4B-459E-8E4A-8505AB8EFAA8}" presName="horzSpace2" presStyleCnt="0"/>
      <dgm:spPr/>
    </dgm:pt>
    <dgm:pt modelId="{FD4DB674-95ED-4653-944B-D89C0A080E11}" type="pres">
      <dgm:prSet presAssocID="{EDB69436-7A4B-459E-8E4A-8505AB8EFAA8}" presName="tx2" presStyleLbl="revTx" presStyleIdx="9" presStyleCnt="10"/>
      <dgm:spPr/>
    </dgm:pt>
    <dgm:pt modelId="{AAE19C69-1953-4462-9791-547394E64658}" type="pres">
      <dgm:prSet presAssocID="{EDB69436-7A4B-459E-8E4A-8505AB8EFAA8}" presName="vert2" presStyleCnt="0"/>
      <dgm:spPr/>
    </dgm:pt>
    <dgm:pt modelId="{AB5B28BB-CCE4-4D6B-9ABD-20E4CF3F978D}" type="pres">
      <dgm:prSet presAssocID="{EDB69436-7A4B-459E-8E4A-8505AB8EFAA8}" presName="thinLine2b" presStyleLbl="callout" presStyleIdx="4" presStyleCnt="5"/>
      <dgm:spPr/>
    </dgm:pt>
    <dgm:pt modelId="{3E927050-CD6D-480F-AF6A-85D07DDF4CFC}" type="pres">
      <dgm:prSet presAssocID="{EDB69436-7A4B-459E-8E4A-8505AB8EFAA8}" presName="vertSpace2b" presStyleCnt="0"/>
      <dgm:spPr/>
    </dgm:pt>
  </dgm:ptLst>
  <dgm:cxnLst>
    <dgm:cxn modelId="{11D8B60B-81C5-4A0C-AFD0-50416CB56B7A}" type="presOf" srcId="{9EA10AA2-C6C8-45C8-A05F-512B3863C0C6}" destId="{3CA2BD13-DB3D-48A9-AB90-2A7375C81142}" srcOrd="0" destOrd="0" presId="urn:microsoft.com/office/officeart/2008/layout/LinedList"/>
    <dgm:cxn modelId="{9A31270E-6FB1-4F92-9683-4B0A6E0DF590}" srcId="{406B9BCB-7513-430D-87AB-FBD45F182296}" destId="{51E2370C-3085-4AD4-A891-C579E852CB6E}" srcOrd="3" destOrd="0" parTransId="{C4282C11-FF6A-4EF1-AD2D-508DD4B24A81}" sibTransId="{0FF12358-CF57-4365-8D15-F123223738D0}"/>
    <dgm:cxn modelId="{3CD05818-3AB9-4DEF-AF8A-95DB75E26009}" srcId="{406B9BCB-7513-430D-87AB-FBD45F182296}" destId="{F46BFA65-436A-472D-ACA6-B6E09E166A28}" srcOrd="1" destOrd="0" parTransId="{3C6770A7-041B-45AB-8DC6-0AEB19D403EC}" sibTransId="{0841B76B-7F89-4163-BFF8-E646354F4489}"/>
    <dgm:cxn modelId="{3F197726-C4BB-42BA-ABF7-AA16A41B42F3}" type="presOf" srcId="{9296C092-8F3B-4239-A8B9-F0C0880ECF67}" destId="{8650F00F-6811-4DEB-B6E9-F8813EB03153}" srcOrd="0" destOrd="0" presId="urn:microsoft.com/office/officeart/2008/layout/LinedList"/>
    <dgm:cxn modelId="{6A8ED32E-A8FE-4480-9511-2536114E1D81}" type="presOf" srcId="{9692AD6C-9940-4F41-A6D4-82C60F75C6C9}" destId="{58CC79AC-8ECA-4AF5-B383-3316E1528821}" srcOrd="0" destOrd="0" presId="urn:microsoft.com/office/officeart/2008/layout/LinedList"/>
    <dgm:cxn modelId="{C9533631-C14E-4EF2-8739-667181BA6A8F}" srcId="{F46BFA65-436A-472D-ACA6-B6E09E166A28}" destId="{BFD4E490-0A0A-4280-AFBE-21C119F60137}" srcOrd="0" destOrd="0" parTransId="{A57CE88C-5485-4228-AECD-DD68E5D6205D}" sibTransId="{25B2F730-76FD-455F-A8AC-C9BF9E4339EC}"/>
    <dgm:cxn modelId="{79805534-73C6-485E-9D01-9A7C4DE6B74E}" srcId="{FAFEF87A-2355-40F4-B45B-6048326EC63B}" destId="{EDB69436-7A4B-459E-8E4A-8505AB8EFAA8}" srcOrd="0" destOrd="0" parTransId="{44A5EF93-C4FE-4931-9952-77FB25A42436}" sibTransId="{31A2CE76-B865-40A5-91D2-530B730EBEAA}"/>
    <dgm:cxn modelId="{B347045B-035E-4FE6-9D46-4EB59159F373}" srcId="{9296C092-8F3B-4239-A8B9-F0C0880ECF67}" destId="{C369000A-E022-4FFD-BD72-0D378C261997}" srcOrd="0" destOrd="0" parTransId="{10CFA008-BFB2-46E5-84C4-A69A50E42931}" sibTransId="{E34E9409-6CC9-49D4-8E7B-C2582F0B3E2E}"/>
    <dgm:cxn modelId="{FB7F7162-EC2B-449D-915D-B8DDF37E8AF0}" srcId="{406B9BCB-7513-430D-87AB-FBD45F182296}" destId="{9EA10AA2-C6C8-45C8-A05F-512B3863C0C6}" srcOrd="2" destOrd="0" parTransId="{F205113E-D60F-407F-B8A8-8745C2C302B8}" sibTransId="{D04741F5-9968-4067-8A33-A99188DCD825}"/>
    <dgm:cxn modelId="{449D9C49-284D-4736-A6E9-63B566F87546}" type="presOf" srcId="{FAFEF87A-2355-40F4-B45B-6048326EC63B}" destId="{BCE3D68C-4B3B-41A4-A4EC-2E0B8FEC9292}" srcOrd="0" destOrd="0" presId="urn:microsoft.com/office/officeart/2008/layout/LinedList"/>
    <dgm:cxn modelId="{90799D4C-A9AE-40D6-90C5-D0B41471C108}" type="presOf" srcId="{BFD4E490-0A0A-4280-AFBE-21C119F60137}" destId="{483A35E7-4C57-401B-95E2-357A72B9D8E8}" srcOrd="0" destOrd="0" presId="urn:microsoft.com/office/officeart/2008/layout/LinedList"/>
    <dgm:cxn modelId="{5B5D126E-612E-4B5F-B01A-D33B1075B253}" type="presOf" srcId="{5A02607A-2060-46C1-9B5A-EA769FDA29A0}" destId="{B28B2E0B-96CF-4C48-8545-A574960C0A3C}" srcOrd="0" destOrd="0" presId="urn:microsoft.com/office/officeart/2008/layout/LinedList"/>
    <dgm:cxn modelId="{A407A286-6399-4A1B-9636-192978133FF8}" srcId="{406B9BCB-7513-430D-87AB-FBD45F182296}" destId="{FAFEF87A-2355-40F4-B45B-6048326EC63B}" srcOrd="4" destOrd="0" parTransId="{B5BFEFD0-F6DD-4BC8-8042-3083998618C8}" sibTransId="{38CB9B8D-2C2E-4389-B610-543DA520062F}"/>
    <dgm:cxn modelId="{1FCAD38B-B4B7-42FE-AB43-1BABE2D3A634}" type="presOf" srcId="{EDB69436-7A4B-459E-8E4A-8505AB8EFAA8}" destId="{FD4DB674-95ED-4653-944B-D89C0A080E11}" srcOrd="0" destOrd="0" presId="urn:microsoft.com/office/officeart/2008/layout/LinedList"/>
    <dgm:cxn modelId="{4FA51BA8-FAD8-4C8B-AC00-CCA5D96C7371}" type="presOf" srcId="{C369000A-E022-4FFD-BD72-0D378C261997}" destId="{5F800D32-411D-4F96-9495-178090DE1454}" srcOrd="0" destOrd="0" presId="urn:microsoft.com/office/officeart/2008/layout/LinedList"/>
    <dgm:cxn modelId="{73F64FB4-F96B-4246-A21A-2A090257F754}" srcId="{406B9BCB-7513-430D-87AB-FBD45F182296}" destId="{9296C092-8F3B-4239-A8B9-F0C0880ECF67}" srcOrd="0" destOrd="0" parTransId="{F6BB674E-4764-437B-B62E-51C45891F7A2}" sibTransId="{D59C4751-BCF8-47BE-AE20-4C57267AB2E8}"/>
    <dgm:cxn modelId="{6AAC10B8-73C0-457A-958D-325CA5F48D97}" type="presOf" srcId="{51E2370C-3085-4AD4-A891-C579E852CB6E}" destId="{3ED6CE57-3A3E-4EEE-BD56-7F8803EBA066}" srcOrd="0" destOrd="0" presId="urn:microsoft.com/office/officeart/2008/layout/LinedList"/>
    <dgm:cxn modelId="{A85AC1BD-7D23-4634-AC2D-2E2286BC93BF}" type="presOf" srcId="{406B9BCB-7513-430D-87AB-FBD45F182296}" destId="{F86875F0-ADC3-4E62-AE81-432C1EA81FC1}" srcOrd="0" destOrd="0" presId="urn:microsoft.com/office/officeart/2008/layout/LinedList"/>
    <dgm:cxn modelId="{5252F7BF-4A98-48FD-957B-1F2E66B2BE29}" srcId="{51E2370C-3085-4AD4-A891-C579E852CB6E}" destId="{5A02607A-2060-46C1-9B5A-EA769FDA29A0}" srcOrd="0" destOrd="0" parTransId="{588F683F-4066-46AF-B13E-89C801E00A3D}" sibTransId="{B5E71316-F291-42BC-B3AB-791D5F605F54}"/>
    <dgm:cxn modelId="{67F08ACD-2071-4999-8D85-2AC19053D38A}" type="presOf" srcId="{F46BFA65-436A-472D-ACA6-B6E09E166A28}" destId="{9DF0D599-D405-445B-BA0B-CC023A2A3F05}" srcOrd="0" destOrd="0" presId="urn:microsoft.com/office/officeart/2008/layout/LinedList"/>
    <dgm:cxn modelId="{A0F194D5-3439-4AA2-8975-C181E91D20D3}" srcId="{9EA10AA2-C6C8-45C8-A05F-512B3863C0C6}" destId="{9692AD6C-9940-4F41-A6D4-82C60F75C6C9}" srcOrd="0" destOrd="0" parTransId="{3901BC7A-06EB-4A04-B638-53F550D587C9}" sibTransId="{C9026426-9665-4A50-9E33-D15ACFDBC912}"/>
    <dgm:cxn modelId="{FD28AC0E-971A-4ADB-8AF5-6A025643D980}" type="presParOf" srcId="{F86875F0-ADC3-4E62-AE81-432C1EA81FC1}" destId="{C92D2F0A-0D83-4C43-932A-4EEB8ED7DC5D}" srcOrd="0" destOrd="0" presId="urn:microsoft.com/office/officeart/2008/layout/LinedList"/>
    <dgm:cxn modelId="{6A8AF8DA-A8A8-4915-BCA4-A6C19E211CAB}" type="presParOf" srcId="{F86875F0-ADC3-4E62-AE81-432C1EA81FC1}" destId="{2CB968EB-64D6-46B2-A103-BCAD8864A112}" srcOrd="1" destOrd="0" presId="urn:microsoft.com/office/officeart/2008/layout/LinedList"/>
    <dgm:cxn modelId="{E5B29D36-9576-414B-8E95-B3B7091F8DD8}" type="presParOf" srcId="{2CB968EB-64D6-46B2-A103-BCAD8864A112}" destId="{8650F00F-6811-4DEB-B6E9-F8813EB03153}" srcOrd="0" destOrd="0" presId="urn:microsoft.com/office/officeart/2008/layout/LinedList"/>
    <dgm:cxn modelId="{0AEDB40A-17C5-4086-9C0B-0169F61E1111}" type="presParOf" srcId="{2CB968EB-64D6-46B2-A103-BCAD8864A112}" destId="{00424176-B895-479F-8776-D91045D99824}" srcOrd="1" destOrd="0" presId="urn:microsoft.com/office/officeart/2008/layout/LinedList"/>
    <dgm:cxn modelId="{13131079-FB4C-43E8-A85B-AD4331933B0A}" type="presParOf" srcId="{00424176-B895-479F-8776-D91045D99824}" destId="{387FE56D-1138-486D-97F8-718492805869}" srcOrd="0" destOrd="0" presId="urn:microsoft.com/office/officeart/2008/layout/LinedList"/>
    <dgm:cxn modelId="{52049B1E-D410-48F9-A350-FC63647FC6D7}" type="presParOf" srcId="{00424176-B895-479F-8776-D91045D99824}" destId="{DE031C74-F77D-432F-9EC6-C19CABDFCF2C}" srcOrd="1" destOrd="0" presId="urn:microsoft.com/office/officeart/2008/layout/LinedList"/>
    <dgm:cxn modelId="{62929A96-975A-4466-9776-10566A877D52}" type="presParOf" srcId="{DE031C74-F77D-432F-9EC6-C19CABDFCF2C}" destId="{20EB2D3E-FA53-4514-B0D8-2CEABBAB0E5D}" srcOrd="0" destOrd="0" presId="urn:microsoft.com/office/officeart/2008/layout/LinedList"/>
    <dgm:cxn modelId="{24362C51-86A0-44D3-BA3E-C964306358C3}" type="presParOf" srcId="{DE031C74-F77D-432F-9EC6-C19CABDFCF2C}" destId="{5F800D32-411D-4F96-9495-178090DE1454}" srcOrd="1" destOrd="0" presId="urn:microsoft.com/office/officeart/2008/layout/LinedList"/>
    <dgm:cxn modelId="{09312A95-D67A-421C-8A8D-63F9822B449A}" type="presParOf" srcId="{DE031C74-F77D-432F-9EC6-C19CABDFCF2C}" destId="{7AE86D8B-DE9D-4365-AA40-950F1DEDF552}" srcOrd="2" destOrd="0" presId="urn:microsoft.com/office/officeart/2008/layout/LinedList"/>
    <dgm:cxn modelId="{B9DEF545-61B8-465D-9A4C-048772E63B51}" type="presParOf" srcId="{00424176-B895-479F-8776-D91045D99824}" destId="{6AB8B6DD-BF55-4444-849C-80F20D08FD8E}" srcOrd="2" destOrd="0" presId="urn:microsoft.com/office/officeart/2008/layout/LinedList"/>
    <dgm:cxn modelId="{69DAEE39-165C-489B-80B6-D3B1AA24E845}" type="presParOf" srcId="{00424176-B895-479F-8776-D91045D99824}" destId="{64929FDC-A1CB-459E-B21B-1DD345BCA8AC}" srcOrd="3" destOrd="0" presId="urn:microsoft.com/office/officeart/2008/layout/LinedList"/>
    <dgm:cxn modelId="{A889AE9D-121C-48B7-A86B-515D0FF017A5}" type="presParOf" srcId="{F86875F0-ADC3-4E62-AE81-432C1EA81FC1}" destId="{36F186B8-0E41-41A2-AC9F-1493F122A0BA}" srcOrd="2" destOrd="0" presId="urn:microsoft.com/office/officeart/2008/layout/LinedList"/>
    <dgm:cxn modelId="{673DB8AD-82B8-4D0D-B80E-54898CFD952D}" type="presParOf" srcId="{F86875F0-ADC3-4E62-AE81-432C1EA81FC1}" destId="{1BD6688A-974B-4F3A-8564-13F3613A7F9E}" srcOrd="3" destOrd="0" presId="urn:microsoft.com/office/officeart/2008/layout/LinedList"/>
    <dgm:cxn modelId="{79727DC5-880C-452A-8ECA-E5A8B1F26562}" type="presParOf" srcId="{1BD6688A-974B-4F3A-8564-13F3613A7F9E}" destId="{9DF0D599-D405-445B-BA0B-CC023A2A3F05}" srcOrd="0" destOrd="0" presId="urn:microsoft.com/office/officeart/2008/layout/LinedList"/>
    <dgm:cxn modelId="{D84230DA-06C9-4E0D-A154-25DECBA23F1E}" type="presParOf" srcId="{1BD6688A-974B-4F3A-8564-13F3613A7F9E}" destId="{3C090E3A-ED38-4366-A015-199633E550A8}" srcOrd="1" destOrd="0" presId="urn:microsoft.com/office/officeart/2008/layout/LinedList"/>
    <dgm:cxn modelId="{A25FDF26-5804-4336-903F-19D6645AE170}" type="presParOf" srcId="{3C090E3A-ED38-4366-A015-199633E550A8}" destId="{885FA0F0-64EB-4507-B013-89961DEDD4AA}" srcOrd="0" destOrd="0" presId="urn:microsoft.com/office/officeart/2008/layout/LinedList"/>
    <dgm:cxn modelId="{F8BB9905-F4BC-4DDA-917A-44339B07DD72}" type="presParOf" srcId="{3C090E3A-ED38-4366-A015-199633E550A8}" destId="{EEB90809-BB4E-4346-8209-ABB3358FE09F}" srcOrd="1" destOrd="0" presId="urn:microsoft.com/office/officeart/2008/layout/LinedList"/>
    <dgm:cxn modelId="{DD668170-578B-4F2D-AEF3-F2383DE22390}" type="presParOf" srcId="{EEB90809-BB4E-4346-8209-ABB3358FE09F}" destId="{E76897C2-1893-428F-B266-339249C1F47D}" srcOrd="0" destOrd="0" presId="urn:microsoft.com/office/officeart/2008/layout/LinedList"/>
    <dgm:cxn modelId="{ADCE414F-B5CE-41D1-A502-2B005485ED19}" type="presParOf" srcId="{EEB90809-BB4E-4346-8209-ABB3358FE09F}" destId="{483A35E7-4C57-401B-95E2-357A72B9D8E8}" srcOrd="1" destOrd="0" presId="urn:microsoft.com/office/officeart/2008/layout/LinedList"/>
    <dgm:cxn modelId="{3AC327E9-1EBF-4EE8-9093-AB850F8132E1}" type="presParOf" srcId="{EEB90809-BB4E-4346-8209-ABB3358FE09F}" destId="{7B100FC0-6A22-495D-AC23-C712A71E9066}" srcOrd="2" destOrd="0" presId="urn:microsoft.com/office/officeart/2008/layout/LinedList"/>
    <dgm:cxn modelId="{7D82DC41-DC31-4A1B-A231-F70387300007}" type="presParOf" srcId="{3C090E3A-ED38-4366-A015-199633E550A8}" destId="{DB891C59-2613-48B6-B864-C44F90A1B893}" srcOrd="2" destOrd="0" presId="urn:microsoft.com/office/officeart/2008/layout/LinedList"/>
    <dgm:cxn modelId="{E332C2BC-867A-42DA-9309-DCBF1F484129}" type="presParOf" srcId="{3C090E3A-ED38-4366-A015-199633E550A8}" destId="{9A4B5003-B8AF-4090-8BDD-1124F4DE748D}" srcOrd="3" destOrd="0" presId="urn:microsoft.com/office/officeart/2008/layout/LinedList"/>
    <dgm:cxn modelId="{A0F3B31F-3CA3-46AC-A4DE-F85EF7245455}" type="presParOf" srcId="{F86875F0-ADC3-4E62-AE81-432C1EA81FC1}" destId="{E7F2D35A-5680-458E-8762-55619DC8B78E}" srcOrd="4" destOrd="0" presId="urn:microsoft.com/office/officeart/2008/layout/LinedList"/>
    <dgm:cxn modelId="{F25F088F-76FA-426E-927D-BD5220041771}" type="presParOf" srcId="{F86875F0-ADC3-4E62-AE81-432C1EA81FC1}" destId="{94A0865A-23CA-4344-94B6-C71EFAA50D94}" srcOrd="5" destOrd="0" presId="urn:microsoft.com/office/officeart/2008/layout/LinedList"/>
    <dgm:cxn modelId="{A87C2274-17AF-4C0A-8FA4-86F660BE881D}" type="presParOf" srcId="{94A0865A-23CA-4344-94B6-C71EFAA50D94}" destId="{3CA2BD13-DB3D-48A9-AB90-2A7375C81142}" srcOrd="0" destOrd="0" presId="urn:microsoft.com/office/officeart/2008/layout/LinedList"/>
    <dgm:cxn modelId="{786F6DEE-439E-462B-A6A2-F460AB245F52}" type="presParOf" srcId="{94A0865A-23CA-4344-94B6-C71EFAA50D94}" destId="{6A4FE378-BC36-4490-8814-487670C2FE47}" srcOrd="1" destOrd="0" presId="urn:microsoft.com/office/officeart/2008/layout/LinedList"/>
    <dgm:cxn modelId="{922FB858-7509-437E-96A1-0AD211BEFFED}" type="presParOf" srcId="{6A4FE378-BC36-4490-8814-487670C2FE47}" destId="{9EDFB01F-90F0-4C5D-B547-EDA214025983}" srcOrd="0" destOrd="0" presId="urn:microsoft.com/office/officeart/2008/layout/LinedList"/>
    <dgm:cxn modelId="{32202FF2-F55D-44AE-856B-118EDAAE9232}" type="presParOf" srcId="{6A4FE378-BC36-4490-8814-487670C2FE47}" destId="{66B02B4B-25A4-4379-83C3-9013D05EEFA7}" srcOrd="1" destOrd="0" presId="urn:microsoft.com/office/officeart/2008/layout/LinedList"/>
    <dgm:cxn modelId="{B7BC153A-4974-4ADB-86C5-45FEA7D848D3}" type="presParOf" srcId="{66B02B4B-25A4-4379-83C3-9013D05EEFA7}" destId="{C7C270FC-103E-40D0-B5E4-43C912A5D5EC}" srcOrd="0" destOrd="0" presId="urn:microsoft.com/office/officeart/2008/layout/LinedList"/>
    <dgm:cxn modelId="{928936C7-AA57-46F8-A6E2-DB3F82684BA8}" type="presParOf" srcId="{66B02B4B-25A4-4379-83C3-9013D05EEFA7}" destId="{58CC79AC-8ECA-4AF5-B383-3316E1528821}" srcOrd="1" destOrd="0" presId="urn:microsoft.com/office/officeart/2008/layout/LinedList"/>
    <dgm:cxn modelId="{5BB2C34B-CA21-4CA2-85C3-7593F75EFB51}" type="presParOf" srcId="{66B02B4B-25A4-4379-83C3-9013D05EEFA7}" destId="{708132DF-5F20-45AF-95B9-F0F7E4126FCF}" srcOrd="2" destOrd="0" presId="urn:microsoft.com/office/officeart/2008/layout/LinedList"/>
    <dgm:cxn modelId="{B625040C-D4ED-4141-B5F1-13FEAE9B9584}" type="presParOf" srcId="{6A4FE378-BC36-4490-8814-487670C2FE47}" destId="{7E3BC172-97CC-42C7-8E91-2B8C36E73987}" srcOrd="2" destOrd="0" presId="urn:microsoft.com/office/officeart/2008/layout/LinedList"/>
    <dgm:cxn modelId="{F0C89057-BD3B-457B-BE08-B2D97C850A1A}" type="presParOf" srcId="{6A4FE378-BC36-4490-8814-487670C2FE47}" destId="{50FBBA71-9A56-4930-B572-D2AAC9928BAE}" srcOrd="3" destOrd="0" presId="urn:microsoft.com/office/officeart/2008/layout/LinedList"/>
    <dgm:cxn modelId="{1680A1E2-50B3-4278-869D-FB2A92DFFFCD}" type="presParOf" srcId="{F86875F0-ADC3-4E62-AE81-432C1EA81FC1}" destId="{DD76A1D1-4991-4D21-B722-1360C796F8BD}" srcOrd="6" destOrd="0" presId="urn:microsoft.com/office/officeart/2008/layout/LinedList"/>
    <dgm:cxn modelId="{45F9CC53-665E-447A-A643-E2244C696390}" type="presParOf" srcId="{F86875F0-ADC3-4E62-AE81-432C1EA81FC1}" destId="{C665A020-49DE-450B-B663-BC1752A959AD}" srcOrd="7" destOrd="0" presId="urn:microsoft.com/office/officeart/2008/layout/LinedList"/>
    <dgm:cxn modelId="{CB0AE384-ED19-4D3B-AF8B-4D4A2192CEA5}" type="presParOf" srcId="{C665A020-49DE-450B-B663-BC1752A959AD}" destId="{3ED6CE57-3A3E-4EEE-BD56-7F8803EBA066}" srcOrd="0" destOrd="0" presId="urn:microsoft.com/office/officeart/2008/layout/LinedList"/>
    <dgm:cxn modelId="{4299FA4B-1EAA-4E9D-BB5A-77EB39789C30}" type="presParOf" srcId="{C665A020-49DE-450B-B663-BC1752A959AD}" destId="{06C3CE9B-F60D-4099-A275-60621E95F9B2}" srcOrd="1" destOrd="0" presId="urn:microsoft.com/office/officeart/2008/layout/LinedList"/>
    <dgm:cxn modelId="{34D2568E-0011-4A32-A206-D5E320B9929D}" type="presParOf" srcId="{06C3CE9B-F60D-4099-A275-60621E95F9B2}" destId="{15E5AD51-3164-45B1-B213-AEF99B02186E}" srcOrd="0" destOrd="0" presId="urn:microsoft.com/office/officeart/2008/layout/LinedList"/>
    <dgm:cxn modelId="{5BDE01BF-664B-44AA-99A5-1C5C5FB1E160}" type="presParOf" srcId="{06C3CE9B-F60D-4099-A275-60621E95F9B2}" destId="{BE5352E9-0944-4F19-B907-E066A75A0E3E}" srcOrd="1" destOrd="0" presId="urn:microsoft.com/office/officeart/2008/layout/LinedList"/>
    <dgm:cxn modelId="{485BEF5F-B1ED-4027-9BFA-DBD9E488DA18}" type="presParOf" srcId="{BE5352E9-0944-4F19-B907-E066A75A0E3E}" destId="{0B540076-6625-409A-9F6E-6C4F58860610}" srcOrd="0" destOrd="0" presId="urn:microsoft.com/office/officeart/2008/layout/LinedList"/>
    <dgm:cxn modelId="{38EB2D42-AA4B-4B0E-AD08-3B1B2E9C947A}" type="presParOf" srcId="{BE5352E9-0944-4F19-B907-E066A75A0E3E}" destId="{B28B2E0B-96CF-4C48-8545-A574960C0A3C}" srcOrd="1" destOrd="0" presId="urn:microsoft.com/office/officeart/2008/layout/LinedList"/>
    <dgm:cxn modelId="{AF2AE165-7E06-4A94-B9AA-49DD0EDB3B93}" type="presParOf" srcId="{BE5352E9-0944-4F19-B907-E066A75A0E3E}" destId="{8BDACD2E-237F-47F3-BAB1-E454B0B93F03}" srcOrd="2" destOrd="0" presId="urn:microsoft.com/office/officeart/2008/layout/LinedList"/>
    <dgm:cxn modelId="{A82F5184-1EDF-4A75-9CFB-3EE506A3E8E1}" type="presParOf" srcId="{06C3CE9B-F60D-4099-A275-60621E95F9B2}" destId="{4BEB0F1F-AD3B-4811-A821-CB67BFB1B48A}" srcOrd="2" destOrd="0" presId="urn:microsoft.com/office/officeart/2008/layout/LinedList"/>
    <dgm:cxn modelId="{6AC658FB-0A1F-4DC3-A0E8-5D972EB2A06C}" type="presParOf" srcId="{06C3CE9B-F60D-4099-A275-60621E95F9B2}" destId="{02B554BE-114C-46B5-88E9-67869A1CE827}" srcOrd="3" destOrd="0" presId="urn:microsoft.com/office/officeart/2008/layout/LinedList"/>
    <dgm:cxn modelId="{ADE71502-3269-49B8-8F15-1D5DECD0C49D}" type="presParOf" srcId="{F86875F0-ADC3-4E62-AE81-432C1EA81FC1}" destId="{03E39261-AB63-4A64-9C91-05E8B01CE1A8}" srcOrd="8" destOrd="0" presId="urn:microsoft.com/office/officeart/2008/layout/LinedList"/>
    <dgm:cxn modelId="{BFB258FD-AF4C-4155-A881-19505B1F95FC}" type="presParOf" srcId="{F86875F0-ADC3-4E62-AE81-432C1EA81FC1}" destId="{B4153B0D-29A6-4062-8093-5AE1BB6C3173}" srcOrd="9" destOrd="0" presId="urn:microsoft.com/office/officeart/2008/layout/LinedList"/>
    <dgm:cxn modelId="{058C978D-700A-4983-8711-0AED0A981987}" type="presParOf" srcId="{B4153B0D-29A6-4062-8093-5AE1BB6C3173}" destId="{BCE3D68C-4B3B-41A4-A4EC-2E0B8FEC9292}" srcOrd="0" destOrd="0" presId="urn:microsoft.com/office/officeart/2008/layout/LinedList"/>
    <dgm:cxn modelId="{2BED45CE-3956-4B90-9B10-6D369E9F741E}" type="presParOf" srcId="{B4153B0D-29A6-4062-8093-5AE1BB6C3173}" destId="{15E7B317-8C14-41D6-BCB7-96D07BA4E794}" srcOrd="1" destOrd="0" presId="urn:microsoft.com/office/officeart/2008/layout/LinedList"/>
    <dgm:cxn modelId="{5265037D-03AF-48B9-94E8-F24D9DD93051}" type="presParOf" srcId="{15E7B317-8C14-41D6-BCB7-96D07BA4E794}" destId="{D41C5936-6E81-46A9-8CDC-A91DFDCF42A9}" srcOrd="0" destOrd="0" presId="urn:microsoft.com/office/officeart/2008/layout/LinedList"/>
    <dgm:cxn modelId="{EAC28BE9-AFDE-4D94-9F0E-7370BBDCE4E8}" type="presParOf" srcId="{15E7B317-8C14-41D6-BCB7-96D07BA4E794}" destId="{7CC4638F-3C79-46D1-BE05-AFCC498E3FAB}" srcOrd="1" destOrd="0" presId="urn:microsoft.com/office/officeart/2008/layout/LinedList"/>
    <dgm:cxn modelId="{0A59650E-77E8-417A-A7C1-2A2CD01A41BC}" type="presParOf" srcId="{7CC4638F-3C79-46D1-BE05-AFCC498E3FAB}" destId="{075D3036-0624-4AD3-9FB3-3D7DACA09DC5}" srcOrd="0" destOrd="0" presId="urn:microsoft.com/office/officeart/2008/layout/LinedList"/>
    <dgm:cxn modelId="{E989F208-8501-48AC-B19B-7687FEFCE61A}" type="presParOf" srcId="{7CC4638F-3C79-46D1-BE05-AFCC498E3FAB}" destId="{FD4DB674-95ED-4653-944B-D89C0A080E11}" srcOrd="1" destOrd="0" presId="urn:microsoft.com/office/officeart/2008/layout/LinedList"/>
    <dgm:cxn modelId="{457A276D-0925-4B5D-A501-D4EB5EB10E79}" type="presParOf" srcId="{7CC4638F-3C79-46D1-BE05-AFCC498E3FAB}" destId="{AAE19C69-1953-4462-9791-547394E64658}" srcOrd="2" destOrd="0" presId="urn:microsoft.com/office/officeart/2008/layout/LinedList"/>
    <dgm:cxn modelId="{02014A0D-0A9D-4394-B624-D2AB788F4031}" type="presParOf" srcId="{15E7B317-8C14-41D6-BCB7-96D07BA4E794}" destId="{AB5B28BB-CCE4-4D6B-9ABD-20E4CF3F978D}" srcOrd="2" destOrd="0" presId="urn:microsoft.com/office/officeart/2008/layout/LinedList"/>
    <dgm:cxn modelId="{7378C27E-BF96-4FF1-A120-BAC3FF9227BD}" type="presParOf" srcId="{15E7B317-8C14-41D6-BCB7-96D07BA4E794}" destId="{3E927050-CD6D-480F-AF6A-85D07DDF4CFC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2D2F0A-0D83-4C43-932A-4EEB8ED7DC5D}">
      <dsp:nvSpPr>
        <dsp:cNvPr id="0" name=""/>
        <dsp:cNvSpPr/>
      </dsp:nvSpPr>
      <dsp:spPr>
        <a:xfrm>
          <a:off x="0" y="423"/>
          <a:ext cx="99502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50F00F-6811-4DEB-B6E9-F8813EB03153}">
      <dsp:nvSpPr>
        <dsp:cNvPr id="0" name=""/>
        <dsp:cNvSpPr/>
      </dsp:nvSpPr>
      <dsp:spPr>
        <a:xfrm>
          <a:off x="0" y="423"/>
          <a:ext cx="1990049" cy="693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1600" b="1" kern="1200" dirty="0">
              <a:latin typeface="Agency FB" panose="020B0503020202020204" pitchFamily="34" charset="0"/>
            </a:rPr>
            <a:t>Evaluación ética de la investigación: </a:t>
          </a:r>
        </a:p>
      </dsp:txBody>
      <dsp:txXfrm>
        <a:off x="0" y="423"/>
        <a:ext cx="1990049" cy="693004"/>
      </dsp:txXfrm>
    </dsp:sp>
    <dsp:sp modelId="{5F800D32-411D-4F96-9495-178090DE1454}">
      <dsp:nvSpPr>
        <dsp:cNvPr id="0" name=""/>
        <dsp:cNvSpPr/>
      </dsp:nvSpPr>
      <dsp:spPr>
        <a:xfrm>
          <a:off x="2139302" y="31892"/>
          <a:ext cx="7810942" cy="629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1400" kern="1200" dirty="0">
              <a:latin typeface="Agency FB" panose="020B0503020202020204" pitchFamily="34" charset="0"/>
            </a:rPr>
            <a:t>Todas las investigaciones sometidas a </a:t>
          </a:r>
          <a:r>
            <a:rPr lang="es-VE" sz="1400" i="1" kern="1200" dirty="0">
              <a:solidFill>
                <a:srgbClr val="C00000"/>
              </a:solidFill>
              <a:latin typeface="Agency FB" panose="020B0503020202020204" pitchFamily="34" charset="0"/>
            </a:rPr>
            <a:t>Económicas CUC</a:t>
          </a:r>
          <a:r>
            <a:rPr lang="es-VE" sz="1400" kern="1200" dirty="0">
              <a:latin typeface="Agency FB" panose="020B0503020202020204" pitchFamily="34" charset="0"/>
            </a:rPr>
            <a:t>  son evaluadas por su potencial de uso dual preocupante. Esto implica que los investigadores expliquen de manera detallada en sus artículos cómo sus tecnologías o enfoques pueden tener riesgos para la seguridad económica y social, además de sus posibles aplicaciones beneficiosas.</a:t>
          </a:r>
          <a:endParaRPr lang="es-CO" sz="1400" kern="1200" dirty="0">
            <a:latin typeface="Agency FB" panose="020B0503020202020204" pitchFamily="34" charset="0"/>
          </a:endParaRPr>
        </a:p>
      </dsp:txBody>
      <dsp:txXfrm>
        <a:off x="2139302" y="31892"/>
        <a:ext cx="7810942" cy="629389"/>
      </dsp:txXfrm>
    </dsp:sp>
    <dsp:sp modelId="{6AB8B6DD-BF55-4444-849C-80F20D08FD8E}">
      <dsp:nvSpPr>
        <dsp:cNvPr id="0" name=""/>
        <dsp:cNvSpPr/>
      </dsp:nvSpPr>
      <dsp:spPr>
        <a:xfrm>
          <a:off x="1990048" y="661281"/>
          <a:ext cx="79601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F186B8-0E41-41A2-AC9F-1493F122A0BA}">
      <dsp:nvSpPr>
        <dsp:cNvPr id="0" name=""/>
        <dsp:cNvSpPr/>
      </dsp:nvSpPr>
      <dsp:spPr>
        <a:xfrm>
          <a:off x="0" y="693428"/>
          <a:ext cx="99502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F0D599-D405-445B-BA0B-CC023A2A3F05}">
      <dsp:nvSpPr>
        <dsp:cNvPr id="0" name=""/>
        <dsp:cNvSpPr/>
      </dsp:nvSpPr>
      <dsp:spPr>
        <a:xfrm>
          <a:off x="0" y="693428"/>
          <a:ext cx="1990049" cy="693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1600" b="1" kern="1200" dirty="0">
              <a:latin typeface="Agency FB" panose="020B0503020202020204" pitchFamily="34" charset="0"/>
            </a:rPr>
            <a:t>Transparencia y divulgación de riesgos:</a:t>
          </a:r>
          <a:endParaRPr lang="es-CO" sz="1600" kern="1200" dirty="0">
            <a:latin typeface="Agency FB" panose="020B0503020202020204" pitchFamily="34" charset="0"/>
          </a:endParaRPr>
        </a:p>
      </dsp:txBody>
      <dsp:txXfrm>
        <a:off x="0" y="693428"/>
        <a:ext cx="1990049" cy="693004"/>
      </dsp:txXfrm>
    </dsp:sp>
    <dsp:sp modelId="{483A35E7-4C57-401B-95E2-357A72B9D8E8}">
      <dsp:nvSpPr>
        <dsp:cNvPr id="0" name=""/>
        <dsp:cNvSpPr/>
      </dsp:nvSpPr>
      <dsp:spPr>
        <a:xfrm>
          <a:off x="2139302" y="724897"/>
          <a:ext cx="7810942" cy="629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1400" kern="1200" dirty="0">
              <a:latin typeface="Agency FB" panose="020B0503020202020204" pitchFamily="34" charset="0"/>
            </a:rPr>
            <a:t>Los autores deberán declarar cualquier posible riesgo de uso dual de sus hallazgos. Si la investigación involucra tecnologías o enfoques que pueden ser mal utilizados (por ejemplo, algoritmos económicos que pueden ser utilizados para manipulación de mercados o análisis de datos que pueden comprometer la privacidad), se debe informar claramente en el documento.</a:t>
          </a:r>
          <a:endParaRPr lang="es-CO" sz="1400" kern="1200" dirty="0">
            <a:latin typeface="Agency FB" panose="020B0503020202020204" pitchFamily="34" charset="0"/>
          </a:endParaRPr>
        </a:p>
      </dsp:txBody>
      <dsp:txXfrm>
        <a:off x="2139302" y="724897"/>
        <a:ext cx="7810942" cy="629389"/>
      </dsp:txXfrm>
    </dsp:sp>
    <dsp:sp modelId="{DB891C59-2613-48B6-B864-C44F90A1B893}">
      <dsp:nvSpPr>
        <dsp:cNvPr id="0" name=""/>
        <dsp:cNvSpPr/>
      </dsp:nvSpPr>
      <dsp:spPr>
        <a:xfrm>
          <a:off x="1990048" y="1354286"/>
          <a:ext cx="79601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F2D35A-5680-458E-8762-55619DC8B78E}">
      <dsp:nvSpPr>
        <dsp:cNvPr id="0" name=""/>
        <dsp:cNvSpPr/>
      </dsp:nvSpPr>
      <dsp:spPr>
        <a:xfrm>
          <a:off x="0" y="1386433"/>
          <a:ext cx="99502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A2BD13-DB3D-48A9-AB90-2A7375C81142}">
      <dsp:nvSpPr>
        <dsp:cNvPr id="0" name=""/>
        <dsp:cNvSpPr/>
      </dsp:nvSpPr>
      <dsp:spPr>
        <a:xfrm>
          <a:off x="0" y="1386433"/>
          <a:ext cx="1990049" cy="693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1600" b="1" kern="1200" dirty="0">
              <a:latin typeface="Agency FB" panose="020B0503020202020204" pitchFamily="34" charset="0"/>
            </a:rPr>
            <a:t>Colaboración con expertos externos:</a:t>
          </a:r>
          <a:endParaRPr lang="es-CO" sz="1600" kern="1200" dirty="0">
            <a:latin typeface="Agency FB" panose="020B0503020202020204" pitchFamily="34" charset="0"/>
          </a:endParaRPr>
        </a:p>
      </dsp:txBody>
      <dsp:txXfrm>
        <a:off x="0" y="1386433"/>
        <a:ext cx="1990049" cy="693004"/>
      </dsp:txXfrm>
    </dsp:sp>
    <dsp:sp modelId="{58CC79AC-8ECA-4AF5-B383-3316E1528821}">
      <dsp:nvSpPr>
        <dsp:cNvPr id="0" name=""/>
        <dsp:cNvSpPr/>
      </dsp:nvSpPr>
      <dsp:spPr>
        <a:xfrm>
          <a:off x="2139302" y="1417902"/>
          <a:ext cx="7810942" cy="629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1400" kern="1200" dirty="0">
              <a:latin typeface="Agency FB" panose="020B0503020202020204" pitchFamily="34" charset="0"/>
            </a:rPr>
            <a:t>En caso de que la investigación tenga implicaciones en áreas sensibles (por ejemplo, uso de datos personales en investigaciones económicas o en la manipulación de mercados), </a:t>
          </a:r>
          <a:r>
            <a:rPr lang="es-VE" sz="1400" i="1" kern="1200" dirty="0">
              <a:solidFill>
                <a:srgbClr val="C00000"/>
              </a:solidFill>
              <a:latin typeface="Agency FB" panose="020B0503020202020204" pitchFamily="34" charset="0"/>
            </a:rPr>
            <a:t>Económicas CUC </a:t>
          </a:r>
          <a:r>
            <a:rPr lang="es-VE" sz="1400" kern="1200" dirty="0">
              <a:latin typeface="Agency FB" panose="020B0503020202020204" pitchFamily="34" charset="0"/>
            </a:rPr>
            <a:t>podría consultar a expertos en ética, seguridad de datos, regulaciones de criptomonedas, o sostenibilidad económica para evaluar los posibles riesgos asociados con la publicación.</a:t>
          </a:r>
          <a:endParaRPr lang="es-CO" sz="1400" kern="1200" dirty="0">
            <a:latin typeface="Agency FB" panose="020B0503020202020204" pitchFamily="34" charset="0"/>
          </a:endParaRPr>
        </a:p>
      </dsp:txBody>
      <dsp:txXfrm>
        <a:off x="2139302" y="1417902"/>
        <a:ext cx="7810942" cy="629389"/>
      </dsp:txXfrm>
    </dsp:sp>
    <dsp:sp modelId="{7E3BC172-97CC-42C7-8E91-2B8C36E73987}">
      <dsp:nvSpPr>
        <dsp:cNvPr id="0" name=""/>
        <dsp:cNvSpPr/>
      </dsp:nvSpPr>
      <dsp:spPr>
        <a:xfrm>
          <a:off x="1990048" y="2047291"/>
          <a:ext cx="79601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76A1D1-4991-4D21-B722-1360C796F8BD}">
      <dsp:nvSpPr>
        <dsp:cNvPr id="0" name=""/>
        <dsp:cNvSpPr/>
      </dsp:nvSpPr>
      <dsp:spPr>
        <a:xfrm>
          <a:off x="0" y="2079437"/>
          <a:ext cx="99502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D6CE57-3A3E-4EEE-BD56-7F8803EBA066}">
      <dsp:nvSpPr>
        <dsp:cNvPr id="0" name=""/>
        <dsp:cNvSpPr/>
      </dsp:nvSpPr>
      <dsp:spPr>
        <a:xfrm>
          <a:off x="0" y="2079437"/>
          <a:ext cx="1990049" cy="693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1600" b="1" kern="1200" dirty="0">
              <a:latin typeface="Agency FB" panose="020B0503020202020204" pitchFamily="34" charset="0"/>
            </a:rPr>
            <a:t>Revisión por pares especializada:</a:t>
          </a:r>
          <a:endParaRPr lang="es-CO" sz="1600" kern="1200" dirty="0">
            <a:latin typeface="Agency FB" panose="020B0503020202020204" pitchFamily="34" charset="0"/>
          </a:endParaRPr>
        </a:p>
      </dsp:txBody>
      <dsp:txXfrm>
        <a:off x="0" y="2079437"/>
        <a:ext cx="1990049" cy="693004"/>
      </dsp:txXfrm>
    </dsp:sp>
    <dsp:sp modelId="{B28B2E0B-96CF-4C48-8545-A574960C0A3C}">
      <dsp:nvSpPr>
        <dsp:cNvPr id="0" name=""/>
        <dsp:cNvSpPr/>
      </dsp:nvSpPr>
      <dsp:spPr>
        <a:xfrm>
          <a:off x="2139302" y="2110907"/>
          <a:ext cx="7810942" cy="629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1400" kern="1200" dirty="0">
              <a:latin typeface="Agency FB" panose="020B0503020202020204" pitchFamily="34" charset="0"/>
            </a:rPr>
            <a:t>El comité editorial de </a:t>
          </a:r>
          <a:r>
            <a:rPr lang="es-VE" sz="1400" i="1" kern="1200" dirty="0">
              <a:solidFill>
                <a:srgbClr val="C00000"/>
              </a:solidFill>
              <a:latin typeface="Agency FB" panose="020B0503020202020204" pitchFamily="34" charset="0"/>
            </a:rPr>
            <a:t>Económicas CUC</a:t>
          </a:r>
          <a:r>
            <a:rPr lang="es-VE" sz="1400" kern="1200" dirty="0">
              <a:latin typeface="Agency FB" panose="020B0503020202020204" pitchFamily="34" charset="0"/>
            </a:rPr>
            <a:t>  </a:t>
          </a:r>
          <a:r>
            <a:rPr lang="es-VE" sz="1400" kern="1200" dirty="0" err="1">
              <a:latin typeface="Agency FB" panose="020B0503020202020204" pitchFamily="34" charset="0"/>
            </a:rPr>
            <a:t>seasegura</a:t>
          </a:r>
          <a:r>
            <a:rPr lang="es-VE" sz="1400" kern="1200" dirty="0">
              <a:latin typeface="Agency FB" panose="020B0503020202020204" pitchFamily="34" charset="0"/>
            </a:rPr>
            <a:t> que las investigaciones que aborden temas sensibles sean revisadas por expertos en ética, bioseguridad o áreas relacionadas con el uso dual de tecnologías. Esto garantiza que los estudios sean evaluados no solo por su validez científica, sino también por su potencial impacto social y económico.</a:t>
          </a:r>
          <a:endParaRPr lang="es-CO" sz="1400" kern="1200" dirty="0">
            <a:latin typeface="Agency FB" panose="020B0503020202020204" pitchFamily="34" charset="0"/>
          </a:endParaRPr>
        </a:p>
      </dsp:txBody>
      <dsp:txXfrm>
        <a:off x="2139302" y="2110907"/>
        <a:ext cx="7810942" cy="629389"/>
      </dsp:txXfrm>
    </dsp:sp>
    <dsp:sp modelId="{4BEB0F1F-AD3B-4811-A821-CB67BFB1B48A}">
      <dsp:nvSpPr>
        <dsp:cNvPr id="0" name=""/>
        <dsp:cNvSpPr/>
      </dsp:nvSpPr>
      <dsp:spPr>
        <a:xfrm>
          <a:off x="1990048" y="2740296"/>
          <a:ext cx="79601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E39261-AB63-4A64-9C91-05E8B01CE1A8}">
      <dsp:nvSpPr>
        <dsp:cNvPr id="0" name=""/>
        <dsp:cNvSpPr/>
      </dsp:nvSpPr>
      <dsp:spPr>
        <a:xfrm>
          <a:off x="0" y="2772442"/>
          <a:ext cx="99502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E3D68C-4B3B-41A4-A4EC-2E0B8FEC9292}">
      <dsp:nvSpPr>
        <dsp:cNvPr id="0" name=""/>
        <dsp:cNvSpPr/>
      </dsp:nvSpPr>
      <dsp:spPr>
        <a:xfrm>
          <a:off x="0" y="2772442"/>
          <a:ext cx="1990049" cy="693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1600" b="1" kern="1200" dirty="0">
              <a:latin typeface="Agency FB" panose="020B0503020202020204" pitchFamily="34" charset="0"/>
            </a:rPr>
            <a:t>Cumplimiento con normativas internacionales:</a:t>
          </a:r>
          <a:endParaRPr lang="es-CO" sz="1600" kern="1200" dirty="0">
            <a:latin typeface="Agency FB" panose="020B0503020202020204" pitchFamily="34" charset="0"/>
          </a:endParaRPr>
        </a:p>
      </dsp:txBody>
      <dsp:txXfrm>
        <a:off x="0" y="2772442"/>
        <a:ext cx="1990049" cy="693004"/>
      </dsp:txXfrm>
    </dsp:sp>
    <dsp:sp modelId="{FD4DB674-95ED-4653-944B-D89C0A080E11}">
      <dsp:nvSpPr>
        <dsp:cNvPr id="0" name=""/>
        <dsp:cNvSpPr/>
      </dsp:nvSpPr>
      <dsp:spPr>
        <a:xfrm>
          <a:off x="2139302" y="2803912"/>
          <a:ext cx="7810942" cy="629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1400" i="1" kern="1200" dirty="0">
              <a:solidFill>
                <a:srgbClr val="C00000"/>
              </a:solidFill>
              <a:latin typeface="Agency FB" panose="020B0503020202020204" pitchFamily="34" charset="0"/>
            </a:rPr>
            <a:t>Económicas CUC </a:t>
          </a:r>
          <a:r>
            <a:rPr lang="es-VE" sz="1400" kern="1200" dirty="0">
              <a:latin typeface="Agency FB" panose="020B0503020202020204" pitchFamily="34" charset="0"/>
            </a:rPr>
            <a:t> se </a:t>
          </a:r>
          <a:r>
            <a:rPr lang="es-VE" sz="1400" kern="1200" dirty="0" err="1">
              <a:latin typeface="Agency FB" panose="020B0503020202020204" pitchFamily="34" charset="0"/>
            </a:rPr>
            <a:t>adhire</a:t>
          </a:r>
          <a:r>
            <a:rPr lang="es-VE" sz="1400" kern="1200" dirty="0">
              <a:latin typeface="Agency FB" panose="020B0503020202020204" pitchFamily="34" charset="0"/>
            </a:rPr>
            <a:t> a las regulaciones internacionales y políticas de seguridad, privacidad y uso responsable de tecnologías. Esto incluye el cumplimiento con normativas como el Reglamento General de Protección de Datos (</a:t>
          </a:r>
          <a:r>
            <a:rPr lang="es-VE" sz="1400" kern="1200" dirty="0">
              <a:latin typeface="Agency FB" panose="020B0503020202020204" pitchFamily="34" charset="0"/>
              <a:hlinkClick xmlns:r="http://schemas.openxmlformats.org/officeDocument/2006/relationships" r:id="rId1"/>
            </a:rPr>
            <a:t>GDPR</a:t>
          </a:r>
          <a:r>
            <a:rPr lang="es-VE" sz="1400" kern="1200" dirty="0">
              <a:latin typeface="Agency FB" panose="020B0503020202020204" pitchFamily="34" charset="0"/>
            </a:rPr>
            <a:t>), la </a:t>
          </a:r>
          <a:r>
            <a:rPr lang="es-VE" sz="1400" kern="1200" dirty="0">
              <a:latin typeface="Agency FB" panose="020B0503020202020204" pitchFamily="34" charset="0"/>
              <a:hlinkClick xmlns:r="http://schemas.openxmlformats.org/officeDocument/2006/relationships" r:id="rId2"/>
            </a:rPr>
            <a:t>Convención de Armas Biológicas </a:t>
          </a:r>
          <a:r>
            <a:rPr lang="es-VE" sz="1400" kern="1200" dirty="0">
              <a:latin typeface="Agency FB" panose="020B0503020202020204" pitchFamily="34" charset="0"/>
            </a:rPr>
            <a:t>y otras leyes que regulan la investigación y el uso de tecnologías avanzadas.</a:t>
          </a:r>
          <a:endParaRPr lang="es-CO" sz="1400" kern="1200" dirty="0">
            <a:latin typeface="Agency FB" panose="020B0503020202020204" pitchFamily="34" charset="0"/>
          </a:endParaRPr>
        </a:p>
      </dsp:txBody>
      <dsp:txXfrm>
        <a:off x="2139302" y="2803912"/>
        <a:ext cx="7810942" cy="629389"/>
      </dsp:txXfrm>
    </dsp:sp>
    <dsp:sp modelId="{AB5B28BB-CCE4-4D6B-9ABD-20E4CF3F978D}">
      <dsp:nvSpPr>
        <dsp:cNvPr id="0" name=""/>
        <dsp:cNvSpPr/>
      </dsp:nvSpPr>
      <dsp:spPr>
        <a:xfrm>
          <a:off x="1990048" y="3433301"/>
          <a:ext cx="79601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DC9C40-F4BA-FB64-3312-14817E2B0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7D38AF1-E206-3215-07A7-5C678EBB6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49EA-E1FB-427B-97BC-4883C2A0E33E}" type="datetimeFigureOut">
              <a:rPr lang="es-CO" smtClean="0"/>
              <a:t>10/11/2024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229BC36-3ECA-BD15-F9ED-6832F843E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4FCA877-806B-0E45-5547-1C927394E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B72E-820A-4B99-BE0A-6F9E7A67152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9691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EB101F-FF3D-A09F-C788-227B9B263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695324"/>
            <a:ext cx="3446462" cy="1362075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175DAD-1527-6136-22F2-6468AA62B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  <a:lvl2pPr>
              <a:defRPr sz="2800">
                <a:solidFill>
                  <a:schemeClr val="bg1"/>
                </a:solidFill>
                <a:latin typeface="+mj-lt"/>
              </a:defRPr>
            </a:lvl2pPr>
            <a:lvl3pPr>
              <a:defRPr sz="2400">
                <a:solidFill>
                  <a:schemeClr val="bg1"/>
                </a:solidFill>
                <a:latin typeface="+mj-lt"/>
              </a:defRPr>
            </a:lvl3pPr>
            <a:lvl4pPr>
              <a:defRPr sz="2000">
                <a:solidFill>
                  <a:schemeClr val="bg1"/>
                </a:solidFill>
                <a:latin typeface="+mj-lt"/>
              </a:defRPr>
            </a:lvl4pPr>
            <a:lvl5pPr>
              <a:defRPr sz="2000">
                <a:solidFill>
                  <a:schemeClr val="bg1"/>
                </a:solidFill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575B214-49A6-AB77-A022-74BF494503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238376"/>
            <a:ext cx="3446462" cy="363061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3D2426D-3197-2BC3-2BDB-D63026C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49EA-E1FB-427B-97BC-4883C2A0E33E}" type="datetimeFigureOut">
              <a:rPr lang="es-CO" smtClean="0"/>
              <a:t>10/11/2024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F08F350-A898-0049-65AA-A5FB8F54D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406F4BF-6E27-B4AD-592D-C2F9B3639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B72E-820A-4B99-BE0A-6F9E7A67152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52510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60FB53B-6434-1CAF-563A-BD0B0DD3B7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 rot="16200000">
            <a:off x="2429669" y="-791369"/>
            <a:ext cx="2628900" cy="5811838"/>
          </a:xfrm>
        </p:spPr>
        <p:txBody>
          <a:bodyPr vert="eaVert"/>
          <a:lstStyle>
            <a:lvl1pPr>
              <a:defRPr b="1">
                <a:solidFill>
                  <a:srgbClr val="B70E0C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AA669E-C74A-B899-7408-C267D07B1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49EA-E1FB-427B-97BC-4883C2A0E33E}" type="datetimeFigureOut">
              <a:rPr lang="es-CO" smtClean="0"/>
              <a:t>10/11/2024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AD3729-8B18-5AF8-E460-623719E8A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BF6DC0-A6E7-4A0F-86D1-584D812E6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B72E-820A-4B99-BE0A-6F9E7A67152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4913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9BC5D0-BA1B-0ADB-6982-098D1E267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384E54-9E67-C037-9EBA-DD991F6F5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  <a:latin typeface="+mj-lt"/>
              </a:defRPr>
            </a:lvl1pPr>
            <a:lvl2pPr>
              <a:defRPr>
                <a:solidFill>
                  <a:srgbClr val="C00000"/>
                </a:solidFill>
                <a:latin typeface="+mj-lt"/>
              </a:defRPr>
            </a:lvl2pPr>
            <a:lvl3pPr>
              <a:defRPr>
                <a:solidFill>
                  <a:srgbClr val="C00000"/>
                </a:solidFill>
                <a:latin typeface="+mj-lt"/>
              </a:defRPr>
            </a:lvl3pPr>
            <a:lvl4pPr>
              <a:defRPr>
                <a:solidFill>
                  <a:srgbClr val="C00000"/>
                </a:solidFill>
                <a:latin typeface="+mj-lt"/>
              </a:defRPr>
            </a:lvl4pPr>
            <a:lvl5pPr>
              <a:defRPr>
                <a:solidFill>
                  <a:srgbClr val="C00000"/>
                </a:solidFill>
                <a:latin typeface="+mj-lt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86F4AF-A06E-356B-F4B2-82E52936A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49EA-E1FB-427B-97BC-4883C2A0E33E}" type="datetimeFigureOut">
              <a:rPr lang="es-CO" smtClean="0"/>
              <a:t>10/11/2024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54EAA3-E10E-E75A-2949-8E2672164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923381-C339-39EE-F026-5BB14CA57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B72E-820A-4B99-BE0A-6F9E7A67152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42472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B831A9-91EE-97E2-B165-C94332364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E6A9CB-55B1-7C0E-6052-F9AAAEEDC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3C2879-BBD3-97B4-25A8-D1FA8BE59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49EA-E1FB-427B-97BC-4883C2A0E33E}" type="datetimeFigureOut">
              <a:rPr lang="es-CO" smtClean="0"/>
              <a:t>10/11/2024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056AF9-C3E0-D4E5-90DE-E57A907CC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492E8D-04AA-DBBE-8208-B1B01419B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B72E-820A-4B99-BE0A-6F9E7A67152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096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B831A9-91EE-97E2-B165-C94332364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E6A9CB-55B1-7C0E-6052-F9AAAEEDC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3C2879-BBD3-97B4-25A8-D1FA8BE59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49EA-E1FB-427B-97BC-4883C2A0E33E}" type="datetimeFigureOut">
              <a:rPr lang="es-CO" smtClean="0"/>
              <a:t>10/11/2024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056AF9-C3E0-D4E5-90DE-E57A907CC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492E8D-04AA-DBBE-8208-B1B01419B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B72E-820A-4B99-BE0A-6F9E7A67152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862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DC9C40-F4BA-FB64-3312-14817E2B0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7D38AF1-E206-3215-07A7-5C678EBB6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49EA-E1FB-427B-97BC-4883C2A0E33E}" type="datetimeFigureOut">
              <a:rPr lang="es-CO" smtClean="0"/>
              <a:t>10/11/2024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229BC36-3ECA-BD15-F9ED-6832F843E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4FCA877-806B-0E45-5547-1C927394E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B72E-820A-4B99-BE0A-6F9E7A67152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781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AE46FD-C529-34DE-2A3A-8311B3565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3971925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8AB4A58-834E-4D44-945E-7B587F45B8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3609975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175371-FEF0-6971-29A7-A8572EDE7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49EA-E1FB-427B-97BC-4883C2A0E33E}" type="datetimeFigureOut">
              <a:rPr lang="es-CO" smtClean="0"/>
              <a:t>10/11/2024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1D6687-4E44-4853-99F8-46DA5734D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39EA8F-918E-571D-079F-F50604DC9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B72E-820A-4B99-BE0A-6F9E7A67152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2578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203C90D-F8CE-8037-5AB5-0E9518261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6125"/>
            <a:ext cx="54197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495635-1BE1-2CD8-042F-E682A131F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06625"/>
            <a:ext cx="53244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2154B5-41BC-34EF-4E0E-05AB86E10F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A849EA-E1FB-427B-97BC-4883C2A0E33E}" type="datetimeFigureOut">
              <a:rPr lang="es-CO" smtClean="0"/>
              <a:t>10/11/2024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0CC3EA-38E0-5707-E8B5-30C2BAA83A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9C9A81-C5A2-80C6-D6E0-C754450486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28B72E-820A-4B99-BE0A-6F9E7A67152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83583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6" r:id="rId2"/>
    <p:sldLayoutId id="2147483659" r:id="rId3"/>
    <p:sldLayoutId id="2147483650" r:id="rId4"/>
    <p:sldLayoutId id="2147483651" r:id="rId5"/>
    <p:sldLayoutId id="2147483672" r:id="rId6"/>
    <p:sldLayoutId id="2147483673" r:id="rId7"/>
    <p:sldLayoutId id="214748364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6.xml"/><Relationship Id="rId3" Type="http://schemas.openxmlformats.org/officeDocument/2006/relationships/image" Target="../media/image10.png"/><Relationship Id="rId7" Type="http://schemas.openxmlformats.org/officeDocument/2006/relationships/image" Target="../media/image13.svg"/><Relationship Id="rId12" Type="http://schemas.openxmlformats.org/officeDocument/2006/relationships/slide" Target="slide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slide" Target="slide4.xml"/><Relationship Id="rId5" Type="http://schemas.openxmlformats.org/officeDocument/2006/relationships/slide" Target="slide2.xml"/><Relationship Id="rId10" Type="http://schemas.openxmlformats.org/officeDocument/2006/relationships/image" Target="../media/image15.svg"/><Relationship Id="rId4" Type="http://schemas.openxmlformats.org/officeDocument/2006/relationships/image" Target="../media/image11.sv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2.png"/><Relationship Id="rId12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svg"/><Relationship Id="rId11" Type="http://schemas.openxmlformats.org/officeDocument/2006/relationships/image" Target="../media/image18.png"/><Relationship Id="rId5" Type="http://schemas.openxmlformats.org/officeDocument/2006/relationships/image" Target="../media/image10.png"/><Relationship Id="rId10" Type="http://schemas.openxmlformats.org/officeDocument/2006/relationships/image" Target="../media/image17.svg"/><Relationship Id="rId4" Type="http://schemas.openxmlformats.org/officeDocument/2006/relationships/image" Target="../media/image9.jpe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25.svg"/><Relationship Id="rId3" Type="http://schemas.openxmlformats.org/officeDocument/2006/relationships/image" Target="../media/image23.svg"/><Relationship Id="rId7" Type="http://schemas.openxmlformats.org/officeDocument/2006/relationships/image" Target="../media/image10.png"/><Relationship Id="rId12" Type="http://schemas.openxmlformats.org/officeDocument/2006/relationships/image" Target="../media/image24.png"/><Relationship Id="rId17" Type="http://schemas.openxmlformats.org/officeDocument/2006/relationships/image" Target="../media/image29.svg"/><Relationship Id="rId2" Type="http://schemas.openxmlformats.org/officeDocument/2006/relationships/image" Target="../media/image22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11" Type="http://schemas.openxmlformats.org/officeDocument/2006/relationships/image" Target="../media/image13.svg"/><Relationship Id="rId5" Type="http://schemas.openxmlformats.org/officeDocument/2006/relationships/image" Target="../media/image15.svg"/><Relationship Id="rId15" Type="http://schemas.openxmlformats.org/officeDocument/2006/relationships/image" Target="../media/image27.svg"/><Relationship Id="rId10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slide" Target="slide2.xml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hyperlink" Target="http://www.conectora.org/2020/06/como-alinear-los-objetivos-de-un.html" TargetMode="External"/><Relationship Id="rId3" Type="http://schemas.openxmlformats.org/officeDocument/2006/relationships/image" Target="../media/image23.svg"/><Relationship Id="rId7" Type="http://schemas.openxmlformats.org/officeDocument/2006/relationships/image" Target="../media/image10.png"/><Relationship Id="rId12" Type="http://schemas.openxmlformats.org/officeDocument/2006/relationships/image" Target="../media/image30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11" Type="http://schemas.openxmlformats.org/officeDocument/2006/relationships/image" Target="../media/image13.svg"/><Relationship Id="rId5" Type="http://schemas.openxmlformats.org/officeDocument/2006/relationships/image" Target="../media/image15.svg"/><Relationship Id="rId10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slide" Target="slide2.xml"/><Relationship Id="rId14" Type="http://schemas.openxmlformats.org/officeDocument/2006/relationships/hyperlink" Target="https://creativecommons.org/licenses/by-nc-sa/3.0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diagramQuickStyle" Target="../diagrams/quickStyle1.xml"/><Relationship Id="rId3" Type="http://schemas.openxmlformats.org/officeDocument/2006/relationships/image" Target="../media/image23.svg"/><Relationship Id="rId7" Type="http://schemas.openxmlformats.org/officeDocument/2006/relationships/slide" Target="slide2.xml"/><Relationship Id="rId12" Type="http://schemas.openxmlformats.org/officeDocument/2006/relationships/diagramLayout" Target="../diagrams/layout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svg"/><Relationship Id="rId11" Type="http://schemas.openxmlformats.org/officeDocument/2006/relationships/diagramData" Target="../diagrams/data1.xml"/><Relationship Id="rId5" Type="http://schemas.openxmlformats.org/officeDocument/2006/relationships/image" Target="../media/image10.png"/><Relationship Id="rId15" Type="http://schemas.microsoft.com/office/2007/relationships/diagramDrawing" Target="../diagrams/drawing1.xml"/><Relationship Id="rId10" Type="http://schemas.openxmlformats.org/officeDocument/2006/relationships/hyperlink" Target="https://publicationethics.org/about" TargetMode="External"/><Relationship Id="rId4" Type="http://schemas.openxmlformats.org/officeDocument/2006/relationships/image" Target="../media/image9.jpeg"/><Relationship Id="rId9" Type="http://schemas.openxmlformats.org/officeDocument/2006/relationships/image" Target="../media/image13.svg"/><Relationship Id="rId14" Type="http://schemas.openxmlformats.org/officeDocument/2006/relationships/diagramColors" Target="../diagrams/colors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96AB98B4-3AF2-4ED6-E712-81CE353CF94C}"/>
              </a:ext>
            </a:extLst>
          </p:cNvPr>
          <p:cNvSpPr txBox="1">
            <a:spLocks/>
          </p:cNvSpPr>
          <p:nvPr/>
        </p:nvSpPr>
        <p:spPr>
          <a:xfrm>
            <a:off x="838200" y="235115"/>
            <a:ext cx="10515600" cy="1500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VE" dirty="0"/>
              <a:t>Investigación sobre bioseguridad y uso dual preocupante</a:t>
            </a:r>
            <a:endParaRPr lang="es-CO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D5003F2E-B608-553B-FC1B-4658D5359B4F}"/>
              </a:ext>
            </a:extLst>
          </p:cNvPr>
          <p:cNvSpPr txBox="1">
            <a:spLocks/>
          </p:cNvSpPr>
          <p:nvPr/>
        </p:nvSpPr>
        <p:spPr>
          <a:xfrm>
            <a:off x="1763231" y="2177415"/>
            <a:ext cx="7735529" cy="150018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VE" dirty="0">
                <a:latin typeface="Abadi Extra Light" panose="020B0204020104020204" pitchFamily="34" charset="0"/>
              </a:rPr>
              <a:t>La investigación sobre bioseguridad y uso dual preocupante en el contexto de </a:t>
            </a:r>
            <a:r>
              <a:rPr lang="es-VE" i="1" dirty="0">
                <a:latin typeface="Abadi Extra Light" panose="020B0204020104020204" pitchFamily="34" charset="0"/>
              </a:rPr>
              <a:t>Económicas CUC </a:t>
            </a:r>
            <a:r>
              <a:rPr lang="es-VE" dirty="0">
                <a:latin typeface="Abadi Extra Light" panose="020B0204020104020204" pitchFamily="34" charset="0"/>
              </a:rPr>
              <a:t>implica un enfoque ético y responsable al tratar con temas que podrían tener tanto aplicaciones científicas legítimas como riesgos potenciales para la seguridad pública, el bienestar humano y el desarrollo económico.</a:t>
            </a:r>
            <a:endParaRPr lang="es-CO" dirty="0">
              <a:latin typeface="Abadi Extra Light" panose="020B0204020104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7F46854-F515-A6D6-7512-FE6D80D78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408" y="4280025"/>
            <a:ext cx="5255176" cy="131379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>
            <a:hlinkClick r:id="rId3" action="ppaction://hlinksldjump"/>
            <a:extLst>
              <a:ext uri="{FF2B5EF4-FFF2-40B4-BE49-F238E27FC236}">
                <a16:creationId xmlns:a16="http://schemas.microsoft.com/office/drawing/2014/main" id="{D7C412D4-8884-1FC0-F73F-9A88AABD6806}"/>
              </a:ext>
            </a:extLst>
          </p:cNvPr>
          <p:cNvSpPr txBox="1"/>
          <p:nvPr/>
        </p:nvSpPr>
        <p:spPr>
          <a:xfrm>
            <a:off x="9320981" y="4119716"/>
            <a:ext cx="1720646" cy="383458"/>
          </a:xfrm>
          <a:prstGeom prst="rect">
            <a:avLst/>
          </a:prstGeom>
          <a:solidFill>
            <a:srgbClr val="C00000"/>
          </a:solidFill>
          <a:ln w="19050">
            <a:solidFill>
              <a:srgbClr val="B70E0C"/>
            </a:solidFill>
            <a:bevel/>
          </a:ln>
          <a:effectLst>
            <a:innerShdw blurRad="63500" dist="50800" dir="13500000">
              <a:prstClr val="black">
                <a:alpha val="50000"/>
              </a:prstClr>
            </a:innerShdw>
            <a:reflection blurRad="6350" stA="50000" endA="300" endPos="36000" dist="50800" dir="5400000" sy="-100000" algn="bl" rotWithShape="0"/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B70E0C"/>
            </a:extrusionClr>
            <a:contourClr>
              <a:srgbClr val="B70E0C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VE" b="1" dirty="0">
                <a:solidFill>
                  <a:schemeClr val="bg1"/>
                </a:solidFill>
              </a:rPr>
              <a:t>Siguiente</a:t>
            </a:r>
            <a:endParaRPr lang="es-CO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3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188AE50D-CC49-F3B4-5640-90D35D880AD7}"/>
              </a:ext>
            </a:extLst>
          </p:cNvPr>
          <p:cNvSpPr txBox="1">
            <a:spLocks/>
          </p:cNvSpPr>
          <p:nvPr/>
        </p:nvSpPr>
        <p:spPr>
          <a:xfrm>
            <a:off x="1294813" y="1765611"/>
            <a:ext cx="6671089" cy="4395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C00000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C00000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C00000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C00000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es-VE" sz="2000" b="1" kern="100" cap="small" dirty="0">
                <a:solidFill>
                  <a:schemeClr val="tx1"/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Bioseguridad en Investigación Económica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es-VE" sz="2000" b="1" kern="100" cap="small" dirty="0">
                <a:solidFill>
                  <a:schemeClr val="tx1"/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Uso Dual Preocupante en la Investigación Económica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es-VE" sz="2000" b="1" kern="100" cap="small" dirty="0">
                <a:solidFill>
                  <a:schemeClr val="tx1"/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Aplicación en el Contexto Económico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es-VE" sz="2000" b="1" kern="100" cap="small" dirty="0">
                <a:solidFill>
                  <a:schemeClr val="tx1"/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Directrices de Bioseguridad y Uso Dual Preocupante de Económicas CUC</a:t>
            </a:r>
          </a:p>
        </p:txBody>
      </p:sp>
      <p:sp>
        <p:nvSpPr>
          <p:cNvPr id="5" name="Título 2">
            <a:extLst>
              <a:ext uri="{FF2B5EF4-FFF2-40B4-BE49-F238E27FC236}">
                <a16:creationId xmlns:a16="http://schemas.microsoft.com/office/drawing/2014/main" id="{B4A41447-D53D-43F7-F37E-EDEC45175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357" y="696964"/>
            <a:ext cx="5867400" cy="925359"/>
          </a:xfrm>
        </p:spPr>
        <p:txBody>
          <a:bodyPr/>
          <a:lstStyle/>
          <a:p>
            <a:r>
              <a:rPr lang="es-VE" dirty="0"/>
              <a:t>¿Qué encontrara aquí?</a:t>
            </a:r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90D4277-1520-1E9B-14AA-BE6126EFA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902" y="345531"/>
            <a:ext cx="3682448" cy="920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áfico 6" descr="Hogar con relleno sólido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9B92486-94B5-A1D1-4E89-036C25FF38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754465" y="0"/>
            <a:ext cx="437535" cy="437535"/>
          </a:xfrm>
          <a:prstGeom prst="rect">
            <a:avLst/>
          </a:prstGeom>
        </p:spPr>
      </p:pic>
      <p:pic>
        <p:nvPicPr>
          <p:cNvPr id="9" name="Gráfico 8" descr="Icono de menú de hamburguesa con relleno sólido">
            <a:hlinkClick r:id="rId5" action="ppaction://hlinksldjump"/>
            <a:extLst>
              <a:ext uri="{FF2B5EF4-FFF2-40B4-BE49-F238E27FC236}">
                <a16:creationId xmlns:a16="http://schemas.microsoft.com/office/drawing/2014/main" id="{B70F1C49-2CA1-B6DC-EDB3-994C530719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754465" y="437535"/>
            <a:ext cx="437535" cy="437535"/>
          </a:xfrm>
          <a:prstGeom prst="rect">
            <a:avLst/>
          </a:prstGeom>
        </p:spPr>
      </p:pic>
      <p:pic>
        <p:nvPicPr>
          <p:cNvPr id="10" name="Gráfico 9" descr="Avance rápido con relleno sólido">
            <a:hlinkClick r:id="rId8" action="ppaction://hlinksldjump"/>
            <a:extLst>
              <a:ext uri="{FF2B5EF4-FFF2-40B4-BE49-F238E27FC236}">
                <a16:creationId xmlns:a16="http://schemas.microsoft.com/office/drawing/2014/main" id="{F1878CB2-32AA-E7E4-947D-5155CE84D0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26574" y="2957305"/>
            <a:ext cx="422787" cy="422787"/>
          </a:xfrm>
          <a:prstGeom prst="rect">
            <a:avLst/>
          </a:prstGeom>
        </p:spPr>
      </p:pic>
      <p:pic>
        <p:nvPicPr>
          <p:cNvPr id="11" name="Gráfico 10" descr="Avance rápido con relleno sólido">
            <a:hlinkClick r:id="rId11" action="ppaction://hlinksldjump"/>
            <a:extLst>
              <a:ext uri="{FF2B5EF4-FFF2-40B4-BE49-F238E27FC236}">
                <a16:creationId xmlns:a16="http://schemas.microsoft.com/office/drawing/2014/main" id="{A344FCAF-799D-EB9B-898C-5B0FD27F61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46238" y="3380092"/>
            <a:ext cx="422787" cy="422787"/>
          </a:xfrm>
          <a:prstGeom prst="rect">
            <a:avLst/>
          </a:prstGeom>
        </p:spPr>
      </p:pic>
      <p:pic>
        <p:nvPicPr>
          <p:cNvPr id="12" name="Gráfico 11" descr="Avance rápido con relleno sólido">
            <a:hlinkClick r:id="rId12" action="ppaction://hlinksldjump"/>
            <a:extLst>
              <a:ext uri="{FF2B5EF4-FFF2-40B4-BE49-F238E27FC236}">
                <a16:creationId xmlns:a16="http://schemas.microsoft.com/office/drawing/2014/main" id="{F9F6853D-05C4-6E17-4FBF-E3B51D43BC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46238" y="3824252"/>
            <a:ext cx="422787" cy="422787"/>
          </a:xfrm>
          <a:prstGeom prst="rect">
            <a:avLst/>
          </a:prstGeom>
        </p:spPr>
      </p:pic>
      <p:pic>
        <p:nvPicPr>
          <p:cNvPr id="14" name="Gráfico 13" descr="Avance rápido con relleno sólido">
            <a:hlinkClick r:id="rId13" action="ppaction://hlinksldjump"/>
            <a:extLst>
              <a:ext uri="{FF2B5EF4-FFF2-40B4-BE49-F238E27FC236}">
                <a16:creationId xmlns:a16="http://schemas.microsoft.com/office/drawing/2014/main" id="{09863A04-99BD-7396-F894-80F504B0DE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26574" y="4262510"/>
            <a:ext cx="422787" cy="42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88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B6399E-18FE-6C8A-FC58-51C0607B5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437535"/>
            <a:ext cx="5419725" cy="920612"/>
          </a:xfrm>
        </p:spPr>
        <p:txBody>
          <a:bodyPr>
            <a:normAutofit/>
          </a:bodyPr>
          <a:lstStyle/>
          <a:p>
            <a:r>
              <a:rPr lang="es-VE" sz="3000" dirty="0"/>
              <a:t>Bioseguridad en Investigación Económica</a:t>
            </a:r>
            <a:endParaRPr lang="es-CO" sz="3000" dirty="0"/>
          </a:p>
        </p:txBody>
      </p:sp>
      <p:pic>
        <p:nvPicPr>
          <p:cNvPr id="5" name="Gráfico 4" descr="Avance rápido con relleno sólido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F62686E-B330-AD5D-26FD-CDE3EDB04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72860" y="6427080"/>
            <a:ext cx="519300" cy="5193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CAC0E29-7C96-6997-CB0A-034803CFBB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554" y="345531"/>
            <a:ext cx="2850796" cy="71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áfico 6" descr="Hogar con relleno sólido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0425964-B5D7-F464-7C06-0B5508A5A4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754465" y="0"/>
            <a:ext cx="437535" cy="437535"/>
          </a:xfrm>
          <a:prstGeom prst="rect">
            <a:avLst/>
          </a:prstGeom>
        </p:spPr>
      </p:pic>
      <p:pic>
        <p:nvPicPr>
          <p:cNvPr id="8" name="Gráfico 7" descr="Icono de menú de hamburguesa con relleno sólido">
            <a:hlinkClick r:id="" action="ppaction://noaction"/>
            <a:extLst>
              <a:ext uri="{FF2B5EF4-FFF2-40B4-BE49-F238E27FC236}">
                <a16:creationId xmlns:a16="http://schemas.microsoft.com/office/drawing/2014/main" id="{76069E41-75A6-0245-5630-D2BF84F0B5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754465" y="437535"/>
            <a:ext cx="437535" cy="43753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2D462D8-1512-5C54-992B-63DA50285F59}"/>
              </a:ext>
            </a:extLst>
          </p:cNvPr>
          <p:cNvSpPr txBox="1"/>
          <p:nvPr/>
        </p:nvSpPr>
        <p:spPr>
          <a:xfrm>
            <a:off x="676275" y="2116560"/>
            <a:ext cx="362741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VE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Aunque la bioseguridad generalmente está asociada con ciencias naturales y biológicas, en las ciencias económicas y de gestión, la bioseguridad puede aplicarse de forma indirecta, especialmente cuando se abordan tecnologías emergentes que tienen implicaciones tanto positivas como riesgosas para la sociedad y la economía, </a:t>
            </a:r>
            <a:r>
              <a:rPr lang="es-VE" i="1" dirty="0">
                <a:solidFill>
                  <a:srgbClr val="C00000"/>
                </a:solidFill>
                <a:latin typeface="Agency FB" panose="020B0503020202020204" pitchFamily="34" charset="0"/>
              </a:rPr>
              <a:t>Económicas CUC  </a:t>
            </a:r>
            <a:r>
              <a:rPr lang="es-VE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te invita a revisar algunos aspectos que pueden orientarte para la identificación de este tipo de investigación.</a:t>
            </a:r>
            <a:endParaRPr lang="es-CO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</a:endParaRP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DF1BE17B-3DAA-349D-A04C-BE14150EC635}"/>
              </a:ext>
            </a:extLst>
          </p:cNvPr>
          <p:cNvGrpSpPr/>
          <p:nvPr/>
        </p:nvGrpSpPr>
        <p:grpSpPr>
          <a:xfrm>
            <a:off x="4852867" y="3361596"/>
            <a:ext cx="2943640" cy="2878392"/>
            <a:chOff x="1077967" y="2544635"/>
            <a:chExt cx="3615927" cy="3239409"/>
          </a:xfrm>
        </p:grpSpPr>
        <p:sp>
          <p:nvSpPr>
            <p:cNvPr id="24" name="Rectángulo 23" descr="Procesador">
              <a:extLst>
                <a:ext uri="{FF2B5EF4-FFF2-40B4-BE49-F238E27FC236}">
                  <a16:creationId xmlns:a16="http://schemas.microsoft.com/office/drawing/2014/main" id="{8F4D1F11-D4EA-D630-9ACC-1F8F8F0C99C8}"/>
                </a:ext>
              </a:extLst>
            </p:cNvPr>
            <p:cNvSpPr/>
            <p:nvPr/>
          </p:nvSpPr>
          <p:spPr>
            <a:xfrm>
              <a:off x="2455388" y="2544635"/>
              <a:ext cx="802090" cy="802088"/>
            </a:xfrm>
            <a:prstGeom prst="rect">
              <a:avLst/>
            </a:prstGeom>
            <a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CO" sz="1400" dirty="0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76280652-BFE1-B653-9975-884F0C9CFFF3}"/>
                </a:ext>
              </a:extLst>
            </p:cNvPr>
            <p:cNvSpPr/>
            <p:nvPr/>
          </p:nvSpPr>
          <p:spPr>
            <a:xfrm>
              <a:off x="1077967" y="3568975"/>
              <a:ext cx="3615927" cy="2215069"/>
            </a:xfrm>
            <a:custGeom>
              <a:avLst/>
              <a:gdLst>
                <a:gd name="connsiteX0" fmla="*/ 0 w 3615927"/>
                <a:gd name="connsiteY0" fmla="*/ 0 h 2215069"/>
                <a:gd name="connsiteX1" fmla="*/ 3615927 w 3615927"/>
                <a:gd name="connsiteY1" fmla="*/ 0 h 2215069"/>
                <a:gd name="connsiteX2" fmla="*/ 3615927 w 3615927"/>
                <a:gd name="connsiteY2" fmla="*/ 2215069 h 2215069"/>
                <a:gd name="connsiteX3" fmla="*/ 0 w 3615927"/>
                <a:gd name="connsiteY3" fmla="*/ 2215069 h 2215069"/>
                <a:gd name="connsiteX4" fmla="*/ 0 w 3615927"/>
                <a:gd name="connsiteY4" fmla="*/ 0 h 2215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5927" h="2215069">
                  <a:moveTo>
                    <a:pt x="0" y="0"/>
                  </a:moveTo>
                  <a:lnTo>
                    <a:pt x="3615927" y="0"/>
                  </a:lnTo>
                  <a:lnTo>
                    <a:pt x="3615927" y="2215069"/>
                  </a:lnTo>
                  <a:lnTo>
                    <a:pt x="0" y="221506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VE" sz="1400" b="1" kern="1200" dirty="0">
                  <a:latin typeface="Agency FB" panose="020B0503020202020204" pitchFamily="34" charset="0"/>
                </a:rPr>
                <a:t>Tecnologías de datos y privacidad: </a:t>
              </a:r>
              <a:r>
                <a:rPr lang="es-VE" sz="1400" kern="1200" dirty="0">
                  <a:latin typeface="Agency FB" panose="020B0503020202020204" pitchFamily="34" charset="0"/>
                </a:rPr>
                <a:t>El uso de </a:t>
              </a:r>
              <a:r>
                <a:rPr lang="es-VE" sz="1400" kern="1200" dirty="0" err="1">
                  <a:latin typeface="Agency FB" panose="020B0503020202020204" pitchFamily="34" charset="0"/>
                </a:rPr>
                <a:t>big</a:t>
              </a:r>
              <a:r>
                <a:rPr lang="es-VE" sz="1400" kern="1200" dirty="0">
                  <a:latin typeface="Agency FB" panose="020B0503020202020204" pitchFamily="34" charset="0"/>
                </a:rPr>
                <a:t> data y tecnologías de inteligencia artificial en el análisis económico y la gestión financiera puede ser visto como un área con riesgos duales. Las tecnologías de recolección masiva de datos, aunque útiles para el análisis económico y la predicción de tendencias de mercado, también plantean riesgos de privacidad y podrían ser mal utilizadas para la manipulación de mercados o la creación de monopolios de datos.</a:t>
              </a:r>
              <a:endParaRPr lang="en-US" sz="1400" kern="1200" dirty="0">
                <a:latin typeface="Agency FB" panose="020B0503020202020204" pitchFamily="34" charset="0"/>
              </a:endParaRPr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C846E876-2DB2-57DD-D160-BCC95EE00E9F}"/>
              </a:ext>
            </a:extLst>
          </p:cNvPr>
          <p:cNvGrpSpPr/>
          <p:nvPr/>
        </p:nvGrpSpPr>
        <p:grpSpPr>
          <a:xfrm>
            <a:off x="6364303" y="545473"/>
            <a:ext cx="2690581" cy="2883527"/>
            <a:chOff x="5005819" y="2538854"/>
            <a:chExt cx="3305073" cy="3245190"/>
          </a:xfrm>
        </p:grpSpPr>
        <p:sp>
          <p:nvSpPr>
            <p:cNvPr id="27" name="Rectángulo 26" descr="Sostenibilidad">
              <a:extLst>
                <a:ext uri="{FF2B5EF4-FFF2-40B4-BE49-F238E27FC236}">
                  <a16:creationId xmlns:a16="http://schemas.microsoft.com/office/drawing/2014/main" id="{136F9FCA-6672-24DD-F083-AC03B1B7CEF2}"/>
                </a:ext>
              </a:extLst>
            </p:cNvPr>
            <p:cNvSpPr/>
            <p:nvPr/>
          </p:nvSpPr>
          <p:spPr>
            <a:xfrm>
              <a:off x="6257310" y="2538854"/>
              <a:ext cx="802089" cy="802089"/>
            </a:xfrm>
            <a:prstGeom prst="rect">
              <a:avLst/>
            </a:prstGeom>
            <a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shade val="50000"/>
                <a:hueOff val="-365899"/>
                <a:satOff val="2915"/>
                <a:lumOff val="3116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CO" sz="140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47A587C3-09B3-AA0D-87A0-F9CE4BE5BBBD}"/>
                </a:ext>
              </a:extLst>
            </p:cNvPr>
            <p:cNvSpPr/>
            <p:nvPr/>
          </p:nvSpPr>
          <p:spPr>
            <a:xfrm>
              <a:off x="5005819" y="3568975"/>
              <a:ext cx="3305073" cy="2215069"/>
            </a:xfrm>
            <a:custGeom>
              <a:avLst/>
              <a:gdLst>
                <a:gd name="connsiteX0" fmla="*/ 0 w 3305073"/>
                <a:gd name="connsiteY0" fmla="*/ 0 h 2215069"/>
                <a:gd name="connsiteX1" fmla="*/ 3305073 w 3305073"/>
                <a:gd name="connsiteY1" fmla="*/ 0 h 2215069"/>
                <a:gd name="connsiteX2" fmla="*/ 3305073 w 3305073"/>
                <a:gd name="connsiteY2" fmla="*/ 2215069 h 2215069"/>
                <a:gd name="connsiteX3" fmla="*/ 0 w 3305073"/>
                <a:gd name="connsiteY3" fmla="*/ 2215069 h 2215069"/>
                <a:gd name="connsiteX4" fmla="*/ 0 w 3305073"/>
                <a:gd name="connsiteY4" fmla="*/ 0 h 2215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5073" h="2215069">
                  <a:moveTo>
                    <a:pt x="0" y="0"/>
                  </a:moveTo>
                  <a:lnTo>
                    <a:pt x="3305073" y="0"/>
                  </a:lnTo>
                  <a:lnTo>
                    <a:pt x="3305073" y="2215069"/>
                  </a:lnTo>
                  <a:lnTo>
                    <a:pt x="0" y="221506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VE" sz="1400" b="1" kern="1200" dirty="0">
                  <a:latin typeface="Agency FB" panose="020B0503020202020204" pitchFamily="34" charset="0"/>
                </a:rPr>
                <a:t>Sostenibilidad y tecnologías verdes: </a:t>
              </a:r>
              <a:r>
                <a:rPr lang="es-VE" sz="1400" kern="1200" dirty="0">
                  <a:latin typeface="Agency FB" panose="020B0503020202020204" pitchFamily="34" charset="0"/>
                </a:rPr>
                <a:t>La tecnología ambiental y las iniciativas de desarrollo sostenible tienen el potencial de transformar economías, pero algunas tecnologías, si no se gestionan adecuadamente, pueden tener consecuencias inesperadas o peligrosas para el medio ambiente, la salud pública y, por ende, la economía.</a:t>
              </a:r>
              <a:endParaRPr lang="en-US" sz="1400" kern="1200" dirty="0">
                <a:latin typeface="Agency FB" panose="020B0503020202020204" pitchFamily="34" charset="0"/>
              </a:endParaRPr>
            </a:p>
          </p:txBody>
        </p: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4C3A5DE8-489A-8090-AA6C-9E6510AB50AB}"/>
              </a:ext>
            </a:extLst>
          </p:cNvPr>
          <p:cNvGrpSpPr/>
          <p:nvPr/>
        </p:nvGrpSpPr>
        <p:grpSpPr>
          <a:xfrm>
            <a:off x="8239220" y="2881277"/>
            <a:ext cx="2379481" cy="2883528"/>
            <a:chOff x="8622816" y="2538853"/>
            <a:chExt cx="2922922" cy="3245191"/>
          </a:xfrm>
        </p:grpSpPr>
        <p:sp>
          <p:nvSpPr>
            <p:cNvPr id="30" name="Rectángulo 29" descr="Microscopio">
              <a:extLst>
                <a:ext uri="{FF2B5EF4-FFF2-40B4-BE49-F238E27FC236}">
                  <a16:creationId xmlns:a16="http://schemas.microsoft.com/office/drawing/2014/main" id="{4765CBD3-A7DB-AC74-0CE0-B76D7D18ADA9}"/>
                </a:ext>
              </a:extLst>
            </p:cNvPr>
            <p:cNvSpPr/>
            <p:nvPr/>
          </p:nvSpPr>
          <p:spPr>
            <a:xfrm>
              <a:off x="9683232" y="2538853"/>
              <a:ext cx="802089" cy="802089"/>
            </a:xfrm>
            <a:prstGeom prst="rect">
              <a:avLst/>
            </a:prstGeom>
            <a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shade val="50000"/>
                <a:hueOff val="-365899"/>
                <a:satOff val="2915"/>
                <a:lumOff val="3116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CO" sz="1400" dirty="0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21CD8113-0B1C-BC54-7D34-8FDAC47F4ED8}"/>
                </a:ext>
              </a:extLst>
            </p:cNvPr>
            <p:cNvSpPr/>
            <p:nvPr/>
          </p:nvSpPr>
          <p:spPr>
            <a:xfrm>
              <a:off x="8622816" y="3568975"/>
              <a:ext cx="2922922" cy="2215069"/>
            </a:xfrm>
            <a:custGeom>
              <a:avLst/>
              <a:gdLst>
                <a:gd name="connsiteX0" fmla="*/ 0 w 2922922"/>
                <a:gd name="connsiteY0" fmla="*/ 0 h 2215069"/>
                <a:gd name="connsiteX1" fmla="*/ 2922922 w 2922922"/>
                <a:gd name="connsiteY1" fmla="*/ 0 h 2215069"/>
                <a:gd name="connsiteX2" fmla="*/ 2922922 w 2922922"/>
                <a:gd name="connsiteY2" fmla="*/ 2215069 h 2215069"/>
                <a:gd name="connsiteX3" fmla="*/ 0 w 2922922"/>
                <a:gd name="connsiteY3" fmla="*/ 2215069 h 2215069"/>
                <a:gd name="connsiteX4" fmla="*/ 0 w 2922922"/>
                <a:gd name="connsiteY4" fmla="*/ 0 h 2215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2922" h="2215069">
                  <a:moveTo>
                    <a:pt x="0" y="0"/>
                  </a:moveTo>
                  <a:lnTo>
                    <a:pt x="2922922" y="0"/>
                  </a:lnTo>
                  <a:lnTo>
                    <a:pt x="2922922" y="2215069"/>
                  </a:lnTo>
                  <a:lnTo>
                    <a:pt x="0" y="221506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VE" sz="1400" b="1" kern="1200" dirty="0">
                  <a:latin typeface="Agency FB" panose="020B0503020202020204" pitchFamily="34" charset="0"/>
                </a:rPr>
                <a:t>Investigación en biotecnología aplicada a la economía: </a:t>
              </a:r>
              <a:r>
                <a:rPr lang="es-VE" sz="1400" kern="1200" dirty="0">
                  <a:latin typeface="Agency FB" panose="020B0503020202020204" pitchFamily="34" charset="0"/>
                </a:rPr>
                <a:t>Aunque el foco económico no sea la biotecnología en sí, áreas como la biotecnología agrícola o la biomedicina pueden tener implicaciones económicas tanto positivas como negativas. Si estas tecnologías son utilizadas incorrectamente, pueden causar alteraciones económicas en ciertos sectores o economías locales.</a:t>
              </a:r>
              <a:endParaRPr lang="en-US" sz="1400" kern="1200" dirty="0">
                <a:latin typeface="Agency FB" panose="020B05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645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C6A78-636E-C40E-40D3-B3D142ACF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47871F-43C7-A0F4-E4BC-441CB81D8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437535"/>
            <a:ext cx="7120706" cy="920612"/>
          </a:xfrm>
        </p:spPr>
        <p:txBody>
          <a:bodyPr>
            <a:normAutofit/>
          </a:bodyPr>
          <a:lstStyle/>
          <a:p>
            <a:r>
              <a:rPr lang="es-VE" sz="3000" dirty="0"/>
              <a:t>Uso Dual Preocupante en la Investigación Económica</a:t>
            </a:r>
          </a:p>
        </p:txBody>
      </p:sp>
      <p:pic>
        <p:nvPicPr>
          <p:cNvPr id="4" name="Gráfico 3" descr="Rebobinar con relleno sólido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78395E-0264-AB9E-D183-C76C3D1C4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22779" y="6427080"/>
            <a:ext cx="519300" cy="519300"/>
          </a:xfrm>
          <a:prstGeom prst="rect">
            <a:avLst/>
          </a:prstGeom>
        </p:spPr>
      </p:pic>
      <p:pic>
        <p:nvPicPr>
          <p:cNvPr id="5" name="Gráfico 4" descr="Avance rápido con relleno sólido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994B6F2-4B9D-0C69-00F7-95500C147C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2860" y="6427080"/>
            <a:ext cx="519300" cy="5193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FF31BC3-EDE1-753D-08FF-2B7B9D0E34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502" y="345531"/>
            <a:ext cx="2533847" cy="633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áfico 6" descr="Hogar con relleno sólido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948A259-6DA3-49D0-B05A-23CF41F720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754465" y="0"/>
            <a:ext cx="437535" cy="437535"/>
          </a:xfrm>
          <a:prstGeom prst="rect">
            <a:avLst/>
          </a:prstGeom>
        </p:spPr>
      </p:pic>
      <p:pic>
        <p:nvPicPr>
          <p:cNvPr id="8" name="Gráfico 7" descr="Icono de menú de hamburguesa con relleno sólido">
            <a:hlinkClick r:id="rId9" action="ppaction://hlinksldjump"/>
            <a:extLst>
              <a:ext uri="{FF2B5EF4-FFF2-40B4-BE49-F238E27FC236}">
                <a16:creationId xmlns:a16="http://schemas.microsoft.com/office/drawing/2014/main" id="{D6C3BEAC-DB8D-044B-1606-EC24FE20DAB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754465" y="437535"/>
            <a:ext cx="437535" cy="437535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25354AE0-0C84-A91B-B094-56EFBC4D8246}"/>
              </a:ext>
            </a:extLst>
          </p:cNvPr>
          <p:cNvSpPr txBox="1"/>
          <p:nvPr/>
        </p:nvSpPr>
        <p:spPr>
          <a:xfrm>
            <a:off x="2694039" y="1236351"/>
            <a:ext cx="8490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VE" sz="1600" dirty="0">
                <a:latin typeface="Abadi Extra Light" panose="020B0204020104020204" pitchFamily="34" charset="0"/>
              </a:rPr>
              <a:t>El uso dual preocupante se refiere a la posibilidad de que los resultados de una investigación o una nueva tecnología sean utilizados con fines tanto benéficos como dañinos. En el ámbito de la economía y las ciencias sociales, el uso dual preocupante podría estar relacionado con los siguientes temas:</a:t>
            </a:r>
          </a:p>
        </p:txBody>
      </p:sp>
      <p:grpSp>
        <p:nvGrpSpPr>
          <p:cNvPr id="38" name="Grupo 37">
            <a:extLst>
              <a:ext uri="{FF2B5EF4-FFF2-40B4-BE49-F238E27FC236}">
                <a16:creationId xmlns:a16="http://schemas.microsoft.com/office/drawing/2014/main" id="{1CFDF3B3-0B8B-C797-5899-40EE299244C2}"/>
              </a:ext>
            </a:extLst>
          </p:cNvPr>
          <p:cNvGrpSpPr/>
          <p:nvPr/>
        </p:nvGrpSpPr>
        <p:grpSpPr>
          <a:xfrm>
            <a:off x="2156178" y="2445627"/>
            <a:ext cx="9566786" cy="1055909"/>
            <a:chOff x="943898" y="2695920"/>
            <a:chExt cx="9566786" cy="1055909"/>
          </a:xfrm>
        </p:grpSpPr>
        <p:sp>
          <p:nvSpPr>
            <p:cNvPr id="29" name="Rectángulo: esquinas redondeadas 28">
              <a:extLst>
                <a:ext uri="{FF2B5EF4-FFF2-40B4-BE49-F238E27FC236}">
                  <a16:creationId xmlns:a16="http://schemas.microsoft.com/office/drawing/2014/main" id="{52D529CE-E122-6334-112F-A515B524133F}"/>
                </a:ext>
              </a:extLst>
            </p:cNvPr>
            <p:cNvSpPr/>
            <p:nvPr/>
          </p:nvSpPr>
          <p:spPr>
            <a:xfrm>
              <a:off x="943898" y="2758681"/>
              <a:ext cx="9566786" cy="92061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5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5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CO" sz="1400"/>
            </a:p>
          </p:txBody>
        </p:sp>
        <p:sp>
          <p:nvSpPr>
            <p:cNvPr id="30" name="Rectángulo 29" descr="Monedas">
              <a:extLst>
                <a:ext uri="{FF2B5EF4-FFF2-40B4-BE49-F238E27FC236}">
                  <a16:creationId xmlns:a16="http://schemas.microsoft.com/office/drawing/2014/main" id="{988D18EF-0A1B-5C0F-E5A0-A07F709F65C7}"/>
                </a:ext>
              </a:extLst>
            </p:cNvPr>
            <p:cNvSpPr/>
            <p:nvPr/>
          </p:nvSpPr>
          <p:spPr>
            <a:xfrm>
              <a:off x="1262998" y="2933267"/>
              <a:ext cx="580750" cy="580183"/>
            </a:xfrm>
            <a:prstGeom prst="rect">
              <a:avLst/>
            </a:prstGeom>
            <a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CO" sz="1400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B5521D1B-2F31-F996-06B5-89CE9492A53A}"/>
                </a:ext>
              </a:extLst>
            </p:cNvPr>
            <p:cNvSpPr/>
            <p:nvPr/>
          </p:nvSpPr>
          <p:spPr>
            <a:xfrm>
              <a:off x="2162849" y="2695920"/>
              <a:ext cx="8235162" cy="1055909"/>
            </a:xfrm>
            <a:custGeom>
              <a:avLst/>
              <a:gdLst>
                <a:gd name="connsiteX0" fmla="*/ 0 w 8235162"/>
                <a:gd name="connsiteY0" fmla="*/ 0 h 1055909"/>
                <a:gd name="connsiteX1" fmla="*/ 8235162 w 8235162"/>
                <a:gd name="connsiteY1" fmla="*/ 0 h 1055909"/>
                <a:gd name="connsiteX2" fmla="*/ 8235162 w 8235162"/>
                <a:gd name="connsiteY2" fmla="*/ 1055909 h 1055909"/>
                <a:gd name="connsiteX3" fmla="*/ 0 w 8235162"/>
                <a:gd name="connsiteY3" fmla="*/ 1055909 h 1055909"/>
                <a:gd name="connsiteX4" fmla="*/ 0 w 8235162"/>
                <a:gd name="connsiteY4" fmla="*/ 0 h 105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35162" h="1055909">
                  <a:moveTo>
                    <a:pt x="0" y="0"/>
                  </a:moveTo>
                  <a:lnTo>
                    <a:pt x="8235162" y="0"/>
                  </a:lnTo>
                  <a:lnTo>
                    <a:pt x="8235162" y="1055909"/>
                  </a:lnTo>
                  <a:lnTo>
                    <a:pt x="0" y="105590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1750" tIns="111750" rIns="111750" bIns="11175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VE" sz="1400" b="1" kern="1200" dirty="0">
                  <a:latin typeface="Agency FB" panose="020B0503020202020204" pitchFamily="34" charset="0"/>
                </a:rPr>
                <a:t>Criptomonedas y finanzas descentralizadas</a:t>
              </a:r>
              <a:r>
                <a:rPr lang="es-VE" sz="1400" kern="1200" dirty="0">
                  <a:latin typeface="Agency FB" panose="020B0503020202020204" pitchFamily="34" charset="0"/>
                </a:rPr>
                <a:t>: Las </a:t>
              </a:r>
              <a:r>
                <a:rPr lang="es-VE" sz="1400" b="0" i="1" kern="1200" dirty="0">
                  <a:latin typeface="Agency FB" panose="020B0503020202020204" pitchFamily="34" charset="0"/>
                </a:rPr>
                <a:t>criptomonedas</a:t>
              </a:r>
              <a:r>
                <a:rPr lang="es-VE" sz="1400" kern="1200" dirty="0">
                  <a:latin typeface="Agency FB" panose="020B0503020202020204" pitchFamily="34" charset="0"/>
                </a:rPr>
                <a:t> y las </a:t>
              </a:r>
              <a:r>
                <a:rPr lang="es-VE" sz="1400" b="0" i="1" kern="1200" dirty="0">
                  <a:latin typeface="Agency FB" panose="020B0503020202020204" pitchFamily="34" charset="0"/>
                </a:rPr>
                <a:t>finanzas descentralizadas (</a:t>
              </a:r>
              <a:r>
                <a:rPr lang="es-VE" sz="1400" b="0" i="1" kern="1200" dirty="0" err="1">
                  <a:latin typeface="Agency FB" panose="020B0503020202020204" pitchFamily="34" charset="0"/>
                </a:rPr>
                <a:t>DeFi</a:t>
              </a:r>
              <a:r>
                <a:rPr lang="es-VE" sz="1400" b="0" i="1" kern="1200" dirty="0">
                  <a:latin typeface="Agency FB" panose="020B0503020202020204" pitchFamily="34" charset="0"/>
                </a:rPr>
                <a:t>) </a:t>
              </a:r>
              <a:r>
                <a:rPr lang="es-VE" sz="1400" kern="1200" dirty="0">
                  <a:latin typeface="Agency FB" panose="020B0503020202020204" pitchFamily="34" charset="0"/>
                </a:rPr>
                <a:t>ofrecen un gran potencial para la democratización financiera y el acceso a mercados globales. Sin embargo, estas tecnologías también pueden ser utilizadas para actividades ilegales, como el </a:t>
              </a:r>
              <a:r>
                <a:rPr lang="es-VE" sz="1400" b="0" i="1" kern="1200" dirty="0">
                  <a:latin typeface="Agency FB" panose="020B0503020202020204" pitchFamily="34" charset="0"/>
                </a:rPr>
                <a:t>lavado de dinero</a:t>
              </a:r>
              <a:r>
                <a:rPr lang="es-VE" sz="1400" kern="1200" dirty="0">
                  <a:latin typeface="Agency FB" panose="020B0503020202020204" pitchFamily="34" charset="0"/>
                </a:rPr>
                <a:t>, el </a:t>
              </a:r>
              <a:r>
                <a:rPr lang="es-VE" sz="1400" b="0" i="1" kern="1200" dirty="0">
                  <a:latin typeface="Agency FB" panose="020B0503020202020204" pitchFamily="34" charset="0"/>
                </a:rPr>
                <a:t>financiamiento de actividades terroristas </a:t>
              </a:r>
              <a:r>
                <a:rPr lang="es-VE" sz="1400" kern="1200" dirty="0">
                  <a:latin typeface="Agency FB" panose="020B0503020202020204" pitchFamily="34" charset="0"/>
                </a:rPr>
                <a:t>o la </a:t>
              </a:r>
              <a:r>
                <a:rPr lang="es-VE" sz="1400" b="0" i="1" kern="1200" dirty="0">
                  <a:latin typeface="Agency FB" panose="020B0503020202020204" pitchFamily="34" charset="0"/>
                </a:rPr>
                <a:t>evasión fiscal</a:t>
              </a:r>
              <a:r>
                <a:rPr lang="es-VE" sz="1400" kern="1200" dirty="0">
                  <a:latin typeface="Agency FB" panose="020B0503020202020204" pitchFamily="34" charset="0"/>
                </a:rPr>
                <a:t>, lo que plantea riesgos para la estabilidad económica y la seguridad financiera global.</a:t>
              </a:r>
              <a:endParaRPr lang="en-US" sz="1400" kern="1200" dirty="0">
                <a:latin typeface="Agency FB" panose="020B0503020202020204" pitchFamily="34" charset="0"/>
              </a:endParaRPr>
            </a:p>
          </p:txBody>
        </p:sp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BE32CB0D-A7F3-9611-EA20-C32A5179B61F}"/>
              </a:ext>
            </a:extLst>
          </p:cNvPr>
          <p:cNvGrpSpPr/>
          <p:nvPr/>
        </p:nvGrpSpPr>
        <p:grpSpPr>
          <a:xfrm>
            <a:off x="1292492" y="3656960"/>
            <a:ext cx="9566786" cy="1055909"/>
            <a:chOff x="943898" y="3862150"/>
            <a:chExt cx="9566786" cy="1055909"/>
          </a:xfrm>
        </p:grpSpPr>
        <p:sp>
          <p:nvSpPr>
            <p:cNvPr id="32" name="Rectángulo: esquinas redondeadas 31">
              <a:extLst>
                <a:ext uri="{FF2B5EF4-FFF2-40B4-BE49-F238E27FC236}">
                  <a16:creationId xmlns:a16="http://schemas.microsoft.com/office/drawing/2014/main" id="{113DFCB3-2AA0-8D1B-83BD-32B866FA5CED}"/>
                </a:ext>
              </a:extLst>
            </p:cNvPr>
            <p:cNvSpPr/>
            <p:nvPr/>
          </p:nvSpPr>
          <p:spPr>
            <a:xfrm>
              <a:off x="943898" y="3900098"/>
              <a:ext cx="9566786" cy="956869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5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5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CO" sz="1400" dirty="0"/>
            </a:p>
          </p:txBody>
        </p:sp>
        <p:sp>
          <p:nvSpPr>
            <p:cNvPr id="33" name="Rectángulo 32" descr="Procesador">
              <a:extLst>
                <a:ext uri="{FF2B5EF4-FFF2-40B4-BE49-F238E27FC236}">
                  <a16:creationId xmlns:a16="http://schemas.microsoft.com/office/drawing/2014/main" id="{966BC0AA-3735-5E96-62A2-BD7A5F9AFE8A}"/>
                </a:ext>
              </a:extLst>
            </p:cNvPr>
            <p:cNvSpPr/>
            <p:nvPr/>
          </p:nvSpPr>
          <p:spPr>
            <a:xfrm>
              <a:off x="1262998" y="4099498"/>
              <a:ext cx="580750" cy="580183"/>
            </a:xfrm>
            <a:prstGeom prst="rect">
              <a:avLst/>
            </a:prstGeom>
            <a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shade val="50000"/>
                <a:hueOff val="-365899"/>
                <a:satOff val="2915"/>
                <a:lumOff val="3116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CO" sz="1400"/>
            </a:p>
          </p:txBody>
        </p:sp>
        <p:sp>
          <p:nvSpPr>
            <p:cNvPr id="34" name="Forma libre: forma 33">
              <a:extLst>
                <a:ext uri="{FF2B5EF4-FFF2-40B4-BE49-F238E27FC236}">
                  <a16:creationId xmlns:a16="http://schemas.microsoft.com/office/drawing/2014/main" id="{096D8B05-ED39-3A9D-BC53-EEB6A3384679}"/>
                </a:ext>
              </a:extLst>
            </p:cNvPr>
            <p:cNvSpPr/>
            <p:nvPr/>
          </p:nvSpPr>
          <p:spPr>
            <a:xfrm>
              <a:off x="2162849" y="3862150"/>
              <a:ext cx="8235162" cy="1055909"/>
            </a:xfrm>
            <a:custGeom>
              <a:avLst/>
              <a:gdLst>
                <a:gd name="connsiteX0" fmla="*/ 0 w 8235162"/>
                <a:gd name="connsiteY0" fmla="*/ 0 h 1055909"/>
                <a:gd name="connsiteX1" fmla="*/ 8235162 w 8235162"/>
                <a:gd name="connsiteY1" fmla="*/ 0 h 1055909"/>
                <a:gd name="connsiteX2" fmla="*/ 8235162 w 8235162"/>
                <a:gd name="connsiteY2" fmla="*/ 1055909 h 1055909"/>
                <a:gd name="connsiteX3" fmla="*/ 0 w 8235162"/>
                <a:gd name="connsiteY3" fmla="*/ 1055909 h 1055909"/>
                <a:gd name="connsiteX4" fmla="*/ 0 w 8235162"/>
                <a:gd name="connsiteY4" fmla="*/ 0 h 105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35162" h="1055909">
                  <a:moveTo>
                    <a:pt x="0" y="0"/>
                  </a:moveTo>
                  <a:lnTo>
                    <a:pt x="8235162" y="0"/>
                  </a:lnTo>
                  <a:lnTo>
                    <a:pt x="8235162" y="1055909"/>
                  </a:lnTo>
                  <a:lnTo>
                    <a:pt x="0" y="105590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1750" tIns="111750" rIns="111750" bIns="11175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VE" sz="1400" b="1" kern="1200" dirty="0">
                  <a:latin typeface="Agency FB" panose="020B0503020202020204" pitchFamily="34" charset="0"/>
                </a:rPr>
                <a:t>Tecnologías de control social</a:t>
              </a:r>
              <a:r>
                <a:rPr lang="es-VE" sz="1400" kern="1200" dirty="0">
                  <a:latin typeface="Agency FB" panose="020B0503020202020204" pitchFamily="34" charset="0"/>
                </a:rPr>
                <a:t>: Las </a:t>
              </a:r>
              <a:r>
                <a:rPr lang="es-VE" sz="1400" b="0" i="1" kern="1200" dirty="0">
                  <a:latin typeface="Agency FB" panose="020B0503020202020204" pitchFamily="34" charset="0"/>
                </a:rPr>
                <a:t>tecnologías de vigilancia </a:t>
              </a:r>
              <a:r>
                <a:rPr lang="es-VE" sz="1400" kern="1200" dirty="0">
                  <a:latin typeface="Agency FB" panose="020B0503020202020204" pitchFamily="34" charset="0"/>
                </a:rPr>
                <a:t>y los </a:t>
              </a:r>
              <a:r>
                <a:rPr lang="es-VE" sz="1400" b="0" i="1" kern="1200" dirty="0">
                  <a:latin typeface="Agency FB" panose="020B0503020202020204" pitchFamily="34" charset="0"/>
                </a:rPr>
                <a:t>algoritmos predictivos</a:t>
              </a:r>
              <a:r>
                <a:rPr lang="es-VE" sz="1400" kern="1200" dirty="0">
                  <a:latin typeface="Agency FB" panose="020B0503020202020204" pitchFamily="34" charset="0"/>
                </a:rPr>
                <a:t> pueden tener aplicaciones útiles en la economía (como la optimización de cadenas de suministro o la predicción de patrones de consumo). Sin embargo, si se usan de manera inapropiada, podrían ser herramientas de </a:t>
              </a:r>
              <a:r>
                <a:rPr lang="es-VE" sz="1400" b="0" i="1" kern="1200" dirty="0">
                  <a:latin typeface="Agency FB" panose="020B0503020202020204" pitchFamily="34" charset="0"/>
                </a:rPr>
                <a:t>control social, manipulación del comportamiento del consumidor </a:t>
              </a:r>
              <a:r>
                <a:rPr lang="es-VE" sz="1400" kern="1200" dirty="0">
                  <a:latin typeface="Agency FB" panose="020B0503020202020204" pitchFamily="34" charset="0"/>
                </a:rPr>
                <a:t>o incluso </a:t>
              </a:r>
              <a:r>
                <a:rPr lang="es-VE" sz="1400" b="0" i="1" kern="1200" dirty="0">
                  <a:latin typeface="Agency FB" panose="020B0503020202020204" pitchFamily="34" charset="0"/>
                </a:rPr>
                <a:t>represión política</a:t>
              </a:r>
              <a:r>
                <a:rPr lang="es-VE" sz="1400" kern="1200" dirty="0">
                  <a:latin typeface="Agency FB" panose="020B0503020202020204" pitchFamily="34" charset="0"/>
                </a:rPr>
                <a:t>, lo que podría tener graves consecuencias para las economías democráticas y las sociedades abiertas.</a:t>
              </a:r>
              <a:endParaRPr lang="en-US" sz="1400" kern="1200" dirty="0">
                <a:latin typeface="Agency FB" panose="020B0503020202020204" pitchFamily="34" charset="0"/>
              </a:endParaRPr>
            </a:p>
          </p:txBody>
        </p:sp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8ACEC26D-3D60-D8D6-E4F5-0895EFCB2E17}"/>
              </a:ext>
            </a:extLst>
          </p:cNvPr>
          <p:cNvGrpSpPr/>
          <p:nvPr/>
        </p:nvGrpSpPr>
        <p:grpSpPr>
          <a:xfrm>
            <a:off x="416596" y="4940828"/>
            <a:ext cx="9566786" cy="1184669"/>
            <a:chOff x="943898" y="5206736"/>
            <a:chExt cx="9566786" cy="1184669"/>
          </a:xfrm>
        </p:grpSpPr>
        <p:sp>
          <p:nvSpPr>
            <p:cNvPr id="35" name="Rectángulo: esquinas redondeadas 34">
              <a:extLst>
                <a:ext uri="{FF2B5EF4-FFF2-40B4-BE49-F238E27FC236}">
                  <a16:creationId xmlns:a16="http://schemas.microsoft.com/office/drawing/2014/main" id="{DDC0A6EA-9B3B-6E54-F8BF-BBA74CC4A565}"/>
                </a:ext>
              </a:extLst>
            </p:cNvPr>
            <p:cNvSpPr/>
            <p:nvPr/>
          </p:nvSpPr>
          <p:spPr>
            <a:xfrm>
              <a:off x="943898" y="5206736"/>
              <a:ext cx="9566786" cy="1184669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5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5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CO" sz="1400"/>
            </a:p>
          </p:txBody>
        </p:sp>
        <p:sp>
          <p:nvSpPr>
            <p:cNvPr id="36" name="Rectángulo 35" descr="Robot">
              <a:extLst>
                <a:ext uri="{FF2B5EF4-FFF2-40B4-BE49-F238E27FC236}">
                  <a16:creationId xmlns:a16="http://schemas.microsoft.com/office/drawing/2014/main" id="{950BA277-ECAD-D91C-8101-EC4E00606263}"/>
                </a:ext>
              </a:extLst>
            </p:cNvPr>
            <p:cNvSpPr/>
            <p:nvPr/>
          </p:nvSpPr>
          <p:spPr>
            <a:xfrm>
              <a:off x="1262998" y="5501696"/>
              <a:ext cx="580750" cy="580183"/>
            </a:xfrm>
            <a:prstGeom prst="rect">
              <a:avLst/>
            </a:prstGeom>
            <a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shade val="50000"/>
                <a:hueOff val="-365899"/>
                <a:satOff val="2915"/>
                <a:lumOff val="3116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CO" sz="1400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CEB1BA2A-D1B0-7B90-F84A-A1B857043615}"/>
                </a:ext>
              </a:extLst>
            </p:cNvPr>
            <p:cNvSpPr/>
            <p:nvPr/>
          </p:nvSpPr>
          <p:spPr>
            <a:xfrm>
              <a:off x="2162848" y="5264349"/>
              <a:ext cx="8347835" cy="1055909"/>
            </a:xfrm>
            <a:custGeom>
              <a:avLst/>
              <a:gdLst>
                <a:gd name="connsiteX0" fmla="*/ 0 w 8235162"/>
                <a:gd name="connsiteY0" fmla="*/ 0 h 1055909"/>
                <a:gd name="connsiteX1" fmla="*/ 8235162 w 8235162"/>
                <a:gd name="connsiteY1" fmla="*/ 0 h 1055909"/>
                <a:gd name="connsiteX2" fmla="*/ 8235162 w 8235162"/>
                <a:gd name="connsiteY2" fmla="*/ 1055909 h 1055909"/>
                <a:gd name="connsiteX3" fmla="*/ 0 w 8235162"/>
                <a:gd name="connsiteY3" fmla="*/ 1055909 h 1055909"/>
                <a:gd name="connsiteX4" fmla="*/ 0 w 8235162"/>
                <a:gd name="connsiteY4" fmla="*/ 0 h 105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35162" h="1055909">
                  <a:moveTo>
                    <a:pt x="0" y="0"/>
                  </a:moveTo>
                  <a:lnTo>
                    <a:pt x="8235162" y="0"/>
                  </a:lnTo>
                  <a:lnTo>
                    <a:pt x="8235162" y="1055909"/>
                  </a:lnTo>
                  <a:lnTo>
                    <a:pt x="0" y="105590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1750" tIns="111750" rIns="111750" bIns="11175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VE" sz="1400" b="1" kern="1200" dirty="0">
                  <a:latin typeface="Agency FB" panose="020B0503020202020204" pitchFamily="34" charset="0"/>
                </a:rPr>
                <a:t>Inteligencia Artificial (IA) y Automatización</a:t>
              </a:r>
              <a:r>
                <a:rPr lang="es-VE" sz="1400" kern="1200" dirty="0">
                  <a:latin typeface="Agency FB" panose="020B0503020202020204" pitchFamily="34" charset="0"/>
                </a:rPr>
                <a:t>: El uso de IA y sistemas automatizados en la economía puede mejorar la eficiencia en industrias como la manufactura, la logística y las finanzas. No obstante, si estas tecnologías no se regulan adecuadamente, pueden ser utilizadas para </a:t>
              </a:r>
              <a:r>
                <a:rPr lang="es-VE" sz="1400" b="0" i="1" kern="1200" dirty="0">
                  <a:latin typeface="Agency FB" panose="020B0503020202020204" pitchFamily="34" charset="0"/>
                </a:rPr>
                <a:t>desplazar masivamente </a:t>
              </a:r>
              <a:r>
                <a:rPr lang="es-VE" sz="1400" kern="1200" dirty="0">
                  <a:latin typeface="Agency FB" panose="020B0503020202020204" pitchFamily="34" charset="0"/>
                </a:rPr>
                <a:t>trabajadores, lo que podría generar desigualdades económicas y afectar la estabilidad del empleo a nivel global. Además, si el poder de la IA cae en manos de unos pocos actores económicos, podría concentrarse demasiado en unas pocas corporaciones, afectando la competencia y el libre mercado.</a:t>
              </a:r>
              <a:endParaRPr lang="en-US" sz="1400" kern="1200" dirty="0">
                <a:latin typeface="Agency FB" panose="020B05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020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C87CF4-B5EE-082F-A04E-9E6D4B3EF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549EDA-A716-3272-5FF6-76FF823E6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2819751"/>
            <a:ext cx="5419725" cy="920612"/>
          </a:xfrm>
        </p:spPr>
        <p:txBody>
          <a:bodyPr>
            <a:normAutofit/>
          </a:bodyPr>
          <a:lstStyle/>
          <a:p>
            <a:r>
              <a:rPr lang="es-VE" sz="3000" dirty="0"/>
              <a:t>Aplicación en el Contexto Económico</a:t>
            </a:r>
          </a:p>
        </p:txBody>
      </p:sp>
      <p:pic>
        <p:nvPicPr>
          <p:cNvPr id="4" name="Gráfico 3" descr="Rebobinar con relleno sólido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675D18A-20CC-2A1C-EB51-06F3D09E2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22779" y="6427080"/>
            <a:ext cx="519300" cy="519300"/>
          </a:xfrm>
          <a:prstGeom prst="rect">
            <a:avLst/>
          </a:prstGeom>
        </p:spPr>
      </p:pic>
      <p:pic>
        <p:nvPicPr>
          <p:cNvPr id="5" name="Gráfico 4" descr="Avance rápido con relleno sólido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B48AEB6-562D-8F76-9945-128FC58F36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2860" y="6427080"/>
            <a:ext cx="519300" cy="5193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521A33E-E1B9-B031-1B53-310F15820A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505" y="2597786"/>
            <a:ext cx="2572960" cy="643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áfico 6" descr="Hogar con relleno sólido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E81C7BF-063B-CABC-9EEA-F47D98F63A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754465" y="0"/>
            <a:ext cx="437535" cy="437535"/>
          </a:xfrm>
          <a:prstGeom prst="rect">
            <a:avLst/>
          </a:prstGeom>
        </p:spPr>
      </p:pic>
      <p:pic>
        <p:nvPicPr>
          <p:cNvPr id="8" name="Gráfico 7" descr="Icono de menú de hamburguesa con relleno sólido">
            <a:hlinkClick r:id="rId9" action="ppaction://hlinksldjump"/>
            <a:extLst>
              <a:ext uri="{FF2B5EF4-FFF2-40B4-BE49-F238E27FC236}">
                <a16:creationId xmlns:a16="http://schemas.microsoft.com/office/drawing/2014/main" id="{5B127279-1835-E57E-C43A-ADE56E3B2D7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754465" y="437535"/>
            <a:ext cx="437535" cy="437535"/>
          </a:xfrm>
          <a:prstGeom prst="rect">
            <a:avLst/>
          </a:prstGeom>
        </p:spPr>
      </p:pic>
      <p:pic>
        <p:nvPicPr>
          <p:cNvPr id="9" name="Imagen 8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234F1A01-B11F-5FA8-64A6-AE8DBB7B30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rcRect t="22443" b="19586"/>
          <a:stretch/>
        </p:blipFill>
        <p:spPr>
          <a:xfrm>
            <a:off x="321566" y="251219"/>
            <a:ext cx="11515391" cy="2552272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effectLst>
            <a:softEdge rad="127000"/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9FC02CF-D6CD-E43E-7A1D-E1D41B94109F}"/>
              </a:ext>
            </a:extLst>
          </p:cNvPr>
          <p:cNvSpPr txBox="1"/>
          <p:nvPr/>
        </p:nvSpPr>
        <p:spPr>
          <a:xfrm>
            <a:off x="9871477" y="6909153"/>
            <a:ext cx="2495449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CO" sz="700">
                <a:solidFill>
                  <a:srgbClr val="FFFFFF"/>
                </a:solidFill>
                <a:hlinkClick r:id="rId13" tooltip="http://www.conectora.org/2020/06/como-alinear-los-objetivos-de-un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CO" sz="700">
                <a:solidFill>
                  <a:srgbClr val="FFFFFF"/>
                </a:solidFill>
              </a:rPr>
              <a:t> de Autor desconocido está bajo licencia </a:t>
            </a:r>
            <a:r>
              <a:rPr lang="es-CO" sz="700">
                <a:solidFill>
                  <a:srgbClr val="FFFFFF"/>
                </a:solidFill>
                <a:hlinkClick r:id="rId1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s-CO" sz="700">
              <a:solidFill>
                <a:srgbClr val="FFFFFF"/>
              </a:solidFill>
            </a:endParaRPr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6B4CF2D3-E00E-9348-A671-43873E11316A}"/>
              </a:ext>
            </a:extLst>
          </p:cNvPr>
          <p:cNvSpPr/>
          <p:nvPr/>
        </p:nvSpPr>
        <p:spPr>
          <a:xfrm>
            <a:off x="676275" y="4351690"/>
            <a:ext cx="4598179" cy="1756118"/>
          </a:xfrm>
          <a:custGeom>
            <a:avLst/>
            <a:gdLst>
              <a:gd name="connsiteX0" fmla="*/ 0 w 4598179"/>
              <a:gd name="connsiteY0" fmla="*/ 0 h 2416872"/>
              <a:gd name="connsiteX1" fmla="*/ 4195359 w 4598179"/>
              <a:gd name="connsiteY1" fmla="*/ 0 h 2416872"/>
              <a:gd name="connsiteX2" fmla="*/ 4598179 w 4598179"/>
              <a:gd name="connsiteY2" fmla="*/ 402820 h 2416872"/>
              <a:gd name="connsiteX3" fmla="*/ 4598179 w 4598179"/>
              <a:gd name="connsiteY3" fmla="*/ 2416872 h 2416872"/>
              <a:gd name="connsiteX4" fmla="*/ 4598179 w 4598179"/>
              <a:gd name="connsiteY4" fmla="*/ 2416872 h 2416872"/>
              <a:gd name="connsiteX5" fmla="*/ 402820 w 4598179"/>
              <a:gd name="connsiteY5" fmla="*/ 2416872 h 2416872"/>
              <a:gd name="connsiteX6" fmla="*/ 0 w 4598179"/>
              <a:gd name="connsiteY6" fmla="*/ 2014052 h 2416872"/>
              <a:gd name="connsiteX7" fmla="*/ 0 w 4598179"/>
              <a:gd name="connsiteY7" fmla="*/ 0 h 2416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8179" h="2416872">
                <a:moveTo>
                  <a:pt x="0" y="0"/>
                </a:moveTo>
                <a:lnTo>
                  <a:pt x="4195359" y="0"/>
                </a:lnTo>
                <a:lnTo>
                  <a:pt x="4598179" y="402820"/>
                </a:lnTo>
                <a:lnTo>
                  <a:pt x="4598179" y="2416872"/>
                </a:lnTo>
                <a:lnTo>
                  <a:pt x="4598179" y="2416872"/>
                </a:lnTo>
                <a:lnTo>
                  <a:pt x="402820" y="2416872"/>
                </a:lnTo>
                <a:lnTo>
                  <a:pt x="0" y="2014052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shade val="50000"/>
              <a:hueOff val="0"/>
              <a:satOff val="0"/>
              <a:lumOff val="0"/>
              <a:alphaOff val="0"/>
            </a:schemeClr>
          </a:fillRef>
          <a:effectRef idx="1">
            <a:schemeClr val="accent2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19190" tIns="219190" rIns="219190" bIns="21919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dirty="0" err="1">
                <a:latin typeface="Abadi Extra Light" panose="020B0204020104020204" pitchFamily="34" charset="0"/>
              </a:rPr>
              <a:t>Sostenibilidad</a:t>
            </a:r>
            <a:r>
              <a:rPr lang="en-US" sz="1400" b="1" kern="1200" dirty="0">
                <a:latin typeface="Abadi Extra Light" panose="020B0204020104020204" pitchFamily="34" charset="0"/>
              </a:rPr>
              <a:t> </a:t>
            </a:r>
            <a:r>
              <a:rPr lang="en-US" sz="1400" b="1" kern="1200" dirty="0" err="1">
                <a:latin typeface="Abadi Extra Light" panose="020B0204020104020204" pitchFamily="34" charset="0"/>
              </a:rPr>
              <a:t>económica</a:t>
            </a:r>
            <a:r>
              <a:rPr lang="en-US" sz="1400" b="1" kern="1200" dirty="0">
                <a:latin typeface="Abadi Extra Light" panose="020B0204020104020204" pitchFamily="34" charset="0"/>
              </a:rPr>
              <a:t>: </a:t>
            </a:r>
            <a:r>
              <a:rPr lang="en-US" sz="1400" kern="1200" dirty="0">
                <a:latin typeface="Abadi Extra Light" panose="020B0204020104020204" pitchFamily="34" charset="0"/>
              </a:rPr>
              <a:t>Las </a:t>
            </a:r>
            <a:r>
              <a:rPr lang="en-US" sz="1400" kern="1200" dirty="0" err="1">
                <a:latin typeface="Abadi Extra Light" panose="020B0204020104020204" pitchFamily="34" charset="0"/>
              </a:rPr>
              <a:t>investigaciones</a:t>
            </a:r>
            <a:r>
              <a:rPr lang="en-US" sz="1400" kern="1200" dirty="0">
                <a:latin typeface="Abadi Extra Light" panose="020B0204020104020204" pitchFamily="34" charset="0"/>
              </a:rPr>
              <a:t> que se </a:t>
            </a:r>
            <a:r>
              <a:rPr lang="en-US" sz="1400" kern="1200" dirty="0" err="1">
                <a:latin typeface="Abadi Extra Light" panose="020B0204020104020204" pitchFamily="34" charset="0"/>
              </a:rPr>
              <a:t>centren</a:t>
            </a:r>
            <a:r>
              <a:rPr lang="en-US" sz="1400" kern="1200" dirty="0">
                <a:latin typeface="Abadi Extra Light" panose="020B0204020104020204" pitchFamily="34" charset="0"/>
              </a:rPr>
              <a:t> </a:t>
            </a:r>
            <a:r>
              <a:rPr lang="en-US" sz="1400" kern="1200" dirty="0" err="1">
                <a:latin typeface="Abadi Extra Light" panose="020B0204020104020204" pitchFamily="34" charset="0"/>
              </a:rPr>
              <a:t>en</a:t>
            </a:r>
            <a:r>
              <a:rPr lang="en-US" sz="1400" kern="1200" dirty="0">
                <a:latin typeface="Abadi Extra Light" panose="020B0204020104020204" pitchFamily="34" charset="0"/>
              </a:rPr>
              <a:t> </a:t>
            </a:r>
            <a:r>
              <a:rPr lang="en-US" sz="1400" kern="1200" dirty="0" err="1">
                <a:latin typeface="Abadi Extra Light" panose="020B0204020104020204" pitchFamily="34" charset="0"/>
              </a:rPr>
              <a:t>nuevas</a:t>
            </a:r>
            <a:r>
              <a:rPr lang="en-US" sz="1400" kern="1200" dirty="0">
                <a:latin typeface="Abadi Extra Light" panose="020B0204020104020204" pitchFamily="34" charset="0"/>
              </a:rPr>
              <a:t> </a:t>
            </a:r>
            <a:r>
              <a:rPr lang="en-US" sz="1400" kern="1200" dirty="0" err="1">
                <a:latin typeface="Abadi Extra Light" panose="020B0204020104020204" pitchFamily="34" charset="0"/>
              </a:rPr>
              <a:t>tecnologías</a:t>
            </a:r>
            <a:r>
              <a:rPr lang="en-US" sz="1400" kern="1200" dirty="0">
                <a:latin typeface="Abadi Extra Light" panose="020B0204020104020204" pitchFamily="34" charset="0"/>
              </a:rPr>
              <a:t>, </a:t>
            </a:r>
            <a:r>
              <a:rPr lang="en-US" sz="1400" kern="1200" dirty="0" err="1">
                <a:latin typeface="Abadi Extra Light" panose="020B0204020104020204" pitchFamily="34" charset="0"/>
              </a:rPr>
              <a:t>especialmente</a:t>
            </a:r>
            <a:r>
              <a:rPr lang="en-US" sz="1400" kern="1200" dirty="0">
                <a:latin typeface="Abadi Extra Light" panose="020B0204020104020204" pitchFamily="34" charset="0"/>
              </a:rPr>
              <a:t> </a:t>
            </a:r>
            <a:r>
              <a:rPr lang="en-US" sz="1400" kern="1200" dirty="0" err="1">
                <a:latin typeface="Abadi Extra Light" panose="020B0204020104020204" pitchFamily="34" charset="0"/>
              </a:rPr>
              <a:t>en</a:t>
            </a:r>
            <a:r>
              <a:rPr lang="en-US" sz="1400" kern="1200" dirty="0">
                <a:latin typeface="Abadi Extra Light" panose="020B0204020104020204" pitchFamily="34" charset="0"/>
              </a:rPr>
              <a:t> </a:t>
            </a:r>
            <a:r>
              <a:rPr lang="en-US" sz="1400" kern="1200" dirty="0" err="1">
                <a:latin typeface="Abadi Extra Light" panose="020B0204020104020204" pitchFamily="34" charset="0"/>
              </a:rPr>
              <a:t>áreas</a:t>
            </a:r>
            <a:r>
              <a:rPr lang="en-US" sz="1400" kern="1200" dirty="0">
                <a:latin typeface="Abadi Extra Light" panose="020B0204020104020204" pitchFamily="34" charset="0"/>
              </a:rPr>
              <a:t> </a:t>
            </a:r>
            <a:r>
              <a:rPr lang="en-US" sz="1400" kern="1200" dirty="0" err="1">
                <a:latin typeface="Abadi Extra Light" panose="020B0204020104020204" pitchFamily="34" charset="0"/>
              </a:rPr>
              <a:t>como</a:t>
            </a:r>
            <a:r>
              <a:rPr lang="en-US" sz="1400" kern="1200" dirty="0">
                <a:latin typeface="Abadi Extra Light" panose="020B0204020104020204" pitchFamily="34" charset="0"/>
              </a:rPr>
              <a:t> la </a:t>
            </a:r>
            <a:r>
              <a:rPr lang="en-US" sz="1400" kern="1200" dirty="0" err="1">
                <a:latin typeface="Abadi Extra Light" panose="020B0204020104020204" pitchFamily="34" charset="0"/>
              </a:rPr>
              <a:t>energía</a:t>
            </a:r>
            <a:r>
              <a:rPr lang="en-US" sz="1400" kern="1200" dirty="0">
                <a:latin typeface="Abadi Extra Light" panose="020B0204020104020204" pitchFamily="34" charset="0"/>
              </a:rPr>
              <a:t> </a:t>
            </a:r>
            <a:r>
              <a:rPr lang="en-US" sz="1400" kern="1200" dirty="0" err="1">
                <a:latin typeface="Abadi Extra Light" panose="020B0204020104020204" pitchFamily="34" charset="0"/>
              </a:rPr>
              <a:t>limpia</a:t>
            </a:r>
            <a:r>
              <a:rPr lang="en-US" sz="1400" kern="1200" dirty="0">
                <a:latin typeface="Abadi Extra Light" panose="020B0204020104020204" pitchFamily="34" charset="0"/>
              </a:rPr>
              <a:t> o las </a:t>
            </a:r>
            <a:r>
              <a:rPr lang="en-US" sz="1400" kern="1200" dirty="0" err="1">
                <a:latin typeface="Abadi Extra Light" panose="020B0204020104020204" pitchFamily="34" charset="0"/>
              </a:rPr>
              <a:t>economías</a:t>
            </a:r>
            <a:r>
              <a:rPr lang="en-US" sz="1400" kern="1200" dirty="0">
                <a:latin typeface="Abadi Extra Light" panose="020B0204020104020204" pitchFamily="34" charset="0"/>
              </a:rPr>
              <a:t> circulares, </a:t>
            </a:r>
            <a:r>
              <a:rPr lang="en-US" sz="1400" kern="1200" dirty="0" err="1">
                <a:latin typeface="Abadi Extra Light" panose="020B0204020104020204" pitchFamily="34" charset="0"/>
              </a:rPr>
              <a:t>deben</a:t>
            </a:r>
            <a:r>
              <a:rPr lang="en-US" sz="1400" kern="1200" dirty="0">
                <a:latin typeface="Abadi Extra Light" panose="020B0204020104020204" pitchFamily="34" charset="0"/>
              </a:rPr>
              <a:t> ser </a:t>
            </a:r>
            <a:r>
              <a:rPr lang="en-US" sz="1400" kern="1200" dirty="0" err="1">
                <a:latin typeface="Abadi Extra Light" panose="020B0204020104020204" pitchFamily="34" charset="0"/>
              </a:rPr>
              <a:t>evaluadas</a:t>
            </a:r>
            <a:r>
              <a:rPr lang="en-US" sz="1400" kern="1200" dirty="0">
                <a:latin typeface="Abadi Extra Light" panose="020B0204020104020204" pitchFamily="34" charset="0"/>
              </a:rPr>
              <a:t> </a:t>
            </a:r>
            <a:r>
              <a:rPr lang="en-US" sz="1400" kern="1200" dirty="0" err="1">
                <a:latin typeface="Abadi Extra Light" panose="020B0204020104020204" pitchFamily="34" charset="0"/>
              </a:rPr>
              <a:t>por</a:t>
            </a:r>
            <a:r>
              <a:rPr lang="en-US" sz="1400" kern="1200" dirty="0">
                <a:latin typeface="Abadi Extra Light" panose="020B0204020104020204" pitchFamily="34" charset="0"/>
              </a:rPr>
              <a:t> </a:t>
            </a:r>
            <a:r>
              <a:rPr lang="en-US" sz="1400" kern="1200" dirty="0" err="1">
                <a:latin typeface="Abadi Extra Light" panose="020B0204020104020204" pitchFamily="34" charset="0"/>
              </a:rPr>
              <a:t>su</a:t>
            </a:r>
            <a:r>
              <a:rPr lang="en-US" sz="1400" kern="1200" dirty="0">
                <a:latin typeface="Abadi Extra Light" panose="020B0204020104020204" pitchFamily="34" charset="0"/>
              </a:rPr>
              <a:t> </a:t>
            </a:r>
            <a:r>
              <a:rPr lang="en-US" sz="1400" kern="1200" dirty="0" err="1">
                <a:latin typeface="Abadi Extra Light" panose="020B0204020104020204" pitchFamily="34" charset="0"/>
              </a:rPr>
              <a:t>impacto</a:t>
            </a:r>
            <a:r>
              <a:rPr lang="en-US" sz="1400" kern="1200" dirty="0">
                <a:latin typeface="Abadi Extra Light" panose="020B0204020104020204" pitchFamily="34" charset="0"/>
              </a:rPr>
              <a:t> </a:t>
            </a:r>
            <a:r>
              <a:rPr lang="en-US" sz="1400" kern="1200" dirty="0" err="1">
                <a:latin typeface="Abadi Extra Light" panose="020B0204020104020204" pitchFamily="34" charset="0"/>
              </a:rPr>
              <a:t>ambiental</a:t>
            </a:r>
            <a:r>
              <a:rPr lang="en-US" sz="1400" kern="1200" dirty="0">
                <a:latin typeface="Abadi Extra Light" panose="020B0204020104020204" pitchFamily="34" charset="0"/>
              </a:rPr>
              <a:t> y </a:t>
            </a:r>
            <a:r>
              <a:rPr lang="en-US" sz="1400" kern="1200" dirty="0" err="1">
                <a:latin typeface="Abadi Extra Light" panose="020B0204020104020204" pitchFamily="34" charset="0"/>
              </a:rPr>
              <a:t>económico</a:t>
            </a:r>
            <a:r>
              <a:rPr lang="en-US" sz="1400" kern="1200" dirty="0">
                <a:latin typeface="Abadi Extra Light" panose="020B0204020104020204" pitchFamily="34" charset="0"/>
              </a:rPr>
              <a:t> tanto </a:t>
            </a:r>
            <a:r>
              <a:rPr lang="en-US" sz="1400" kern="1200" dirty="0" err="1">
                <a:latin typeface="Abadi Extra Light" panose="020B0204020104020204" pitchFamily="34" charset="0"/>
              </a:rPr>
              <a:t>en</a:t>
            </a:r>
            <a:r>
              <a:rPr lang="en-US" sz="1400" kern="1200" dirty="0">
                <a:latin typeface="Abadi Extra Light" panose="020B0204020104020204" pitchFamily="34" charset="0"/>
              </a:rPr>
              <a:t> </a:t>
            </a:r>
            <a:r>
              <a:rPr lang="en-US" sz="1400" kern="1200" dirty="0" err="1">
                <a:latin typeface="Abadi Extra Light" panose="020B0204020104020204" pitchFamily="34" charset="0"/>
              </a:rPr>
              <a:t>el</a:t>
            </a:r>
            <a:r>
              <a:rPr lang="en-US" sz="1400" kern="1200" dirty="0">
                <a:latin typeface="Abadi Extra Light" panose="020B0204020104020204" pitchFamily="34" charset="0"/>
              </a:rPr>
              <a:t> </a:t>
            </a:r>
            <a:r>
              <a:rPr lang="en-US" sz="1400" kern="1200" dirty="0" err="1">
                <a:latin typeface="Abadi Extra Light" panose="020B0204020104020204" pitchFamily="34" charset="0"/>
              </a:rPr>
              <a:t>corto</a:t>
            </a:r>
            <a:r>
              <a:rPr lang="en-US" sz="1400" kern="1200" dirty="0">
                <a:latin typeface="Abadi Extra Light" panose="020B0204020104020204" pitchFamily="34" charset="0"/>
              </a:rPr>
              <a:t> </a:t>
            </a:r>
            <a:r>
              <a:rPr lang="en-US" sz="1400" kern="1200" dirty="0" err="1">
                <a:latin typeface="Abadi Extra Light" panose="020B0204020104020204" pitchFamily="34" charset="0"/>
              </a:rPr>
              <a:t>como</a:t>
            </a:r>
            <a:r>
              <a:rPr lang="en-US" sz="1400" kern="1200" dirty="0">
                <a:latin typeface="Abadi Extra Light" panose="020B0204020104020204" pitchFamily="34" charset="0"/>
              </a:rPr>
              <a:t> </a:t>
            </a:r>
            <a:r>
              <a:rPr lang="en-US" sz="1400" kern="1200" dirty="0" err="1">
                <a:latin typeface="Abadi Extra Light" panose="020B0204020104020204" pitchFamily="34" charset="0"/>
              </a:rPr>
              <a:t>en</a:t>
            </a:r>
            <a:r>
              <a:rPr lang="en-US" sz="1400" kern="1200" dirty="0">
                <a:latin typeface="Abadi Extra Light" panose="020B0204020104020204" pitchFamily="34" charset="0"/>
              </a:rPr>
              <a:t> </a:t>
            </a:r>
            <a:r>
              <a:rPr lang="en-US" sz="1400" kern="1200" dirty="0" err="1">
                <a:latin typeface="Abadi Extra Light" panose="020B0204020104020204" pitchFamily="34" charset="0"/>
              </a:rPr>
              <a:t>el</a:t>
            </a:r>
            <a:r>
              <a:rPr lang="en-US" sz="1400" kern="1200" dirty="0">
                <a:latin typeface="Abadi Extra Light" panose="020B0204020104020204" pitchFamily="34" charset="0"/>
              </a:rPr>
              <a:t> largo </a:t>
            </a:r>
            <a:r>
              <a:rPr lang="en-US" sz="1400" kern="1200" dirty="0" err="1">
                <a:latin typeface="Abadi Extra Light" panose="020B0204020104020204" pitchFamily="34" charset="0"/>
              </a:rPr>
              <a:t>plazo</a:t>
            </a:r>
            <a:r>
              <a:rPr lang="en-US" sz="1400" kern="1200" dirty="0">
                <a:latin typeface="Abadi Extra Light" panose="020B0204020104020204" pitchFamily="34" charset="0"/>
              </a:rPr>
              <a:t>. Si bien </a:t>
            </a:r>
            <a:r>
              <a:rPr lang="en-US" sz="1400" kern="1200" dirty="0" err="1">
                <a:latin typeface="Abadi Extra Light" panose="020B0204020104020204" pitchFamily="34" charset="0"/>
              </a:rPr>
              <a:t>estas</a:t>
            </a:r>
            <a:r>
              <a:rPr lang="en-US" sz="1400" kern="1200" dirty="0">
                <a:latin typeface="Abadi Extra Light" panose="020B0204020104020204" pitchFamily="34" charset="0"/>
              </a:rPr>
              <a:t> </a:t>
            </a:r>
            <a:r>
              <a:rPr lang="en-US" sz="1400" kern="1200" dirty="0" err="1">
                <a:latin typeface="Abadi Extra Light" panose="020B0204020104020204" pitchFamily="34" charset="0"/>
              </a:rPr>
              <a:t>tecnologías</a:t>
            </a:r>
            <a:r>
              <a:rPr lang="en-US" sz="1400" kern="1200" dirty="0">
                <a:latin typeface="Abadi Extra Light" panose="020B0204020104020204" pitchFamily="34" charset="0"/>
              </a:rPr>
              <a:t> </a:t>
            </a:r>
            <a:r>
              <a:rPr lang="en-US" sz="1400" kern="1200" dirty="0" err="1">
                <a:latin typeface="Abadi Extra Light" panose="020B0204020104020204" pitchFamily="34" charset="0"/>
              </a:rPr>
              <a:t>pueden</a:t>
            </a:r>
            <a:r>
              <a:rPr lang="en-US" sz="1400" kern="1200" dirty="0">
                <a:latin typeface="Abadi Extra Light" panose="020B0204020104020204" pitchFamily="34" charset="0"/>
              </a:rPr>
              <a:t> </a:t>
            </a:r>
            <a:r>
              <a:rPr lang="en-US" sz="1400" kern="1200" dirty="0" err="1">
                <a:latin typeface="Abadi Extra Light" panose="020B0204020104020204" pitchFamily="34" charset="0"/>
              </a:rPr>
              <a:t>traer</a:t>
            </a:r>
            <a:r>
              <a:rPr lang="en-US" sz="1400" kern="1200" dirty="0">
                <a:latin typeface="Abadi Extra Light" panose="020B0204020104020204" pitchFamily="34" charset="0"/>
              </a:rPr>
              <a:t> </a:t>
            </a:r>
            <a:r>
              <a:rPr lang="en-US" sz="1400" kern="1200" dirty="0" err="1">
                <a:latin typeface="Abadi Extra Light" panose="020B0204020104020204" pitchFamily="34" charset="0"/>
              </a:rPr>
              <a:t>beneficios</a:t>
            </a:r>
            <a:r>
              <a:rPr lang="en-US" sz="1400" kern="1200" dirty="0">
                <a:latin typeface="Abadi Extra Light" panose="020B0204020104020204" pitchFamily="34" charset="0"/>
              </a:rPr>
              <a:t>, también </a:t>
            </a:r>
            <a:r>
              <a:rPr lang="en-US" sz="1400" kern="1200" dirty="0" err="1">
                <a:latin typeface="Abadi Extra Light" panose="020B0204020104020204" pitchFamily="34" charset="0"/>
              </a:rPr>
              <a:t>pueden</a:t>
            </a:r>
            <a:r>
              <a:rPr lang="en-US" sz="1400" kern="1200" dirty="0">
                <a:latin typeface="Abadi Extra Light" panose="020B0204020104020204" pitchFamily="34" charset="0"/>
              </a:rPr>
              <a:t> </a:t>
            </a:r>
            <a:r>
              <a:rPr lang="en-US" sz="1400" kern="1200" dirty="0" err="1">
                <a:latin typeface="Abadi Extra Light" panose="020B0204020104020204" pitchFamily="34" charset="0"/>
              </a:rPr>
              <a:t>causar</a:t>
            </a:r>
            <a:r>
              <a:rPr lang="en-US" sz="1400" kern="1200" dirty="0">
                <a:latin typeface="Abadi Extra Light" panose="020B0204020104020204" pitchFamily="34" charset="0"/>
              </a:rPr>
              <a:t> </a:t>
            </a:r>
            <a:r>
              <a:rPr lang="en-US" sz="1400" kern="1200" dirty="0" err="1">
                <a:latin typeface="Abadi Extra Light" panose="020B0204020104020204" pitchFamily="34" charset="0"/>
              </a:rPr>
              <a:t>desplazamientos</a:t>
            </a:r>
            <a:r>
              <a:rPr lang="en-US" sz="1400" kern="1200" dirty="0">
                <a:latin typeface="Abadi Extra Light" panose="020B0204020104020204" pitchFamily="34" charset="0"/>
              </a:rPr>
              <a:t> </a:t>
            </a:r>
            <a:r>
              <a:rPr lang="en-US" sz="1400" kern="1200" dirty="0" err="1">
                <a:latin typeface="Abadi Extra Light" panose="020B0204020104020204" pitchFamily="34" charset="0"/>
              </a:rPr>
              <a:t>económicos</a:t>
            </a:r>
            <a:r>
              <a:rPr lang="en-US" sz="1400" kern="1200" dirty="0">
                <a:latin typeface="Abadi Extra Light" panose="020B0204020104020204" pitchFamily="34" charset="0"/>
              </a:rPr>
              <a:t> o </a:t>
            </a:r>
            <a:r>
              <a:rPr lang="en-US" sz="1400" kern="1200" dirty="0" err="1">
                <a:latin typeface="Abadi Extra Light" panose="020B0204020104020204" pitchFamily="34" charset="0"/>
              </a:rPr>
              <a:t>problemas</a:t>
            </a:r>
            <a:r>
              <a:rPr lang="en-US" sz="1400" kern="1200" dirty="0">
                <a:latin typeface="Abadi Extra Light" panose="020B0204020104020204" pitchFamily="34" charset="0"/>
              </a:rPr>
              <a:t> de </a:t>
            </a:r>
            <a:r>
              <a:rPr lang="en-US" sz="1400" kern="1200" dirty="0" err="1">
                <a:latin typeface="Abadi Extra Light" panose="020B0204020104020204" pitchFamily="34" charset="0"/>
              </a:rPr>
              <a:t>bioseguridad</a:t>
            </a:r>
            <a:r>
              <a:rPr lang="en-US" sz="1400" kern="1200" dirty="0">
                <a:latin typeface="Abadi Extra Light" panose="020B0204020104020204" pitchFamily="34" charset="0"/>
              </a:rPr>
              <a:t> </a:t>
            </a:r>
            <a:r>
              <a:rPr lang="en-US" sz="1400" kern="1200" dirty="0" err="1">
                <a:latin typeface="Abadi Extra Light" panose="020B0204020104020204" pitchFamily="34" charset="0"/>
              </a:rPr>
              <a:t>si</a:t>
            </a:r>
            <a:r>
              <a:rPr lang="en-US" sz="1400" kern="1200" dirty="0">
                <a:latin typeface="Abadi Extra Light" panose="020B0204020104020204" pitchFamily="34" charset="0"/>
              </a:rPr>
              <a:t> no se </a:t>
            </a:r>
            <a:r>
              <a:rPr lang="en-US" sz="1400" kern="1200" dirty="0" err="1">
                <a:latin typeface="Abadi Extra Light" panose="020B0204020104020204" pitchFamily="34" charset="0"/>
              </a:rPr>
              <a:t>gestionan</a:t>
            </a:r>
            <a:r>
              <a:rPr lang="en-US" sz="1400" kern="1200" dirty="0">
                <a:latin typeface="Abadi Extra Light" panose="020B0204020104020204" pitchFamily="34" charset="0"/>
              </a:rPr>
              <a:t> </a:t>
            </a:r>
            <a:r>
              <a:rPr lang="en-US" sz="1400" kern="1200" dirty="0" err="1">
                <a:latin typeface="Abadi Extra Light" panose="020B0204020104020204" pitchFamily="34" charset="0"/>
              </a:rPr>
              <a:t>adecuadamente</a:t>
            </a:r>
            <a:r>
              <a:rPr lang="en-US" sz="1400" kern="1200" dirty="0">
                <a:latin typeface="Abadi Extra Light" panose="020B0204020104020204" pitchFamily="34" charset="0"/>
              </a:rPr>
              <a:t>.</a:t>
            </a:r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E6A73578-4CF0-B66E-0D2A-65FA162EE7B9}"/>
              </a:ext>
            </a:extLst>
          </p:cNvPr>
          <p:cNvSpPr/>
          <p:nvPr/>
        </p:nvSpPr>
        <p:spPr>
          <a:xfrm>
            <a:off x="5869806" y="3684052"/>
            <a:ext cx="4598179" cy="1756118"/>
          </a:xfrm>
          <a:custGeom>
            <a:avLst/>
            <a:gdLst>
              <a:gd name="connsiteX0" fmla="*/ 0 w 4598179"/>
              <a:gd name="connsiteY0" fmla="*/ 0 h 2416872"/>
              <a:gd name="connsiteX1" fmla="*/ 4195359 w 4598179"/>
              <a:gd name="connsiteY1" fmla="*/ 0 h 2416872"/>
              <a:gd name="connsiteX2" fmla="*/ 4598179 w 4598179"/>
              <a:gd name="connsiteY2" fmla="*/ 402820 h 2416872"/>
              <a:gd name="connsiteX3" fmla="*/ 4598179 w 4598179"/>
              <a:gd name="connsiteY3" fmla="*/ 2416872 h 2416872"/>
              <a:gd name="connsiteX4" fmla="*/ 4598179 w 4598179"/>
              <a:gd name="connsiteY4" fmla="*/ 2416872 h 2416872"/>
              <a:gd name="connsiteX5" fmla="*/ 402820 w 4598179"/>
              <a:gd name="connsiteY5" fmla="*/ 2416872 h 2416872"/>
              <a:gd name="connsiteX6" fmla="*/ 0 w 4598179"/>
              <a:gd name="connsiteY6" fmla="*/ 2014052 h 2416872"/>
              <a:gd name="connsiteX7" fmla="*/ 0 w 4598179"/>
              <a:gd name="connsiteY7" fmla="*/ 0 h 2416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8179" h="2416872">
                <a:moveTo>
                  <a:pt x="0" y="0"/>
                </a:moveTo>
                <a:lnTo>
                  <a:pt x="4195359" y="0"/>
                </a:lnTo>
                <a:lnTo>
                  <a:pt x="4598179" y="402820"/>
                </a:lnTo>
                <a:lnTo>
                  <a:pt x="4598179" y="2416872"/>
                </a:lnTo>
                <a:lnTo>
                  <a:pt x="4598179" y="2416872"/>
                </a:lnTo>
                <a:lnTo>
                  <a:pt x="402820" y="2416872"/>
                </a:lnTo>
                <a:lnTo>
                  <a:pt x="0" y="2014052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shade val="50000"/>
              <a:hueOff val="-548849"/>
              <a:satOff val="4372"/>
              <a:lumOff val="46744"/>
              <a:alphaOff val="0"/>
            </a:schemeClr>
          </a:fillRef>
          <a:effectRef idx="1">
            <a:schemeClr val="accent2">
              <a:shade val="50000"/>
              <a:hueOff val="-548849"/>
              <a:satOff val="4372"/>
              <a:lumOff val="46744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19190" tIns="219190" rIns="219190" bIns="21919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dirty="0">
                <a:latin typeface="Abadi Extra Light" panose="020B0204020104020204" pitchFamily="34" charset="0"/>
              </a:rPr>
              <a:t>Desarrollo de </a:t>
            </a:r>
            <a:r>
              <a:rPr lang="en-US" sz="1400" b="1" kern="1200" dirty="0" err="1">
                <a:latin typeface="Abadi Extra Light" panose="020B0204020104020204" pitchFamily="34" charset="0"/>
              </a:rPr>
              <a:t>políticas</a:t>
            </a:r>
            <a:r>
              <a:rPr lang="en-US" sz="1400" b="1" kern="1200" dirty="0">
                <a:latin typeface="Abadi Extra Light" panose="020B0204020104020204" pitchFamily="34" charset="0"/>
              </a:rPr>
              <a:t> </a:t>
            </a:r>
            <a:r>
              <a:rPr lang="en-US" sz="1400" b="1" kern="1200" dirty="0" err="1">
                <a:latin typeface="Abadi Extra Light" panose="020B0204020104020204" pitchFamily="34" charset="0"/>
              </a:rPr>
              <a:t>públicas</a:t>
            </a:r>
            <a:r>
              <a:rPr lang="en-US" sz="1400" b="1" kern="1200" dirty="0">
                <a:latin typeface="Abadi Extra Light" panose="020B0204020104020204" pitchFamily="34" charset="0"/>
              </a:rPr>
              <a:t>: </a:t>
            </a:r>
            <a:r>
              <a:rPr lang="en-US" sz="1400" kern="1200" dirty="0">
                <a:latin typeface="Abadi Extra Light" panose="020B0204020104020204" pitchFamily="34" charset="0"/>
              </a:rPr>
              <a:t>Las </a:t>
            </a:r>
            <a:r>
              <a:rPr lang="en-US" sz="1400" kern="1200" dirty="0" err="1">
                <a:latin typeface="Abadi Extra Light" panose="020B0204020104020204" pitchFamily="34" charset="0"/>
              </a:rPr>
              <a:t>investigaciones</a:t>
            </a:r>
            <a:r>
              <a:rPr lang="en-US" sz="1400" kern="1200" dirty="0">
                <a:latin typeface="Abadi Extra Light" panose="020B0204020104020204" pitchFamily="34" charset="0"/>
              </a:rPr>
              <a:t> que </a:t>
            </a:r>
            <a:r>
              <a:rPr lang="en-US" sz="1400" kern="1200" dirty="0" err="1">
                <a:latin typeface="Abadi Extra Light" panose="020B0204020104020204" pitchFamily="34" charset="0"/>
              </a:rPr>
              <a:t>exploran</a:t>
            </a:r>
            <a:r>
              <a:rPr lang="en-US" sz="1400" kern="1200" dirty="0">
                <a:latin typeface="Abadi Extra Light" panose="020B0204020104020204" pitchFamily="34" charset="0"/>
              </a:rPr>
              <a:t> </a:t>
            </a:r>
            <a:r>
              <a:rPr lang="en-US" sz="1400" kern="1200" dirty="0" err="1">
                <a:latin typeface="Abadi Extra Light" panose="020B0204020104020204" pitchFamily="34" charset="0"/>
              </a:rPr>
              <a:t>nuevos</a:t>
            </a:r>
            <a:r>
              <a:rPr lang="en-US" sz="1400" kern="1200" dirty="0">
                <a:latin typeface="Abadi Extra Light" panose="020B0204020104020204" pitchFamily="34" charset="0"/>
              </a:rPr>
              <a:t> </a:t>
            </a:r>
            <a:r>
              <a:rPr lang="en-US" sz="1400" kern="1200" dirty="0" err="1">
                <a:latin typeface="Abadi Extra Light" panose="020B0204020104020204" pitchFamily="34" charset="0"/>
              </a:rPr>
              <a:t>modelos</a:t>
            </a:r>
            <a:r>
              <a:rPr lang="en-US" sz="1400" kern="1200" dirty="0">
                <a:latin typeface="Abadi Extra Light" panose="020B0204020104020204" pitchFamily="34" charset="0"/>
              </a:rPr>
              <a:t> </a:t>
            </a:r>
            <a:r>
              <a:rPr lang="en-US" sz="1400" kern="1200" dirty="0" err="1">
                <a:latin typeface="Abadi Extra Light" panose="020B0204020104020204" pitchFamily="34" charset="0"/>
              </a:rPr>
              <a:t>económicos</a:t>
            </a:r>
            <a:r>
              <a:rPr lang="en-US" sz="1400" kern="1200" dirty="0">
                <a:latin typeface="Abadi Extra Light" panose="020B0204020104020204" pitchFamily="34" charset="0"/>
              </a:rPr>
              <a:t> o </a:t>
            </a:r>
            <a:r>
              <a:rPr lang="en-US" sz="1400" kern="1200" dirty="0" err="1">
                <a:latin typeface="Abadi Extra Light" panose="020B0204020104020204" pitchFamily="34" charset="0"/>
              </a:rPr>
              <a:t>financieros</a:t>
            </a:r>
            <a:r>
              <a:rPr lang="en-US" sz="1400" kern="1200" dirty="0">
                <a:latin typeface="Abadi Extra Light" panose="020B0204020104020204" pitchFamily="34" charset="0"/>
              </a:rPr>
              <a:t> </a:t>
            </a:r>
            <a:r>
              <a:rPr lang="en-US" sz="1400" kern="1200" dirty="0" err="1">
                <a:latin typeface="Abadi Extra Light" panose="020B0204020104020204" pitchFamily="34" charset="0"/>
              </a:rPr>
              <a:t>deben</a:t>
            </a:r>
            <a:r>
              <a:rPr lang="en-US" sz="1400" kern="1200" dirty="0">
                <a:latin typeface="Abadi Extra Light" panose="020B0204020104020204" pitchFamily="34" charset="0"/>
              </a:rPr>
              <a:t> ser </a:t>
            </a:r>
            <a:r>
              <a:rPr lang="en-US" sz="1400" kern="1200" dirty="0" err="1">
                <a:latin typeface="Abadi Extra Light" panose="020B0204020104020204" pitchFamily="34" charset="0"/>
              </a:rPr>
              <a:t>evaluadas</a:t>
            </a:r>
            <a:r>
              <a:rPr lang="en-US" sz="1400" kern="1200" dirty="0">
                <a:latin typeface="Abadi Extra Light" panose="020B0204020104020204" pitchFamily="34" charset="0"/>
              </a:rPr>
              <a:t> </a:t>
            </a:r>
            <a:r>
              <a:rPr lang="en-US" sz="1400" kern="1200" dirty="0" err="1">
                <a:latin typeface="Abadi Extra Light" panose="020B0204020104020204" pitchFamily="34" charset="0"/>
              </a:rPr>
              <a:t>por</a:t>
            </a:r>
            <a:r>
              <a:rPr lang="en-US" sz="1400" kern="1200" dirty="0">
                <a:latin typeface="Abadi Extra Light" panose="020B0204020104020204" pitchFamily="34" charset="0"/>
              </a:rPr>
              <a:t> </a:t>
            </a:r>
            <a:r>
              <a:rPr lang="en-US" sz="1400" kern="1200" dirty="0" err="1">
                <a:latin typeface="Abadi Extra Light" panose="020B0204020104020204" pitchFamily="34" charset="0"/>
              </a:rPr>
              <a:t>su</a:t>
            </a:r>
            <a:r>
              <a:rPr lang="en-US" sz="1400" kern="1200" dirty="0">
                <a:latin typeface="Abadi Extra Light" panose="020B0204020104020204" pitchFamily="34" charset="0"/>
              </a:rPr>
              <a:t> </a:t>
            </a:r>
            <a:r>
              <a:rPr lang="en-US" sz="1400" kern="1200" dirty="0" err="1">
                <a:latin typeface="Abadi Extra Light" panose="020B0204020104020204" pitchFamily="34" charset="0"/>
              </a:rPr>
              <a:t>potencial</a:t>
            </a:r>
            <a:r>
              <a:rPr lang="en-US" sz="1400" kern="1200" dirty="0">
                <a:latin typeface="Abadi Extra Light" panose="020B0204020104020204" pitchFamily="34" charset="0"/>
              </a:rPr>
              <a:t> para </a:t>
            </a:r>
            <a:r>
              <a:rPr lang="en-US" sz="1400" kern="1200" dirty="0" err="1">
                <a:latin typeface="Abadi Extra Light" panose="020B0204020104020204" pitchFamily="34" charset="0"/>
              </a:rPr>
              <a:t>modificar</a:t>
            </a:r>
            <a:r>
              <a:rPr lang="en-US" sz="1400" kern="1200" dirty="0">
                <a:latin typeface="Abadi Extra Light" panose="020B0204020104020204" pitchFamily="34" charset="0"/>
              </a:rPr>
              <a:t> </a:t>
            </a:r>
            <a:r>
              <a:rPr lang="en-US" sz="1400" kern="1200" dirty="0" err="1">
                <a:latin typeface="Abadi Extra Light" panose="020B0204020104020204" pitchFamily="34" charset="0"/>
              </a:rPr>
              <a:t>el</a:t>
            </a:r>
            <a:r>
              <a:rPr lang="en-US" sz="1400" kern="1200" dirty="0">
                <a:latin typeface="Abadi Extra Light" panose="020B0204020104020204" pitchFamily="34" charset="0"/>
              </a:rPr>
              <a:t> </a:t>
            </a:r>
            <a:r>
              <a:rPr lang="en-US" sz="1400" kern="1200" dirty="0" err="1">
                <a:latin typeface="Abadi Extra Light" panose="020B0204020104020204" pitchFamily="34" charset="0"/>
              </a:rPr>
              <a:t>equilibrio</a:t>
            </a:r>
            <a:r>
              <a:rPr lang="en-US" sz="1400" kern="1200" dirty="0">
                <a:latin typeface="Abadi Extra Light" panose="020B0204020104020204" pitchFamily="34" charset="0"/>
              </a:rPr>
              <a:t> de </a:t>
            </a:r>
            <a:r>
              <a:rPr lang="en-US" sz="1400" kern="1200" dirty="0" err="1">
                <a:latin typeface="Abadi Extra Light" panose="020B0204020104020204" pitchFamily="34" charset="0"/>
              </a:rPr>
              <a:t>poder</a:t>
            </a:r>
            <a:r>
              <a:rPr lang="en-US" sz="1400" kern="1200" dirty="0">
                <a:latin typeface="Abadi Extra Light" panose="020B0204020104020204" pitchFamily="34" charset="0"/>
              </a:rPr>
              <a:t> </a:t>
            </a:r>
            <a:r>
              <a:rPr lang="en-US" sz="1400" kern="1200" dirty="0" err="1">
                <a:latin typeface="Abadi Extra Light" panose="020B0204020104020204" pitchFamily="34" charset="0"/>
              </a:rPr>
              <a:t>en</a:t>
            </a:r>
            <a:r>
              <a:rPr lang="en-US" sz="1400" kern="1200" dirty="0">
                <a:latin typeface="Abadi Extra Light" panose="020B0204020104020204" pitchFamily="34" charset="0"/>
              </a:rPr>
              <a:t> las </a:t>
            </a:r>
            <a:r>
              <a:rPr lang="en-US" sz="1400" kern="1200" dirty="0" err="1">
                <a:latin typeface="Abadi Extra Light" panose="020B0204020104020204" pitchFamily="34" charset="0"/>
              </a:rPr>
              <a:t>economías</a:t>
            </a:r>
            <a:r>
              <a:rPr lang="en-US" sz="1400" kern="1200" dirty="0">
                <a:latin typeface="Abadi Extra Light" panose="020B0204020104020204" pitchFamily="34" charset="0"/>
              </a:rPr>
              <a:t> </a:t>
            </a:r>
            <a:r>
              <a:rPr lang="en-US" sz="1400" kern="1200" dirty="0" err="1">
                <a:latin typeface="Abadi Extra Light" panose="020B0204020104020204" pitchFamily="34" charset="0"/>
              </a:rPr>
              <a:t>globales</a:t>
            </a:r>
            <a:r>
              <a:rPr lang="en-US" sz="1400" kern="1200" dirty="0">
                <a:latin typeface="Abadi Extra Light" panose="020B0204020104020204" pitchFamily="34" charset="0"/>
              </a:rPr>
              <a:t> o </a:t>
            </a:r>
            <a:r>
              <a:rPr lang="en-US" sz="1400" kern="1200" dirty="0" err="1">
                <a:latin typeface="Abadi Extra Light" panose="020B0204020104020204" pitchFamily="34" charset="0"/>
              </a:rPr>
              <a:t>regionales</a:t>
            </a:r>
            <a:r>
              <a:rPr lang="en-US" sz="1400" kern="1200" dirty="0">
                <a:latin typeface="Abadi Extra Light" panose="020B0204020104020204" pitchFamily="34" charset="0"/>
              </a:rPr>
              <a:t>. El </a:t>
            </a:r>
            <a:r>
              <a:rPr lang="en-US" sz="1400" kern="1200" dirty="0" err="1">
                <a:latin typeface="Abadi Extra Light" panose="020B0204020104020204" pitchFamily="34" charset="0"/>
              </a:rPr>
              <a:t>uso</a:t>
            </a:r>
            <a:r>
              <a:rPr lang="en-US" sz="1400" kern="1200" dirty="0">
                <a:latin typeface="Abadi Extra Light" panose="020B0204020104020204" pitchFamily="34" charset="0"/>
              </a:rPr>
              <a:t> de </a:t>
            </a:r>
            <a:r>
              <a:rPr lang="en-US" sz="1400" kern="1200" dirty="0" err="1">
                <a:latin typeface="Abadi Extra Light" panose="020B0204020104020204" pitchFamily="34" charset="0"/>
              </a:rPr>
              <a:t>monedas</a:t>
            </a:r>
            <a:r>
              <a:rPr lang="en-US" sz="1400" kern="1200" dirty="0">
                <a:latin typeface="Abadi Extra Light" panose="020B0204020104020204" pitchFamily="34" charset="0"/>
              </a:rPr>
              <a:t> </a:t>
            </a:r>
            <a:r>
              <a:rPr lang="en-US" sz="1400" kern="1200" dirty="0" err="1">
                <a:latin typeface="Abadi Extra Light" panose="020B0204020104020204" pitchFamily="34" charset="0"/>
              </a:rPr>
              <a:t>digitales</a:t>
            </a:r>
            <a:r>
              <a:rPr lang="en-US" sz="1400" kern="1200" dirty="0">
                <a:latin typeface="Abadi Extra Light" panose="020B0204020104020204" pitchFamily="34" charset="0"/>
              </a:rPr>
              <a:t> o </a:t>
            </a:r>
            <a:r>
              <a:rPr lang="en-US" sz="1400" kern="1200" dirty="0" err="1">
                <a:latin typeface="Abadi Extra Light" panose="020B0204020104020204" pitchFamily="34" charset="0"/>
              </a:rPr>
              <a:t>sistemas</a:t>
            </a:r>
            <a:r>
              <a:rPr lang="en-US" sz="1400" kern="1200" dirty="0">
                <a:latin typeface="Abadi Extra Light" panose="020B0204020104020204" pitchFamily="34" charset="0"/>
              </a:rPr>
              <a:t> </a:t>
            </a:r>
            <a:r>
              <a:rPr lang="en-US" sz="1400" kern="1200" dirty="0" err="1">
                <a:latin typeface="Abadi Extra Light" panose="020B0204020104020204" pitchFamily="34" charset="0"/>
              </a:rPr>
              <a:t>financieros</a:t>
            </a:r>
            <a:r>
              <a:rPr lang="en-US" sz="1400" kern="1200" dirty="0">
                <a:latin typeface="Abadi Extra Light" panose="020B0204020104020204" pitchFamily="34" charset="0"/>
              </a:rPr>
              <a:t> </a:t>
            </a:r>
            <a:r>
              <a:rPr lang="en-US" sz="1400" kern="1200" dirty="0" err="1">
                <a:latin typeface="Abadi Extra Light" panose="020B0204020104020204" pitchFamily="34" charset="0"/>
              </a:rPr>
              <a:t>descentralizados</a:t>
            </a:r>
            <a:r>
              <a:rPr lang="en-US" sz="1400" kern="1200" dirty="0">
                <a:latin typeface="Abadi Extra Light" panose="020B0204020104020204" pitchFamily="34" charset="0"/>
              </a:rPr>
              <a:t> </a:t>
            </a:r>
            <a:r>
              <a:rPr lang="en-US" sz="1400" kern="1200" dirty="0" err="1">
                <a:latin typeface="Abadi Extra Light" panose="020B0204020104020204" pitchFamily="34" charset="0"/>
              </a:rPr>
              <a:t>puede</a:t>
            </a:r>
            <a:r>
              <a:rPr lang="en-US" sz="1400" kern="1200" dirty="0">
                <a:latin typeface="Abadi Extra Light" panose="020B0204020104020204" pitchFamily="34" charset="0"/>
              </a:rPr>
              <a:t> </a:t>
            </a:r>
            <a:r>
              <a:rPr lang="en-US" sz="1400" kern="1200" dirty="0" err="1">
                <a:latin typeface="Abadi Extra Light" panose="020B0204020104020204" pitchFamily="34" charset="0"/>
              </a:rPr>
              <a:t>traer</a:t>
            </a:r>
            <a:r>
              <a:rPr lang="en-US" sz="1400" kern="1200" dirty="0">
                <a:latin typeface="Abadi Extra Light" panose="020B0204020104020204" pitchFamily="34" charset="0"/>
              </a:rPr>
              <a:t> </a:t>
            </a:r>
            <a:r>
              <a:rPr lang="en-US" sz="1400" kern="1200" dirty="0" err="1">
                <a:latin typeface="Abadi Extra Light" panose="020B0204020104020204" pitchFamily="34" charset="0"/>
              </a:rPr>
              <a:t>una</a:t>
            </a:r>
            <a:r>
              <a:rPr lang="en-US" sz="1400" kern="1200" dirty="0">
                <a:latin typeface="Abadi Extra Light" panose="020B0204020104020204" pitchFamily="34" charset="0"/>
              </a:rPr>
              <a:t> gran </a:t>
            </a:r>
            <a:r>
              <a:rPr lang="en-US" sz="1400" kern="1200" dirty="0" err="1">
                <a:latin typeface="Abadi Extra Light" panose="020B0204020104020204" pitchFamily="34" charset="0"/>
              </a:rPr>
              <a:t>innovación</a:t>
            </a:r>
            <a:r>
              <a:rPr lang="en-US" sz="1400" kern="1200" dirty="0">
                <a:latin typeface="Abadi Extra Light" panose="020B0204020104020204" pitchFamily="34" charset="0"/>
              </a:rPr>
              <a:t>, </a:t>
            </a:r>
            <a:r>
              <a:rPr lang="en-US" sz="1400" kern="1200" dirty="0" err="1">
                <a:latin typeface="Abadi Extra Light" panose="020B0204020104020204" pitchFamily="34" charset="0"/>
              </a:rPr>
              <a:t>pero</a:t>
            </a:r>
            <a:r>
              <a:rPr lang="en-US" sz="1400" kern="1200" dirty="0">
                <a:latin typeface="Abadi Extra Light" panose="020B0204020104020204" pitchFamily="34" charset="0"/>
              </a:rPr>
              <a:t> también </a:t>
            </a:r>
            <a:r>
              <a:rPr lang="en-US" sz="1400" kern="1200" dirty="0" err="1">
                <a:latin typeface="Abadi Extra Light" panose="020B0204020104020204" pitchFamily="34" charset="0"/>
              </a:rPr>
              <a:t>debe</a:t>
            </a:r>
            <a:r>
              <a:rPr lang="en-US" sz="1400" kern="1200" dirty="0">
                <a:latin typeface="Abadi Extra Light" panose="020B0204020104020204" pitchFamily="34" charset="0"/>
              </a:rPr>
              <a:t> </a:t>
            </a:r>
            <a:r>
              <a:rPr lang="en-US" sz="1400" kern="1200" dirty="0" err="1">
                <a:latin typeface="Abadi Extra Light" panose="020B0204020104020204" pitchFamily="34" charset="0"/>
              </a:rPr>
              <a:t>considerarse</a:t>
            </a:r>
            <a:r>
              <a:rPr lang="en-US" sz="1400" kern="1200" dirty="0">
                <a:latin typeface="Abadi Extra Light" panose="020B0204020104020204" pitchFamily="34" charset="0"/>
              </a:rPr>
              <a:t> </a:t>
            </a:r>
            <a:r>
              <a:rPr lang="en-US" sz="1400" kern="1200" dirty="0" err="1">
                <a:latin typeface="Abadi Extra Light" panose="020B0204020104020204" pitchFamily="34" charset="0"/>
              </a:rPr>
              <a:t>su</a:t>
            </a:r>
            <a:r>
              <a:rPr lang="en-US" sz="1400" kern="1200" dirty="0">
                <a:latin typeface="Abadi Extra Light" panose="020B0204020104020204" pitchFamily="34" charset="0"/>
              </a:rPr>
              <a:t> </a:t>
            </a:r>
            <a:r>
              <a:rPr lang="en-US" sz="1400" kern="1200" dirty="0" err="1">
                <a:latin typeface="Abadi Extra Light" panose="020B0204020104020204" pitchFamily="34" charset="0"/>
              </a:rPr>
              <a:t>potencial</a:t>
            </a:r>
            <a:r>
              <a:rPr lang="en-US" sz="1400" kern="1200" dirty="0">
                <a:latin typeface="Abadi Extra Light" panose="020B0204020104020204" pitchFamily="34" charset="0"/>
              </a:rPr>
              <a:t> para </a:t>
            </a:r>
            <a:r>
              <a:rPr lang="en-US" sz="1400" kern="1200" dirty="0" err="1">
                <a:latin typeface="Abadi Extra Light" panose="020B0204020104020204" pitchFamily="34" charset="0"/>
              </a:rPr>
              <a:t>desestabilizar</a:t>
            </a:r>
            <a:r>
              <a:rPr lang="en-US" sz="1400" kern="1200" dirty="0">
                <a:latin typeface="Abadi Extra Light" panose="020B0204020104020204" pitchFamily="34" charset="0"/>
              </a:rPr>
              <a:t> mercados o </a:t>
            </a:r>
            <a:r>
              <a:rPr lang="en-US" sz="1400" kern="1200" dirty="0" err="1">
                <a:latin typeface="Abadi Extra Light" panose="020B0204020104020204" pitchFamily="34" charset="0"/>
              </a:rPr>
              <a:t>fomentar</a:t>
            </a:r>
            <a:r>
              <a:rPr lang="en-US" sz="1400" kern="1200" dirty="0">
                <a:latin typeface="Abadi Extra Light" panose="020B0204020104020204" pitchFamily="34" charset="0"/>
              </a:rPr>
              <a:t> </a:t>
            </a:r>
            <a:r>
              <a:rPr lang="en-US" sz="1400" kern="1200" dirty="0" err="1">
                <a:latin typeface="Abadi Extra Light" panose="020B0204020104020204" pitchFamily="34" charset="0"/>
              </a:rPr>
              <a:t>prácticas</a:t>
            </a:r>
            <a:r>
              <a:rPr lang="en-US" sz="1400" kern="1200" dirty="0">
                <a:latin typeface="Abadi Extra Light" panose="020B0204020104020204" pitchFamily="34" charset="0"/>
              </a:rPr>
              <a:t> </a:t>
            </a:r>
            <a:r>
              <a:rPr lang="en-US" sz="1400" kern="1200" dirty="0" err="1">
                <a:latin typeface="Abadi Extra Light" panose="020B0204020104020204" pitchFamily="34" charset="0"/>
              </a:rPr>
              <a:t>ilícitas</a:t>
            </a:r>
            <a:r>
              <a:rPr lang="en-US" sz="1400" kern="1200" dirty="0">
                <a:latin typeface="Abadi Extra Light" panose="020B02040201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472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3C66D4-2EE8-4B3F-26EB-205D1D7BE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F51AD4-6E62-50FC-0456-E68BCD6CB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437535"/>
            <a:ext cx="7120706" cy="920612"/>
          </a:xfrm>
        </p:spPr>
        <p:txBody>
          <a:bodyPr>
            <a:normAutofit/>
          </a:bodyPr>
          <a:lstStyle/>
          <a:p>
            <a:r>
              <a:rPr lang="es-VE" sz="3000" dirty="0"/>
              <a:t>Directrices de Bioseguridad y Uso Dual Preocupante de Económicas CUC</a:t>
            </a:r>
          </a:p>
        </p:txBody>
      </p:sp>
      <p:pic>
        <p:nvPicPr>
          <p:cNvPr id="4" name="Gráfico 3" descr="Rebobinar con relleno sólido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7E7F003-43B4-8032-186A-39FEB42A3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22779" y="6427080"/>
            <a:ext cx="519300" cy="5193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86B547F-E46A-CB79-91C9-A1FCD5E0E7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502" y="345531"/>
            <a:ext cx="2533847" cy="633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áfico 6" descr="Hogar con relleno sólido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403F2D9-BC5C-96AE-3533-74DB31A647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754465" y="0"/>
            <a:ext cx="437535" cy="437535"/>
          </a:xfrm>
          <a:prstGeom prst="rect">
            <a:avLst/>
          </a:prstGeom>
        </p:spPr>
      </p:pic>
      <p:pic>
        <p:nvPicPr>
          <p:cNvPr id="8" name="Gráfico 7" descr="Icono de menú de hamburguesa con relleno sólido">
            <a:hlinkClick r:id="rId7" action="ppaction://hlinksldjump"/>
            <a:extLst>
              <a:ext uri="{FF2B5EF4-FFF2-40B4-BE49-F238E27FC236}">
                <a16:creationId xmlns:a16="http://schemas.microsoft.com/office/drawing/2014/main" id="{B3C88A7A-3DA4-5772-79EA-EAEFBCBCD2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754465" y="437535"/>
            <a:ext cx="437535" cy="437535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F2714D02-AA69-F688-34E0-974AAA9F2FC5}"/>
              </a:ext>
            </a:extLst>
          </p:cNvPr>
          <p:cNvSpPr txBox="1"/>
          <p:nvPr/>
        </p:nvSpPr>
        <p:spPr>
          <a:xfrm>
            <a:off x="2753033" y="1526995"/>
            <a:ext cx="8232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VE" sz="1600" dirty="0">
                <a:latin typeface="Abadi Extra Light" panose="020B0204020104020204" pitchFamily="34" charset="0"/>
              </a:rPr>
              <a:t>Siguiendo las mejores prácticas y lineamientos del </a:t>
            </a:r>
            <a:r>
              <a:rPr lang="es-VE" sz="1600" dirty="0" err="1">
                <a:latin typeface="Abadi Extra Light" panose="020B0204020104020204" pitchFamily="34" charset="0"/>
              </a:rPr>
              <a:t>Committee</a:t>
            </a:r>
            <a:r>
              <a:rPr lang="es-VE" sz="1600" dirty="0">
                <a:latin typeface="Abadi Extra Light" panose="020B0204020104020204" pitchFamily="34" charset="0"/>
              </a:rPr>
              <a:t> </a:t>
            </a:r>
            <a:r>
              <a:rPr lang="es-VE" sz="1600" dirty="0" err="1">
                <a:latin typeface="Abadi Extra Light" panose="020B0204020104020204" pitchFamily="34" charset="0"/>
              </a:rPr>
              <a:t>on</a:t>
            </a:r>
            <a:r>
              <a:rPr lang="es-VE" sz="1600" dirty="0">
                <a:latin typeface="Abadi Extra Light" panose="020B0204020104020204" pitchFamily="34" charset="0"/>
              </a:rPr>
              <a:t> </a:t>
            </a:r>
            <a:r>
              <a:rPr lang="es-VE" sz="1600" dirty="0" err="1">
                <a:latin typeface="Abadi Extra Light" panose="020B0204020104020204" pitchFamily="34" charset="0"/>
              </a:rPr>
              <a:t>Publication</a:t>
            </a:r>
            <a:r>
              <a:rPr lang="es-VE" sz="1600" dirty="0">
                <a:latin typeface="Abadi Extra Light" panose="020B0204020104020204" pitchFamily="34" charset="0"/>
              </a:rPr>
              <a:t> </a:t>
            </a:r>
            <a:r>
              <a:rPr lang="es-VE" sz="1600" dirty="0" err="1">
                <a:latin typeface="Abadi Extra Light" panose="020B0204020104020204" pitchFamily="34" charset="0"/>
              </a:rPr>
              <a:t>Ethics</a:t>
            </a:r>
            <a:r>
              <a:rPr lang="es-VE" sz="1600" dirty="0">
                <a:latin typeface="Abadi Extra Light" panose="020B0204020104020204" pitchFamily="34" charset="0"/>
              </a:rPr>
              <a:t> (</a:t>
            </a:r>
            <a:r>
              <a:rPr lang="es-VE" sz="1600" dirty="0">
                <a:latin typeface="Abadi Extra Light" panose="020B0204020104020204" pitchFamily="34" charset="0"/>
                <a:hlinkClick r:id="rId10"/>
              </a:rPr>
              <a:t>COPE</a:t>
            </a:r>
            <a:r>
              <a:rPr lang="es-VE" sz="1600" dirty="0">
                <a:latin typeface="Abadi Extra Light" panose="020B0204020104020204" pitchFamily="34" charset="0"/>
              </a:rPr>
              <a:t>), </a:t>
            </a:r>
            <a:r>
              <a:rPr lang="es-VE" sz="1600" i="1" dirty="0">
                <a:latin typeface="Abadi Extra Light" panose="020B0204020104020204" pitchFamily="34" charset="0"/>
              </a:rPr>
              <a:t>Económicas CUC </a:t>
            </a:r>
            <a:r>
              <a:rPr lang="es-VE" sz="1600" dirty="0">
                <a:latin typeface="Abadi Extra Light" panose="020B0204020104020204" pitchFamily="34" charset="0"/>
              </a:rPr>
              <a:t>adopta medidas específicas en relación con  investigaciones que impliquen bioseguridad o uso dual preocupante, en este sentido estimulamos a seguir las siguientes directrices: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C2E83D63-93D1-6EB4-C84A-5449749B80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903732"/>
              </p:ext>
            </p:extLst>
          </p:nvPr>
        </p:nvGraphicFramePr>
        <p:xfrm>
          <a:off x="698089" y="2792361"/>
          <a:ext cx="9950245" cy="3465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28508798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ersonalizado 1">
      <a:majorFont>
        <a:latin typeface="Red Hat Display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1156</Words>
  <Application>Microsoft Office PowerPoint</Application>
  <PresentationFormat>Panorámica</PresentationFormat>
  <Paragraphs>34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Abadi Extra Light</vt:lpstr>
      <vt:lpstr>Agency FB</vt:lpstr>
      <vt:lpstr>Aptos</vt:lpstr>
      <vt:lpstr>Aptos Display</vt:lpstr>
      <vt:lpstr>Arial</vt:lpstr>
      <vt:lpstr>Red Hat Display</vt:lpstr>
      <vt:lpstr>Tema de Office</vt:lpstr>
      <vt:lpstr>Presentación de PowerPoint</vt:lpstr>
      <vt:lpstr>¿Qué encontrara aquí?</vt:lpstr>
      <vt:lpstr>Bioseguridad en Investigación Económica</vt:lpstr>
      <vt:lpstr>Uso Dual Preocupante en la Investigación Económica</vt:lpstr>
      <vt:lpstr>Aplicación en el Contexto Económico</vt:lpstr>
      <vt:lpstr>Directrices de Bioseguridad y Uso Dual Preocupante de Económicas CUC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CHUMACEIRO HERNANDEZ ANA CECILIA</dc:creator>
  <cp:lastModifiedBy>CHUMACEIRO HERNANDEZ ANA CECILIA</cp:lastModifiedBy>
  <cp:revision>75</cp:revision>
  <dcterms:created xsi:type="dcterms:W3CDTF">2024-11-10T19:52:40Z</dcterms:created>
  <dcterms:modified xsi:type="dcterms:W3CDTF">2024-11-10T23:34:15Z</dcterms:modified>
</cp:coreProperties>
</file>