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1" r:id="rId3"/>
    <p:sldId id="278" r:id="rId4"/>
    <p:sldId id="281" r:id="rId5"/>
    <p:sldId id="279" r:id="rId6"/>
    <p:sldId id="282" r:id="rId7"/>
    <p:sldId id="283" r:id="rId8"/>
    <p:sldId id="290" r:id="rId9"/>
    <p:sldId id="286" r:id="rId10"/>
    <p:sldId id="293" r:id="rId11"/>
    <p:sldId id="294" r:id="rId12"/>
    <p:sldId id="297" r:id="rId13"/>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Solo el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DC9C40-F4BA-FB64-3312-14817E2B0024}"/>
              </a:ext>
            </a:extLst>
          </p:cNvPr>
          <p:cNvSpPr>
            <a:spLocks noGrp="1"/>
          </p:cNvSpPr>
          <p:nvPr>
            <p:ph type="title"/>
          </p:nvPr>
        </p:nvSpPr>
        <p:spPr/>
        <p:txBody>
          <a:bodyPr/>
          <a:lstStyle>
            <a:lvl1pPr>
              <a:defRPr b="1">
                <a:solidFill>
                  <a:schemeClr val="bg1"/>
                </a:solidFill>
              </a:defRPr>
            </a:lvl1pPr>
          </a:lstStyle>
          <a:p>
            <a:r>
              <a:rPr lang="es-ES" dirty="0"/>
              <a:t>Haga clic para modificar el estilo de título del patrón</a:t>
            </a:r>
            <a:endParaRPr lang="es-CO" dirty="0"/>
          </a:p>
        </p:txBody>
      </p:sp>
      <p:sp>
        <p:nvSpPr>
          <p:cNvPr id="3" name="Marcador de fecha 2">
            <a:extLst>
              <a:ext uri="{FF2B5EF4-FFF2-40B4-BE49-F238E27FC236}">
                <a16:creationId xmlns:a16="http://schemas.microsoft.com/office/drawing/2014/main" id="{47D38AF1-E206-3215-07A7-5C678EBB66B9}"/>
              </a:ext>
            </a:extLst>
          </p:cNvPr>
          <p:cNvSpPr>
            <a:spLocks noGrp="1"/>
          </p:cNvSpPr>
          <p:nvPr>
            <p:ph type="dt" sz="half" idx="10"/>
          </p:nvPr>
        </p:nvSpPr>
        <p:spPr/>
        <p:txBody>
          <a:bodyPr/>
          <a:lstStyle/>
          <a:p>
            <a:fld id="{C2A849EA-E1FB-427B-97BC-4883C2A0E33E}" type="datetimeFigureOut">
              <a:rPr lang="es-CO" smtClean="0"/>
              <a:t>10/11/2024</a:t>
            </a:fld>
            <a:endParaRPr lang="es-CO"/>
          </a:p>
        </p:txBody>
      </p:sp>
      <p:sp>
        <p:nvSpPr>
          <p:cNvPr id="4" name="Marcador de pie de página 3">
            <a:extLst>
              <a:ext uri="{FF2B5EF4-FFF2-40B4-BE49-F238E27FC236}">
                <a16:creationId xmlns:a16="http://schemas.microsoft.com/office/drawing/2014/main" id="{A229BC36-3ECA-BD15-F9ED-6832F843EF56}"/>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14FCA877-806B-0E45-5547-1C927394E464}"/>
              </a:ext>
            </a:extLst>
          </p:cNvPr>
          <p:cNvSpPr>
            <a:spLocks noGrp="1"/>
          </p:cNvSpPr>
          <p:nvPr>
            <p:ph type="sldNum" sz="quarter" idx="12"/>
          </p:nvPr>
        </p:nvSpPr>
        <p:spPr/>
        <p:txBody>
          <a:bodyPr/>
          <a:lstStyle/>
          <a:p>
            <a:fld id="{C828B72E-820A-4B99-BE0A-6F9E7A671526}" type="slidenum">
              <a:rPr lang="es-CO" smtClean="0"/>
              <a:t>‹Nº›</a:t>
            </a:fld>
            <a:endParaRPr lang="es-CO"/>
          </a:p>
        </p:txBody>
      </p:sp>
    </p:spTree>
    <p:extLst>
      <p:ext uri="{BB962C8B-B14F-4D97-AF65-F5344CB8AC3E}">
        <p14:creationId xmlns:p14="http://schemas.microsoft.com/office/powerpoint/2010/main" val="589691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EB101F-FF3D-A09F-C788-227B9B263999}"/>
              </a:ext>
            </a:extLst>
          </p:cNvPr>
          <p:cNvSpPr>
            <a:spLocks noGrp="1"/>
          </p:cNvSpPr>
          <p:nvPr>
            <p:ph type="title"/>
          </p:nvPr>
        </p:nvSpPr>
        <p:spPr>
          <a:xfrm>
            <a:off x="839789" y="695324"/>
            <a:ext cx="3446462" cy="1362075"/>
          </a:xfrm>
        </p:spPr>
        <p:txBody>
          <a:bodyPr anchor="b"/>
          <a:lstStyle>
            <a:lvl1pPr>
              <a:defRPr sz="3200">
                <a:solidFill>
                  <a:schemeClr val="bg1"/>
                </a:solidFill>
              </a:defRPr>
            </a:lvl1pPr>
          </a:lstStyle>
          <a:p>
            <a:r>
              <a:rPr lang="es-ES" dirty="0"/>
              <a:t>Haga clic para modificar el estilo de título del patrón</a:t>
            </a:r>
            <a:endParaRPr lang="es-CO" dirty="0"/>
          </a:p>
        </p:txBody>
      </p:sp>
      <p:sp>
        <p:nvSpPr>
          <p:cNvPr id="3" name="Marcador de contenido 2">
            <a:extLst>
              <a:ext uri="{FF2B5EF4-FFF2-40B4-BE49-F238E27FC236}">
                <a16:creationId xmlns:a16="http://schemas.microsoft.com/office/drawing/2014/main" id="{77175DAD-1527-6136-22F2-6468AA62B85F}"/>
              </a:ext>
            </a:extLst>
          </p:cNvPr>
          <p:cNvSpPr>
            <a:spLocks noGrp="1"/>
          </p:cNvSpPr>
          <p:nvPr>
            <p:ph idx="1"/>
          </p:nvPr>
        </p:nvSpPr>
        <p:spPr>
          <a:xfrm>
            <a:off x="5183188" y="987425"/>
            <a:ext cx="6172200" cy="4873625"/>
          </a:xfrm>
        </p:spPr>
        <p:txBody>
          <a:bodyPr/>
          <a:lstStyle>
            <a:lvl1pPr>
              <a:defRPr sz="3200">
                <a:solidFill>
                  <a:schemeClr val="bg1"/>
                </a:solidFill>
                <a:latin typeface="+mj-lt"/>
              </a:defRPr>
            </a:lvl1pPr>
            <a:lvl2pPr>
              <a:defRPr sz="2800">
                <a:solidFill>
                  <a:schemeClr val="bg1"/>
                </a:solidFill>
                <a:latin typeface="+mj-lt"/>
              </a:defRPr>
            </a:lvl2pPr>
            <a:lvl3pPr>
              <a:defRPr sz="2400">
                <a:solidFill>
                  <a:schemeClr val="bg1"/>
                </a:solidFill>
                <a:latin typeface="+mj-lt"/>
              </a:defRPr>
            </a:lvl3pPr>
            <a:lvl4pPr>
              <a:defRPr sz="2000">
                <a:solidFill>
                  <a:schemeClr val="bg1"/>
                </a:solidFill>
                <a:latin typeface="+mj-lt"/>
              </a:defRPr>
            </a:lvl4pPr>
            <a:lvl5pPr>
              <a:defRPr sz="2000">
                <a:solidFill>
                  <a:schemeClr val="bg1"/>
                </a:solidFill>
                <a:latin typeface="+mj-lt"/>
              </a:defRPr>
            </a:lvl5pPr>
            <a:lvl6pPr>
              <a:defRPr sz="2000"/>
            </a:lvl6pPr>
            <a:lvl7pPr>
              <a:defRPr sz="2000"/>
            </a:lvl7pPr>
            <a:lvl8pPr>
              <a:defRPr sz="2000"/>
            </a:lvl8pPr>
            <a:lvl9pPr>
              <a:defRPr sz="2000"/>
            </a:lvl9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texto 3">
            <a:extLst>
              <a:ext uri="{FF2B5EF4-FFF2-40B4-BE49-F238E27FC236}">
                <a16:creationId xmlns:a16="http://schemas.microsoft.com/office/drawing/2014/main" id="{5575B214-49A6-AB77-A022-74BF49450346}"/>
              </a:ext>
            </a:extLst>
          </p:cNvPr>
          <p:cNvSpPr>
            <a:spLocks noGrp="1"/>
          </p:cNvSpPr>
          <p:nvPr>
            <p:ph type="body" sz="half" idx="2"/>
          </p:nvPr>
        </p:nvSpPr>
        <p:spPr>
          <a:xfrm>
            <a:off x="839789" y="2238376"/>
            <a:ext cx="3446462" cy="3630612"/>
          </a:xfrm>
        </p:spPr>
        <p:txBody>
          <a:bodyPr/>
          <a:lstStyle>
            <a:lvl1pPr marL="0" indent="0">
              <a:buNone/>
              <a:defRPr sz="160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modificar los estilos de texto del patrón</a:t>
            </a:r>
          </a:p>
        </p:txBody>
      </p:sp>
      <p:sp>
        <p:nvSpPr>
          <p:cNvPr id="5" name="Marcador de fecha 4">
            <a:extLst>
              <a:ext uri="{FF2B5EF4-FFF2-40B4-BE49-F238E27FC236}">
                <a16:creationId xmlns:a16="http://schemas.microsoft.com/office/drawing/2014/main" id="{B3D2426D-3197-2BC3-2BDB-D63026C452FA}"/>
              </a:ext>
            </a:extLst>
          </p:cNvPr>
          <p:cNvSpPr>
            <a:spLocks noGrp="1"/>
          </p:cNvSpPr>
          <p:nvPr>
            <p:ph type="dt" sz="half" idx="10"/>
          </p:nvPr>
        </p:nvSpPr>
        <p:spPr/>
        <p:txBody>
          <a:bodyPr/>
          <a:lstStyle/>
          <a:p>
            <a:fld id="{C2A849EA-E1FB-427B-97BC-4883C2A0E33E}" type="datetimeFigureOut">
              <a:rPr lang="es-CO" smtClean="0"/>
              <a:t>10/11/2024</a:t>
            </a:fld>
            <a:endParaRPr lang="es-CO"/>
          </a:p>
        </p:txBody>
      </p:sp>
      <p:sp>
        <p:nvSpPr>
          <p:cNvPr id="6" name="Marcador de pie de página 5">
            <a:extLst>
              <a:ext uri="{FF2B5EF4-FFF2-40B4-BE49-F238E27FC236}">
                <a16:creationId xmlns:a16="http://schemas.microsoft.com/office/drawing/2014/main" id="{5F08F350-A898-0049-65AA-A5FB8F54D898}"/>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0406F4BF-6E27-B4AD-592D-C2F9B3639309}"/>
              </a:ext>
            </a:extLst>
          </p:cNvPr>
          <p:cNvSpPr>
            <a:spLocks noGrp="1"/>
          </p:cNvSpPr>
          <p:nvPr>
            <p:ph type="sldNum" sz="quarter" idx="12"/>
          </p:nvPr>
        </p:nvSpPr>
        <p:spPr/>
        <p:txBody>
          <a:bodyPr/>
          <a:lstStyle/>
          <a:p>
            <a:fld id="{C828B72E-820A-4B99-BE0A-6F9E7A671526}" type="slidenum">
              <a:rPr lang="es-CO" smtClean="0"/>
              <a:t>‹Nº›</a:t>
            </a:fld>
            <a:endParaRPr lang="es-CO"/>
          </a:p>
        </p:txBody>
      </p:sp>
    </p:spTree>
    <p:extLst>
      <p:ext uri="{BB962C8B-B14F-4D97-AF65-F5344CB8AC3E}">
        <p14:creationId xmlns:p14="http://schemas.microsoft.com/office/powerpoint/2010/main" val="1552510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vertical y tex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60FB53B-6434-1CAF-563A-BD0B0DD3B791}"/>
              </a:ext>
            </a:extLst>
          </p:cNvPr>
          <p:cNvSpPr>
            <a:spLocks noGrp="1"/>
          </p:cNvSpPr>
          <p:nvPr>
            <p:ph type="title" orient="vert"/>
          </p:nvPr>
        </p:nvSpPr>
        <p:spPr>
          <a:xfrm rot="16200000">
            <a:off x="2429669" y="-791369"/>
            <a:ext cx="2628900" cy="5811838"/>
          </a:xfrm>
        </p:spPr>
        <p:txBody>
          <a:bodyPr vert="eaVert"/>
          <a:lstStyle>
            <a:lvl1pPr>
              <a:defRPr b="1">
                <a:solidFill>
                  <a:srgbClr val="B70E0C"/>
                </a:solidFill>
              </a:defRPr>
            </a:lvl1pPr>
          </a:lstStyle>
          <a:p>
            <a:r>
              <a:rPr lang="es-ES" dirty="0"/>
              <a:t>Haga clic para modificar el estilo de título del patrón</a:t>
            </a:r>
            <a:endParaRPr lang="es-CO" dirty="0"/>
          </a:p>
        </p:txBody>
      </p:sp>
      <p:sp>
        <p:nvSpPr>
          <p:cNvPr id="4" name="Marcador de fecha 3">
            <a:extLst>
              <a:ext uri="{FF2B5EF4-FFF2-40B4-BE49-F238E27FC236}">
                <a16:creationId xmlns:a16="http://schemas.microsoft.com/office/drawing/2014/main" id="{A5AA669E-C74A-B899-7408-C267D07B1CCF}"/>
              </a:ext>
            </a:extLst>
          </p:cNvPr>
          <p:cNvSpPr>
            <a:spLocks noGrp="1"/>
          </p:cNvSpPr>
          <p:nvPr>
            <p:ph type="dt" sz="half" idx="10"/>
          </p:nvPr>
        </p:nvSpPr>
        <p:spPr/>
        <p:txBody>
          <a:bodyPr/>
          <a:lstStyle/>
          <a:p>
            <a:fld id="{C2A849EA-E1FB-427B-97BC-4883C2A0E33E}" type="datetimeFigureOut">
              <a:rPr lang="es-CO" smtClean="0"/>
              <a:t>10/11/2024</a:t>
            </a:fld>
            <a:endParaRPr lang="es-CO"/>
          </a:p>
        </p:txBody>
      </p:sp>
      <p:sp>
        <p:nvSpPr>
          <p:cNvPr id="5" name="Marcador de pie de página 4">
            <a:extLst>
              <a:ext uri="{FF2B5EF4-FFF2-40B4-BE49-F238E27FC236}">
                <a16:creationId xmlns:a16="http://schemas.microsoft.com/office/drawing/2014/main" id="{93AD3729-8B18-5AF8-E460-623719E8A951}"/>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58BF6DC0-A6E7-4A0F-86D1-584D812E6F04}"/>
              </a:ext>
            </a:extLst>
          </p:cNvPr>
          <p:cNvSpPr>
            <a:spLocks noGrp="1"/>
          </p:cNvSpPr>
          <p:nvPr>
            <p:ph type="sldNum" sz="quarter" idx="12"/>
          </p:nvPr>
        </p:nvSpPr>
        <p:spPr/>
        <p:txBody>
          <a:bodyPr/>
          <a:lstStyle/>
          <a:p>
            <a:fld id="{C828B72E-820A-4B99-BE0A-6F9E7A671526}" type="slidenum">
              <a:rPr lang="es-CO" smtClean="0"/>
              <a:t>‹Nº›</a:t>
            </a:fld>
            <a:endParaRPr lang="es-CO"/>
          </a:p>
        </p:txBody>
      </p:sp>
    </p:spTree>
    <p:extLst>
      <p:ext uri="{BB962C8B-B14F-4D97-AF65-F5344CB8AC3E}">
        <p14:creationId xmlns:p14="http://schemas.microsoft.com/office/powerpoint/2010/main" val="2264913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9BC5D0-BA1B-0ADB-6982-098D1E267B4A}"/>
              </a:ext>
            </a:extLst>
          </p:cNvPr>
          <p:cNvSpPr>
            <a:spLocks noGrp="1"/>
          </p:cNvSpPr>
          <p:nvPr>
            <p:ph type="title"/>
          </p:nvPr>
        </p:nvSpPr>
        <p:spPr/>
        <p:txBody>
          <a:bodyPr/>
          <a:lstStyle>
            <a:lvl1pPr>
              <a:defRPr b="1">
                <a:solidFill>
                  <a:srgbClr val="C00000"/>
                </a:solidFill>
              </a:defRPr>
            </a:lvl1pPr>
          </a:lstStyle>
          <a:p>
            <a:r>
              <a:rPr lang="es-ES" dirty="0"/>
              <a:t>Haga clic para modificar el estilo de título del patrón</a:t>
            </a:r>
            <a:endParaRPr lang="es-CO" dirty="0"/>
          </a:p>
        </p:txBody>
      </p:sp>
      <p:sp>
        <p:nvSpPr>
          <p:cNvPr id="3" name="Marcador de contenido 2">
            <a:extLst>
              <a:ext uri="{FF2B5EF4-FFF2-40B4-BE49-F238E27FC236}">
                <a16:creationId xmlns:a16="http://schemas.microsoft.com/office/drawing/2014/main" id="{51384E54-9E67-C037-9EBA-DD991F6F5F42}"/>
              </a:ext>
            </a:extLst>
          </p:cNvPr>
          <p:cNvSpPr>
            <a:spLocks noGrp="1"/>
          </p:cNvSpPr>
          <p:nvPr>
            <p:ph idx="1"/>
          </p:nvPr>
        </p:nvSpPr>
        <p:spPr/>
        <p:txBody>
          <a:bodyPr/>
          <a:lstStyle>
            <a:lvl1pPr>
              <a:defRPr>
                <a:solidFill>
                  <a:srgbClr val="C00000"/>
                </a:solidFill>
                <a:latin typeface="+mj-lt"/>
              </a:defRPr>
            </a:lvl1pPr>
            <a:lvl2pPr>
              <a:defRPr>
                <a:solidFill>
                  <a:srgbClr val="C00000"/>
                </a:solidFill>
                <a:latin typeface="+mj-lt"/>
              </a:defRPr>
            </a:lvl2pPr>
            <a:lvl3pPr>
              <a:defRPr>
                <a:solidFill>
                  <a:srgbClr val="C00000"/>
                </a:solidFill>
                <a:latin typeface="+mj-lt"/>
              </a:defRPr>
            </a:lvl3pPr>
            <a:lvl4pPr>
              <a:defRPr>
                <a:solidFill>
                  <a:srgbClr val="C00000"/>
                </a:solidFill>
                <a:latin typeface="+mj-lt"/>
              </a:defRPr>
            </a:lvl4pPr>
            <a:lvl5pPr>
              <a:defRPr>
                <a:solidFill>
                  <a:srgbClr val="C00000"/>
                </a:solidFill>
                <a:latin typeface="+mj-lt"/>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fecha 3">
            <a:extLst>
              <a:ext uri="{FF2B5EF4-FFF2-40B4-BE49-F238E27FC236}">
                <a16:creationId xmlns:a16="http://schemas.microsoft.com/office/drawing/2014/main" id="{1B86F4AF-A06E-356B-F4B2-82E52936A5A1}"/>
              </a:ext>
            </a:extLst>
          </p:cNvPr>
          <p:cNvSpPr>
            <a:spLocks noGrp="1"/>
          </p:cNvSpPr>
          <p:nvPr>
            <p:ph type="dt" sz="half" idx="10"/>
          </p:nvPr>
        </p:nvSpPr>
        <p:spPr/>
        <p:txBody>
          <a:bodyPr/>
          <a:lstStyle/>
          <a:p>
            <a:fld id="{C2A849EA-E1FB-427B-97BC-4883C2A0E33E}" type="datetimeFigureOut">
              <a:rPr lang="es-CO" smtClean="0"/>
              <a:t>10/11/2024</a:t>
            </a:fld>
            <a:endParaRPr lang="es-CO"/>
          </a:p>
        </p:txBody>
      </p:sp>
      <p:sp>
        <p:nvSpPr>
          <p:cNvPr id="5" name="Marcador de pie de página 4">
            <a:extLst>
              <a:ext uri="{FF2B5EF4-FFF2-40B4-BE49-F238E27FC236}">
                <a16:creationId xmlns:a16="http://schemas.microsoft.com/office/drawing/2014/main" id="{7554EAA3-E10E-E75A-2949-8E26721647A6}"/>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0923381-C339-39EE-F026-5BB14CA57992}"/>
              </a:ext>
            </a:extLst>
          </p:cNvPr>
          <p:cNvSpPr>
            <a:spLocks noGrp="1"/>
          </p:cNvSpPr>
          <p:nvPr>
            <p:ph type="sldNum" sz="quarter" idx="12"/>
          </p:nvPr>
        </p:nvSpPr>
        <p:spPr/>
        <p:txBody>
          <a:bodyPr/>
          <a:lstStyle/>
          <a:p>
            <a:fld id="{C828B72E-820A-4B99-BE0A-6F9E7A671526}" type="slidenum">
              <a:rPr lang="es-CO" smtClean="0"/>
              <a:t>‹Nº›</a:t>
            </a:fld>
            <a:endParaRPr lang="es-CO"/>
          </a:p>
        </p:txBody>
      </p:sp>
    </p:spTree>
    <p:extLst>
      <p:ext uri="{BB962C8B-B14F-4D97-AF65-F5344CB8AC3E}">
        <p14:creationId xmlns:p14="http://schemas.microsoft.com/office/powerpoint/2010/main" val="4042472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B831A9-91EE-97E2-B165-C943323643F7}"/>
              </a:ext>
            </a:extLst>
          </p:cNvPr>
          <p:cNvSpPr>
            <a:spLocks noGrp="1"/>
          </p:cNvSpPr>
          <p:nvPr>
            <p:ph type="title"/>
          </p:nvPr>
        </p:nvSpPr>
        <p:spPr>
          <a:xfrm>
            <a:off x="831850" y="1709738"/>
            <a:ext cx="10515600" cy="2852737"/>
          </a:xfrm>
        </p:spPr>
        <p:txBody>
          <a:bodyPr anchor="b"/>
          <a:lstStyle>
            <a:lvl1pPr>
              <a:defRPr sz="6000" b="1">
                <a:solidFill>
                  <a:schemeClr val="bg1"/>
                </a:solidFill>
              </a:defRPr>
            </a:lvl1p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09E6A9CB-55B1-7C0E-6052-F9AAAEEDC28B}"/>
              </a:ext>
            </a:extLst>
          </p:cNvPr>
          <p:cNvSpPr>
            <a:spLocks noGrp="1"/>
          </p:cNvSpPr>
          <p:nvPr>
            <p:ph type="body" idx="1"/>
          </p:nvPr>
        </p:nvSpPr>
        <p:spPr>
          <a:xfrm>
            <a:off x="831850" y="4589463"/>
            <a:ext cx="10515600" cy="1500187"/>
          </a:xfrm>
        </p:spPr>
        <p:txBody>
          <a:bodyPr/>
          <a:lstStyle>
            <a:lvl1pPr marL="0" indent="0">
              <a:buNone/>
              <a:defRPr sz="2400">
                <a:solidFill>
                  <a:schemeClr val="bg1"/>
                </a:solidFill>
                <a:latin typeface="+mj-lt"/>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dirty="0"/>
              <a:t>Haga clic para modificar los estilos de texto del patrón</a:t>
            </a:r>
          </a:p>
        </p:txBody>
      </p:sp>
      <p:sp>
        <p:nvSpPr>
          <p:cNvPr id="4" name="Marcador de fecha 3">
            <a:extLst>
              <a:ext uri="{FF2B5EF4-FFF2-40B4-BE49-F238E27FC236}">
                <a16:creationId xmlns:a16="http://schemas.microsoft.com/office/drawing/2014/main" id="{403C2879-BBD3-97B4-25A8-D1FA8BE593E6}"/>
              </a:ext>
            </a:extLst>
          </p:cNvPr>
          <p:cNvSpPr>
            <a:spLocks noGrp="1"/>
          </p:cNvSpPr>
          <p:nvPr>
            <p:ph type="dt" sz="half" idx="10"/>
          </p:nvPr>
        </p:nvSpPr>
        <p:spPr/>
        <p:txBody>
          <a:bodyPr/>
          <a:lstStyle/>
          <a:p>
            <a:fld id="{C2A849EA-E1FB-427B-97BC-4883C2A0E33E}" type="datetimeFigureOut">
              <a:rPr lang="es-CO" smtClean="0"/>
              <a:t>10/11/2024</a:t>
            </a:fld>
            <a:endParaRPr lang="es-CO"/>
          </a:p>
        </p:txBody>
      </p:sp>
      <p:sp>
        <p:nvSpPr>
          <p:cNvPr id="5" name="Marcador de pie de página 4">
            <a:extLst>
              <a:ext uri="{FF2B5EF4-FFF2-40B4-BE49-F238E27FC236}">
                <a16:creationId xmlns:a16="http://schemas.microsoft.com/office/drawing/2014/main" id="{26056AF9-C3E0-D4E5-90DE-E57A907CC1AD}"/>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29492E8D-04AA-DBBE-8208-B1B01419BBB0}"/>
              </a:ext>
            </a:extLst>
          </p:cNvPr>
          <p:cNvSpPr>
            <a:spLocks noGrp="1"/>
          </p:cNvSpPr>
          <p:nvPr>
            <p:ph type="sldNum" sz="quarter" idx="12"/>
          </p:nvPr>
        </p:nvSpPr>
        <p:spPr/>
        <p:txBody>
          <a:bodyPr/>
          <a:lstStyle/>
          <a:p>
            <a:fld id="{C828B72E-820A-4B99-BE0A-6F9E7A671526}" type="slidenum">
              <a:rPr lang="es-CO" smtClean="0"/>
              <a:t>‹Nº›</a:t>
            </a:fld>
            <a:endParaRPr lang="es-CO"/>
          </a:p>
        </p:txBody>
      </p:sp>
    </p:spTree>
    <p:extLst>
      <p:ext uri="{BB962C8B-B14F-4D97-AF65-F5344CB8AC3E}">
        <p14:creationId xmlns:p14="http://schemas.microsoft.com/office/powerpoint/2010/main" val="1520964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B831A9-91EE-97E2-B165-C943323643F7}"/>
              </a:ext>
            </a:extLst>
          </p:cNvPr>
          <p:cNvSpPr>
            <a:spLocks noGrp="1"/>
          </p:cNvSpPr>
          <p:nvPr>
            <p:ph type="title"/>
          </p:nvPr>
        </p:nvSpPr>
        <p:spPr>
          <a:xfrm>
            <a:off x="831850" y="1709738"/>
            <a:ext cx="10515600" cy="2852737"/>
          </a:xfrm>
        </p:spPr>
        <p:txBody>
          <a:bodyPr anchor="b"/>
          <a:lstStyle>
            <a:lvl1pPr>
              <a:defRPr sz="6000" b="1">
                <a:solidFill>
                  <a:schemeClr val="bg1"/>
                </a:solidFill>
              </a:defRPr>
            </a:lvl1p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09E6A9CB-55B1-7C0E-6052-F9AAAEEDC28B}"/>
              </a:ext>
            </a:extLst>
          </p:cNvPr>
          <p:cNvSpPr>
            <a:spLocks noGrp="1"/>
          </p:cNvSpPr>
          <p:nvPr>
            <p:ph type="body" idx="1"/>
          </p:nvPr>
        </p:nvSpPr>
        <p:spPr>
          <a:xfrm>
            <a:off x="831850" y="4589463"/>
            <a:ext cx="10515600" cy="1500187"/>
          </a:xfrm>
        </p:spPr>
        <p:txBody>
          <a:bodyPr/>
          <a:lstStyle>
            <a:lvl1pPr marL="0" indent="0">
              <a:buNone/>
              <a:defRPr sz="2400">
                <a:solidFill>
                  <a:schemeClr val="bg1"/>
                </a:solidFill>
                <a:latin typeface="+mj-lt"/>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dirty="0"/>
              <a:t>Haga clic para modificar los estilos de texto del patrón</a:t>
            </a:r>
          </a:p>
        </p:txBody>
      </p:sp>
      <p:sp>
        <p:nvSpPr>
          <p:cNvPr id="4" name="Marcador de fecha 3">
            <a:extLst>
              <a:ext uri="{FF2B5EF4-FFF2-40B4-BE49-F238E27FC236}">
                <a16:creationId xmlns:a16="http://schemas.microsoft.com/office/drawing/2014/main" id="{403C2879-BBD3-97B4-25A8-D1FA8BE593E6}"/>
              </a:ext>
            </a:extLst>
          </p:cNvPr>
          <p:cNvSpPr>
            <a:spLocks noGrp="1"/>
          </p:cNvSpPr>
          <p:nvPr>
            <p:ph type="dt" sz="half" idx="10"/>
          </p:nvPr>
        </p:nvSpPr>
        <p:spPr/>
        <p:txBody>
          <a:bodyPr/>
          <a:lstStyle/>
          <a:p>
            <a:fld id="{C2A849EA-E1FB-427B-97BC-4883C2A0E33E}" type="datetimeFigureOut">
              <a:rPr lang="es-CO" smtClean="0"/>
              <a:t>10/11/2024</a:t>
            </a:fld>
            <a:endParaRPr lang="es-CO"/>
          </a:p>
        </p:txBody>
      </p:sp>
      <p:sp>
        <p:nvSpPr>
          <p:cNvPr id="5" name="Marcador de pie de página 4">
            <a:extLst>
              <a:ext uri="{FF2B5EF4-FFF2-40B4-BE49-F238E27FC236}">
                <a16:creationId xmlns:a16="http://schemas.microsoft.com/office/drawing/2014/main" id="{26056AF9-C3E0-D4E5-90DE-E57A907CC1AD}"/>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29492E8D-04AA-DBBE-8208-B1B01419BBB0}"/>
              </a:ext>
            </a:extLst>
          </p:cNvPr>
          <p:cNvSpPr>
            <a:spLocks noGrp="1"/>
          </p:cNvSpPr>
          <p:nvPr>
            <p:ph type="sldNum" sz="quarter" idx="12"/>
          </p:nvPr>
        </p:nvSpPr>
        <p:spPr/>
        <p:txBody>
          <a:bodyPr/>
          <a:lstStyle/>
          <a:p>
            <a:fld id="{C828B72E-820A-4B99-BE0A-6F9E7A671526}" type="slidenum">
              <a:rPr lang="es-CO" smtClean="0"/>
              <a:t>‹Nº›</a:t>
            </a:fld>
            <a:endParaRPr lang="es-CO"/>
          </a:p>
        </p:txBody>
      </p:sp>
    </p:spTree>
    <p:extLst>
      <p:ext uri="{BB962C8B-B14F-4D97-AF65-F5344CB8AC3E}">
        <p14:creationId xmlns:p14="http://schemas.microsoft.com/office/powerpoint/2010/main" val="52862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Solo el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DC9C40-F4BA-FB64-3312-14817E2B0024}"/>
              </a:ext>
            </a:extLst>
          </p:cNvPr>
          <p:cNvSpPr>
            <a:spLocks noGrp="1"/>
          </p:cNvSpPr>
          <p:nvPr>
            <p:ph type="title"/>
          </p:nvPr>
        </p:nvSpPr>
        <p:spPr/>
        <p:txBody>
          <a:bodyPr/>
          <a:lstStyle>
            <a:lvl1pPr>
              <a:defRPr b="1">
                <a:solidFill>
                  <a:schemeClr val="bg1"/>
                </a:solidFill>
              </a:defRPr>
            </a:lvl1pPr>
          </a:lstStyle>
          <a:p>
            <a:r>
              <a:rPr lang="es-ES" dirty="0"/>
              <a:t>Haga clic para modificar el estilo de título del patrón</a:t>
            </a:r>
            <a:endParaRPr lang="es-CO" dirty="0"/>
          </a:p>
        </p:txBody>
      </p:sp>
      <p:sp>
        <p:nvSpPr>
          <p:cNvPr id="3" name="Marcador de fecha 2">
            <a:extLst>
              <a:ext uri="{FF2B5EF4-FFF2-40B4-BE49-F238E27FC236}">
                <a16:creationId xmlns:a16="http://schemas.microsoft.com/office/drawing/2014/main" id="{47D38AF1-E206-3215-07A7-5C678EBB66B9}"/>
              </a:ext>
            </a:extLst>
          </p:cNvPr>
          <p:cNvSpPr>
            <a:spLocks noGrp="1"/>
          </p:cNvSpPr>
          <p:nvPr>
            <p:ph type="dt" sz="half" idx="10"/>
          </p:nvPr>
        </p:nvSpPr>
        <p:spPr/>
        <p:txBody>
          <a:bodyPr/>
          <a:lstStyle/>
          <a:p>
            <a:fld id="{C2A849EA-E1FB-427B-97BC-4883C2A0E33E}" type="datetimeFigureOut">
              <a:rPr lang="es-CO" smtClean="0"/>
              <a:t>10/11/2024</a:t>
            </a:fld>
            <a:endParaRPr lang="es-CO"/>
          </a:p>
        </p:txBody>
      </p:sp>
      <p:sp>
        <p:nvSpPr>
          <p:cNvPr id="4" name="Marcador de pie de página 3">
            <a:extLst>
              <a:ext uri="{FF2B5EF4-FFF2-40B4-BE49-F238E27FC236}">
                <a16:creationId xmlns:a16="http://schemas.microsoft.com/office/drawing/2014/main" id="{A229BC36-3ECA-BD15-F9ED-6832F843EF56}"/>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14FCA877-806B-0E45-5547-1C927394E464}"/>
              </a:ext>
            </a:extLst>
          </p:cNvPr>
          <p:cNvSpPr>
            <a:spLocks noGrp="1"/>
          </p:cNvSpPr>
          <p:nvPr>
            <p:ph type="sldNum" sz="quarter" idx="12"/>
          </p:nvPr>
        </p:nvSpPr>
        <p:spPr/>
        <p:txBody>
          <a:bodyPr/>
          <a:lstStyle/>
          <a:p>
            <a:fld id="{C828B72E-820A-4B99-BE0A-6F9E7A671526}" type="slidenum">
              <a:rPr lang="es-CO" smtClean="0"/>
              <a:t>‹Nº›</a:t>
            </a:fld>
            <a:endParaRPr lang="es-CO"/>
          </a:p>
        </p:txBody>
      </p:sp>
    </p:spTree>
    <p:extLst>
      <p:ext uri="{BB962C8B-B14F-4D97-AF65-F5344CB8AC3E}">
        <p14:creationId xmlns:p14="http://schemas.microsoft.com/office/powerpoint/2010/main" val="387781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AE46FD-C529-34DE-2A3A-8311B3565C14}"/>
              </a:ext>
            </a:extLst>
          </p:cNvPr>
          <p:cNvSpPr>
            <a:spLocks noGrp="1"/>
          </p:cNvSpPr>
          <p:nvPr>
            <p:ph type="ctrTitle"/>
          </p:nvPr>
        </p:nvSpPr>
        <p:spPr>
          <a:xfrm>
            <a:off x="1524000" y="1122363"/>
            <a:ext cx="3971925" cy="2387600"/>
          </a:xfrm>
        </p:spPr>
        <p:txBody>
          <a:bodyPr anchor="b"/>
          <a:lstStyle>
            <a:lvl1pPr algn="ctr">
              <a:defRPr sz="6000">
                <a:solidFill>
                  <a:schemeClr val="bg1"/>
                </a:solidFill>
                <a:latin typeface="Red Hat Display" panose="02010303040201060303" pitchFamily="2" charset="0"/>
                <a:ea typeface="Red Hat Display" panose="02010303040201060303" pitchFamily="2" charset="0"/>
                <a:cs typeface="Red Hat Display" panose="02010303040201060303" pitchFamily="2" charset="0"/>
              </a:defRPr>
            </a:lvl1pPr>
          </a:lstStyle>
          <a:p>
            <a:r>
              <a:rPr lang="es-ES" dirty="0"/>
              <a:t>Haga clic para modificar el estilo de título del patrón</a:t>
            </a:r>
            <a:endParaRPr lang="es-CO" dirty="0"/>
          </a:p>
        </p:txBody>
      </p:sp>
      <p:sp>
        <p:nvSpPr>
          <p:cNvPr id="3" name="Subtítulo 2">
            <a:extLst>
              <a:ext uri="{FF2B5EF4-FFF2-40B4-BE49-F238E27FC236}">
                <a16:creationId xmlns:a16="http://schemas.microsoft.com/office/drawing/2014/main" id="{98AB4A58-834E-4D44-945E-7B587F45B806}"/>
              </a:ext>
            </a:extLst>
          </p:cNvPr>
          <p:cNvSpPr>
            <a:spLocks noGrp="1"/>
          </p:cNvSpPr>
          <p:nvPr>
            <p:ph type="subTitle" idx="1"/>
          </p:nvPr>
        </p:nvSpPr>
        <p:spPr>
          <a:xfrm>
            <a:off x="1524000" y="3602038"/>
            <a:ext cx="3609975" cy="1655762"/>
          </a:xfrm>
        </p:spPr>
        <p:txBody>
          <a:bodyPr/>
          <a:lstStyle>
            <a:lvl1pPr marL="0" indent="0" algn="ctr">
              <a:buNone/>
              <a:defRPr sz="2400">
                <a:solidFill>
                  <a:schemeClr val="bg1"/>
                </a:solidFill>
                <a:latin typeface="Red Hat Display" panose="02010303040201060303" pitchFamily="2" charset="0"/>
                <a:ea typeface="Red Hat Display" panose="02010303040201060303" pitchFamily="2" charset="0"/>
                <a:cs typeface="Red Hat Display" panose="020103030402010603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O" dirty="0"/>
          </a:p>
        </p:txBody>
      </p:sp>
      <p:sp>
        <p:nvSpPr>
          <p:cNvPr id="4" name="Marcador de fecha 3">
            <a:extLst>
              <a:ext uri="{FF2B5EF4-FFF2-40B4-BE49-F238E27FC236}">
                <a16:creationId xmlns:a16="http://schemas.microsoft.com/office/drawing/2014/main" id="{9B175371-FEF0-6971-29A7-A8572EDE7710}"/>
              </a:ext>
            </a:extLst>
          </p:cNvPr>
          <p:cNvSpPr>
            <a:spLocks noGrp="1"/>
          </p:cNvSpPr>
          <p:nvPr>
            <p:ph type="dt" sz="half" idx="10"/>
          </p:nvPr>
        </p:nvSpPr>
        <p:spPr/>
        <p:txBody>
          <a:bodyPr/>
          <a:lstStyle/>
          <a:p>
            <a:fld id="{C2A849EA-E1FB-427B-97BC-4883C2A0E33E}" type="datetimeFigureOut">
              <a:rPr lang="es-CO" smtClean="0"/>
              <a:t>10/11/2024</a:t>
            </a:fld>
            <a:endParaRPr lang="es-CO"/>
          </a:p>
        </p:txBody>
      </p:sp>
      <p:sp>
        <p:nvSpPr>
          <p:cNvPr id="5" name="Marcador de pie de página 4">
            <a:extLst>
              <a:ext uri="{FF2B5EF4-FFF2-40B4-BE49-F238E27FC236}">
                <a16:creationId xmlns:a16="http://schemas.microsoft.com/office/drawing/2014/main" id="{101D6687-4E44-4853-99F8-46DA5734D48E}"/>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F939EA8F-918E-571D-079F-F50604DC933C}"/>
              </a:ext>
            </a:extLst>
          </p:cNvPr>
          <p:cNvSpPr>
            <a:spLocks noGrp="1"/>
          </p:cNvSpPr>
          <p:nvPr>
            <p:ph type="sldNum" sz="quarter" idx="12"/>
          </p:nvPr>
        </p:nvSpPr>
        <p:spPr/>
        <p:txBody>
          <a:bodyPr/>
          <a:lstStyle/>
          <a:p>
            <a:fld id="{C828B72E-820A-4B99-BE0A-6F9E7A671526}" type="slidenum">
              <a:rPr lang="es-CO" smtClean="0"/>
              <a:t>‹Nº›</a:t>
            </a:fld>
            <a:endParaRPr lang="es-CO"/>
          </a:p>
        </p:txBody>
      </p:sp>
    </p:spTree>
    <p:extLst>
      <p:ext uri="{BB962C8B-B14F-4D97-AF65-F5344CB8AC3E}">
        <p14:creationId xmlns:p14="http://schemas.microsoft.com/office/powerpoint/2010/main" val="572578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203C90D-F8CE-8037-5AB5-0E95182614E3}"/>
              </a:ext>
            </a:extLst>
          </p:cNvPr>
          <p:cNvSpPr>
            <a:spLocks noGrp="1"/>
          </p:cNvSpPr>
          <p:nvPr>
            <p:ph type="title"/>
          </p:nvPr>
        </p:nvSpPr>
        <p:spPr>
          <a:xfrm>
            <a:off x="838200" y="746125"/>
            <a:ext cx="5419725"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3F495635-1BE1-2CD8-042F-E682A131FFFB}"/>
              </a:ext>
            </a:extLst>
          </p:cNvPr>
          <p:cNvSpPr>
            <a:spLocks noGrp="1"/>
          </p:cNvSpPr>
          <p:nvPr>
            <p:ph type="body" idx="1"/>
          </p:nvPr>
        </p:nvSpPr>
        <p:spPr>
          <a:xfrm>
            <a:off x="838200" y="2206625"/>
            <a:ext cx="5324475"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fecha 3">
            <a:extLst>
              <a:ext uri="{FF2B5EF4-FFF2-40B4-BE49-F238E27FC236}">
                <a16:creationId xmlns:a16="http://schemas.microsoft.com/office/drawing/2014/main" id="{282154B5-41BC-34EF-4E0E-05AB86E10F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2A849EA-E1FB-427B-97BC-4883C2A0E33E}" type="datetimeFigureOut">
              <a:rPr lang="es-CO" smtClean="0"/>
              <a:t>10/11/2024</a:t>
            </a:fld>
            <a:endParaRPr lang="es-CO"/>
          </a:p>
        </p:txBody>
      </p:sp>
      <p:sp>
        <p:nvSpPr>
          <p:cNvPr id="5" name="Marcador de pie de página 4">
            <a:extLst>
              <a:ext uri="{FF2B5EF4-FFF2-40B4-BE49-F238E27FC236}">
                <a16:creationId xmlns:a16="http://schemas.microsoft.com/office/drawing/2014/main" id="{860CC3EA-38E0-5707-E8B5-30C2BAA83A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CO"/>
          </a:p>
        </p:txBody>
      </p:sp>
      <p:sp>
        <p:nvSpPr>
          <p:cNvPr id="6" name="Marcador de número de diapositiva 5">
            <a:extLst>
              <a:ext uri="{FF2B5EF4-FFF2-40B4-BE49-F238E27FC236}">
                <a16:creationId xmlns:a16="http://schemas.microsoft.com/office/drawing/2014/main" id="{759C9A81-C5A2-80C6-D6E0-C754450486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828B72E-820A-4B99-BE0A-6F9E7A671526}" type="slidenum">
              <a:rPr lang="es-CO" smtClean="0"/>
              <a:t>‹Nº›</a:t>
            </a:fld>
            <a:endParaRPr lang="es-CO"/>
          </a:p>
        </p:txBody>
      </p:sp>
    </p:spTree>
    <p:extLst>
      <p:ext uri="{BB962C8B-B14F-4D97-AF65-F5344CB8AC3E}">
        <p14:creationId xmlns:p14="http://schemas.microsoft.com/office/powerpoint/2010/main" val="3783583882"/>
      </p:ext>
    </p:extLst>
  </p:cSld>
  <p:clrMap bg1="lt1" tx1="dk1" bg2="lt2" tx2="dk2" accent1="accent1" accent2="accent2" accent3="accent3" accent4="accent4" accent5="accent5" accent6="accent6" hlink="hlink" folHlink="folHlink"/>
  <p:sldLayoutIdLst>
    <p:sldLayoutId id="2147483654" r:id="rId1"/>
    <p:sldLayoutId id="2147483656" r:id="rId2"/>
    <p:sldLayoutId id="2147483659" r:id="rId3"/>
    <p:sldLayoutId id="2147483650" r:id="rId4"/>
    <p:sldLayoutId id="2147483651" r:id="rId5"/>
    <p:sldLayoutId id="2147483672" r:id="rId6"/>
    <p:sldLayoutId id="2147483673" r:id="rId7"/>
    <p:sldLayoutId id="2147483649" r:id="rId8"/>
  </p:sldLayoutIdLst>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43.jpeg"/><Relationship Id="rId3" Type="http://schemas.openxmlformats.org/officeDocument/2006/relationships/image" Target="../media/image23.svg"/><Relationship Id="rId7" Type="http://schemas.openxmlformats.org/officeDocument/2006/relationships/image" Target="../media/image10.png"/><Relationship Id="rId12" Type="http://schemas.openxmlformats.org/officeDocument/2006/relationships/image" Target="../media/image42.png"/><Relationship Id="rId2"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image" Target="../media/image9.jpeg"/><Relationship Id="rId11" Type="http://schemas.openxmlformats.org/officeDocument/2006/relationships/image" Target="../media/image13.svg"/><Relationship Id="rId5" Type="http://schemas.openxmlformats.org/officeDocument/2006/relationships/image" Target="../media/image15.svg"/><Relationship Id="rId10" Type="http://schemas.openxmlformats.org/officeDocument/2006/relationships/image" Target="../media/image12.png"/><Relationship Id="rId4" Type="http://schemas.openxmlformats.org/officeDocument/2006/relationships/image" Target="../media/image14.png"/><Relationship Id="rId9" Type="http://schemas.openxmlformats.org/officeDocument/2006/relationships/slide" Target="slide2.xml"/></Relationships>
</file>

<file path=ppt/slides/_rels/slide1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22.png"/><Relationship Id="rId7" Type="http://schemas.openxmlformats.org/officeDocument/2006/relationships/image" Target="../media/image10.png"/><Relationship Id="rId12" Type="http://schemas.openxmlformats.org/officeDocument/2006/relationships/image" Target="../media/image44.jpeg"/><Relationship Id="rId2" Type="http://schemas.openxmlformats.org/officeDocument/2006/relationships/image" Target="../media/image9.jpeg"/><Relationship Id="rId1" Type="http://schemas.openxmlformats.org/officeDocument/2006/relationships/slideLayout" Target="../slideLayouts/slideLayout4.xml"/><Relationship Id="rId6" Type="http://schemas.openxmlformats.org/officeDocument/2006/relationships/image" Target="../media/image15.svg"/><Relationship Id="rId11" Type="http://schemas.openxmlformats.org/officeDocument/2006/relationships/image" Target="../media/image13.svg"/><Relationship Id="rId5" Type="http://schemas.openxmlformats.org/officeDocument/2006/relationships/image" Target="../media/image14.png"/><Relationship Id="rId10" Type="http://schemas.openxmlformats.org/officeDocument/2006/relationships/image" Target="../media/image12.png"/><Relationship Id="rId4" Type="http://schemas.openxmlformats.org/officeDocument/2006/relationships/image" Target="../media/image23.svg"/><Relationship Id="rId9" Type="http://schemas.openxmlformats.org/officeDocument/2006/relationships/slide" Target="slide2.xml"/></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48.svg"/><Relationship Id="rId3" Type="http://schemas.openxmlformats.org/officeDocument/2006/relationships/image" Target="../media/image10.png"/><Relationship Id="rId7" Type="http://schemas.openxmlformats.org/officeDocument/2006/relationships/image" Target="../media/image13.svg"/><Relationship Id="rId12" Type="http://schemas.openxmlformats.org/officeDocument/2006/relationships/image" Target="../media/image47.png"/><Relationship Id="rId2" Type="http://schemas.openxmlformats.org/officeDocument/2006/relationships/image" Target="../media/image9.jpeg"/><Relationship Id="rId1" Type="http://schemas.openxmlformats.org/officeDocument/2006/relationships/slideLayout" Target="../slideLayouts/slideLayout4.xml"/><Relationship Id="rId6" Type="http://schemas.openxmlformats.org/officeDocument/2006/relationships/image" Target="../media/image12.png"/><Relationship Id="rId11" Type="http://schemas.openxmlformats.org/officeDocument/2006/relationships/image" Target="../media/image46.svg"/><Relationship Id="rId5" Type="http://schemas.openxmlformats.org/officeDocument/2006/relationships/slide" Target="slide2.xml"/><Relationship Id="rId15" Type="http://schemas.openxmlformats.org/officeDocument/2006/relationships/image" Target="../media/image50.svg"/><Relationship Id="rId10" Type="http://schemas.openxmlformats.org/officeDocument/2006/relationships/image" Target="../media/image45.png"/><Relationship Id="rId4" Type="http://schemas.openxmlformats.org/officeDocument/2006/relationships/image" Target="../media/image11.svg"/><Relationship Id="rId9" Type="http://schemas.openxmlformats.org/officeDocument/2006/relationships/image" Target="../media/image23.svg"/><Relationship Id="rId14" Type="http://schemas.openxmlformats.org/officeDocument/2006/relationships/image" Target="../media/image49.png"/></Relationships>
</file>

<file path=ppt/slides/_rels/slide2.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6.xml"/><Relationship Id="rId18" Type="http://schemas.openxmlformats.org/officeDocument/2006/relationships/slide" Target="slide11.xml"/><Relationship Id="rId3" Type="http://schemas.openxmlformats.org/officeDocument/2006/relationships/image" Target="../media/image10.png"/><Relationship Id="rId7" Type="http://schemas.openxmlformats.org/officeDocument/2006/relationships/image" Target="../media/image13.svg"/><Relationship Id="rId12" Type="http://schemas.openxmlformats.org/officeDocument/2006/relationships/slide" Target="slide5.xml"/><Relationship Id="rId17" Type="http://schemas.openxmlformats.org/officeDocument/2006/relationships/slide" Target="slide10.xml"/><Relationship Id="rId2" Type="http://schemas.openxmlformats.org/officeDocument/2006/relationships/image" Target="../media/image9.jpeg"/><Relationship Id="rId16" Type="http://schemas.openxmlformats.org/officeDocument/2006/relationships/slide" Target="slide9.xml"/><Relationship Id="rId1" Type="http://schemas.openxmlformats.org/officeDocument/2006/relationships/slideLayout" Target="../slideLayouts/slideLayout4.xml"/><Relationship Id="rId6" Type="http://schemas.openxmlformats.org/officeDocument/2006/relationships/image" Target="../media/image12.png"/><Relationship Id="rId11" Type="http://schemas.openxmlformats.org/officeDocument/2006/relationships/slide" Target="slide4.xml"/><Relationship Id="rId5" Type="http://schemas.openxmlformats.org/officeDocument/2006/relationships/slide" Target="slide2.xml"/><Relationship Id="rId15" Type="http://schemas.openxmlformats.org/officeDocument/2006/relationships/slide" Target="slide8.xml"/><Relationship Id="rId10" Type="http://schemas.openxmlformats.org/officeDocument/2006/relationships/image" Target="../media/image15.svg"/><Relationship Id="rId19" Type="http://schemas.openxmlformats.org/officeDocument/2006/relationships/slide" Target="slide12.xml"/><Relationship Id="rId4" Type="http://schemas.openxmlformats.org/officeDocument/2006/relationships/image" Target="../media/image11.svg"/><Relationship Id="rId9" Type="http://schemas.openxmlformats.org/officeDocument/2006/relationships/image" Target="../media/image14.png"/><Relationship Id="rId14" Type="http://schemas.openxmlformats.org/officeDocument/2006/relationships/slide" Target="slide7.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2.png"/><Relationship Id="rId3" Type="http://schemas.openxmlformats.org/officeDocument/2006/relationships/image" Target="../media/image17.svg"/><Relationship Id="rId7" Type="http://schemas.openxmlformats.org/officeDocument/2006/relationships/image" Target="../media/image21.svg"/><Relationship Id="rId12" Type="http://schemas.openxmlformats.org/officeDocument/2006/relationships/image" Target="../media/image11.svg"/><Relationship Id="rId2"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image" Target="../media/image20.png"/><Relationship Id="rId11" Type="http://schemas.openxmlformats.org/officeDocument/2006/relationships/image" Target="../media/image10.png"/><Relationship Id="rId5" Type="http://schemas.openxmlformats.org/officeDocument/2006/relationships/image" Target="../media/image19.svg"/><Relationship Id="rId10" Type="http://schemas.openxmlformats.org/officeDocument/2006/relationships/image" Target="../media/image9.jpeg"/><Relationship Id="rId4" Type="http://schemas.openxmlformats.org/officeDocument/2006/relationships/image" Target="../media/image18.png"/><Relationship Id="rId9" Type="http://schemas.openxmlformats.org/officeDocument/2006/relationships/image" Target="../media/image15.svg"/><Relationship Id="rId14" Type="http://schemas.openxmlformats.org/officeDocument/2006/relationships/image" Target="../media/image13.sv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3.svg"/><Relationship Id="rId7" Type="http://schemas.openxmlformats.org/officeDocument/2006/relationships/image" Target="../media/image9.jpeg"/><Relationship Id="rId12" Type="http://schemas.openxmlformats.org/officeDocument/2006/relationships/hyperlink" Target="https://publicationethics.org/about" TargetMode="External"/><Relationship Id="rId2"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image" Target="../media/image24.png"/><Relationship Id="rId11" Type="http://schemas.openxmlformats.org/officeDocument/2006/relationships/image" Target="../media/image13.svg"/><Relationship Id="rId5" Type="http://schemas.openxmlformats.org/officeDocument/2006/relationships/image" Target="../media/image15.svg"/><Relationship Id="rId10" Type="http://schemas.openxmlformats.org/officeDocument/2006/relationships/image" Target="../media/image12.png"/><Relationship Id="rId4" Type="http://schemas.openxmlformats.org/officeDocument/2006/relationships/image" Target="../media/image14.png"/><Relationship Id="rId9" Type="http://schemas.openxmlformats.org/officeDocument/2006/relationships/image" Target="../media/image11.svg"/></Relationships>
</file>

<file path=ppt/slides/_rels/slide5.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6.svg"/><Relationship Id="rId18" Type="http://schemas.openxmlformats.org/officeDocument/2006/relationships/hyperlink" Target="https://publicationethics.org/about" TargetMode="External"/><Relationship Id="rId3" Type="http://schemas.openxmlformats.org/officeDocument/2006/relationships/image" Target="../media/image23.svg"/><Relationship Id="rId7" Type="http://schemas.openxmlformats.org/officeDocument/2006/relationships/image" Target="../media/image10.png"/><Relationship Id="rId12" Type="http://schemas.openxmlformats.org/officeDocument/2006/relationships/image" Target="../media/image25.png"/><Relationship Id="rId17" Type="http://schemas.openxmlformats.org/officeDocument/2006/relationships/image" Target="../media/image30.svg"/><Relationship Id="rId2" Type="http://schemas.openxmlformats.org/officeDocument/2006/relationships/image" Target="../media/image22.png"/><Relationship Id="rId16" Type="http://schemas.openxmlformats.org/officeDocument/2006/relationships/image" Target="../media/image29.png"/><Relationship Id="rId1" Type="http://schemas.openxmlformats.org/officeDocument/2006/relationships/slideLayout" Target="../slideLayouts/slideLayout4.xml"/><Relationship Id="rId6" Type="http://schemas.openxmlformats.org/officeDocument/2006/relationships/image" Target="../media/image9.jpeg"/><Relationship Id="rId11" Type="http://schemas.openxmlformats.org/officeDocument/2006/relationships/image" Target="../media/image13.svg"/><Relationship Id="rId5" Type="http://schemas.openxmlformats.org/officeDocument/2006/relationships/image" Target="../media/image15.svg"/><Relationship Id="rId15" Type="http://schemas.openxmlformats.org/officeDocument/2006/relationships/image" Target="../media/image28.svg"/><Relationship Id="rId10" Type="http://schemas.openxmlformats.org/officeDocument/2006/relationships/image" Target="../media/image12.png"/><Relationship Id="rId4" Type="http://schemas.openxmlformats.org/officeDocument/2006/relationships/image" Target="../media/image14.png"/><Relationship Id="rId9" Type="http://schemas.openxmlformats.org/officeDocument/2006/relationships/slide" Target="slide2.xml"/><Relationship Id="rId14" Type="http://schemas.openxmlformats.org/officeDocument/2006/relationships/image" Target="../media/image27.png"/></Relationships>
</file>

<file path=ppt/slides/_rels/slide6.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22.png"/><Relationship Id="rId7"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4.xml"/><Relationship Id="rId6" Type="http://schemas.openxmlformats.org/officeDocument/2006/relationships/image" Target="../media/image15.svg"/><Relationship Id="rId11" Type="http://schemas.openxmlformats.org/officeDocument/2006/relationships/image" Target="../media/image31.png"/><Relationship Id="rId5" Type="http://schemas.openxmlformats.org/officeDocument/2006/relationships/image" Target="../media/image14.png"/><Relationship Id="rId10" Type="http://schemas.openxmlformats.org/officeDocument/2006/relationships/image" Target="../media/image13.svg"/><Relationship Id="rId4" Type="http://schemas.openxmlformats.org/officeDocument/2006/relationships/image" Target="../media/image23.sv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5.png"/><Relationship Id="rId3" Type="http://schemas.openxmlformats.org/officeDocument/2006/relationships/image" Target="../media/image23.svg"/><Relationship Id="rId7" Type="http://schemas.openxmlformats.org/officeDocument/2006/relationships/image" Target="../media/image10.png"/><Relationship Id="rId12" Type="http://schemas.openxmlformats.org/officeDocument/2006/relationships/image" Target="../media/image32.jpeg"/><Relationship Id="rId2" Type="http://schemas.openxmlformats.org/officeDocument/2006/relationships/image" Target="../media/image22.png"/><Relationship Id="rId16" Type="http://schemas.openxmlformats.org/officeDocument/2006/relationships/image" Target="../media/image34.svg"/><Relationship Id="rId1" Type="http://schemas.openxmlformats.org/officeDocument/2006/relationships/slideLayout" Target="../slideLayouts/slideLayout4.xml"/><Relationship Id="rId6" Type="http://schemas.openxmlformats.org/officeDocument/2006/relationships/image" Target="../media/image9.jpeg"/><Relationship Id="rId11" Type="http://schemas.openxmlformats.org/officeDocument/2006/relationships/image" Target="../media/image13.svg"/><Relationship Id="rId5" Type="http://schemas.openxmlformats.org/officeDocument/2006/relationships/image" Target="../media/image15.svg"/><Relationship Id="rId15" Type="http://schemas.openxmlformats.org/officeDocument/2006/relationships/image" Target="../media/image33.png"/><Relationship Id="rId10" Type="http://schemas.openxmlformats.org/officeDocument/2006/relationships/image" Target="../media/image12.png"/><Relationship Id="rId4" Type="http://schemas.openxmlformats.org/officeDocument/2006/relationships/image" Target="../media/image14.png"/><Relationship Id="rId9" Type="http://schemas.openxmlformats.org/officeDocument/2006/relationships/slide" Target="slide2.xml"/><Relationship Id="rId14" Type="http://schemas.openxmlformats.org/officeDocument/2006/relationships/image" Target="../media/image26.svg"/></Relationships>
</file>

<file path=ppt/slides/_rels/slide8.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36.svg"/><Relationship Id="rId3" Type="http://schemas.openxmlformats.org/officeDocument/2006/relationships/image" Target="../media/image23.svg"/><Relationship Id="rId7" Type="http://schemas.openxmlformats.org/officeDocument/2006/relationships/image" Target="../media/image10.png"/><Relationship Id="rId12" Type="http://schemas.openxmlformats.org/officeDocument/2006/relationships/image" Target="../media/image35.png"/><Relationship Id="rId2"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image" Target="../media/image9.jpeg"/><Relationship Id="rId11" Type="http://schemas.openxmlformats.org/officeDocument/2006/relationships/image" Target="../media/image13.svg"/><Relationship Id="rId5" Type="http://schemas.openxmlformats.org/officeDocument/2006/relationships/image" Target="../media/image15.svg"/><Relationship Id="rId15" Type="http://schemas.openxmlformats.org/officeDocument/2006/relationships/image" Target="../media/image38.svg"/><Relationship Id="rId10" Type="http://schemas.openxmlformats.org/officeDocument/2006/relationships/image" Target="../media/image12.png"/><Relationship Id="rId4" Type="http://schemas.openxmlformats.org/officeDocument/2006/relationships/image" Target="../media/image14.png"/><Relationship Id="rId9" Type="http://schemas.openxmlformats.org/officeDocument/2006/relationships/slide" Target="slide2.xml"/><Relationship Id="rId14" Type="http://schemas.openxmlformats.org/officeDocument/2006/relationships/image" Target="../media/image37.png"/></Relationships>
</file>

<file path=ppt/slides/_rels/slide9.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39.png"/><Relationship Id="rId3" Type="http://schemas.openxmlformats.org/officeDocument/2006/relationships/image" Target="../media/image22.png"/><Relationship Id="rId7" Type="http://schemas.openxmlformats.org/officeDocument/2006/relationships/image" Target="../media/image10.png"/><Relationship Id="rId12" Type="http://schemas.openxmlformats.org/officeDocument/2006/relationships/image" Target="../media/image26.svg"/><Relationship Id="rId2" Type="http://schemas.openxmlformats.org/officeDocument/2006/relationships/image" Target="../media/image9.jpeg"/><Relationship Id="rId16" Type="http://schemas.openxmlformats.org/officeDocument/2006/relationships/image" Target="../media/image41.png"/><Relationship Id="rId1" Type="http://schemas.openxmlformats.org/officeDocument/2006/relationships/slideLayout" Target="../slideLayouts/slideLayout4.xml"/><Relationship Id="rId6" Type="http://schemas.openxmlformats.org/officeDocument/2006/relationships/image" Target="../media/image15.svg"/><Relationship Id="rId11" Type="http://schemas.openxmlformats.org/officeDocument/2006/relationships/image" Target="../media/image25.png"/><Relationship Id="rId5" Type="http://schemas.openxmlformats.org/officeDocument/2006/relationships/image" Target="../media/image14.png"/><Relationship Id="rId15" Type="http://schemas.openxmlformats.org/officeDocument/2006/relationships/hyperlink" Target="https://revistascientificas.cuc.edu.co/economicascuc/libraryFiles/downloadPublic/210" TargetMode="External"/><Relationship Id="rId10" Type="http://schemas.openxmlformats.org/officeDocument/2006/relationships/image" Target="../media/image13.svg"/><Relationship Id="rId4" Type="http://schemas.openxmlformats.org/officeDocument/2006/relationships/image" Target="../media/image23.svg"/><Relationship Id="rId9" Type="http://schemas.openxmlformats.org/officeDocument/2006/relationships/image" Target="../media/image12.png"/><Relationship Id="rId14" Type="http://schemas.openxmlformats.org/officeDocument/2006/relationships/image" Target="../media/image4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96AB98B4-3AF2-4ED6-E712-81CE353CF94C}"/>
              </a:ext>
            </a:extLst>
          </p:cNvPr>
          <p:cNvSpPr txBox="1">
            <a:spLocks/>
          </p:cNvSpPr>
          <p:nvPr/>
        </p:nvSpPr>
        <p:spPr>
          <a:xfrm>
            <a:off x="838200" y="235115"/>
            <a:ext cx="10515600" cy="150018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r>
              <a:rPr lang="es-VE" dirty="0" err="1"/>
              <a:t>Editors</a:t>
            </a:r>
            <a:r>
              <a:rPr lang="es-VE" dirty="0"/>
              <a:t>' </a:t>
            </a:r>
            <a:r>
              <a:rPr lang="es-VE" dirty="0" err="1"/>
              <a:t>Policy</a:t>
            </a:r>
            <a:r>
              <a:rPr lang="es-VE" dirty="0"/>
              <a:t> and </a:t>
            </a:r>
            <a:r>
              <a:rPr lang="es-VE" dirty="0" err="1"/>
              <a:t>Duties</a:t>
            </a:r>
            <a:endParaRPr lang="es-VE" dirty="0"/>
          </a:p>
        </p:txBody>
      </p:sp>
      <p:sp>
        <p:nvSpPr>
          <p:cNvPr id="7" name="Marcador de texto 2">
            <a:extLst>
              <a:ext uri="{FF2B5EF4-FFF2-40B4-BE49-F238E27FC236}">
                <a16:creationId xmlns:a16="http://schemas.microsoft.com/office/drawing/2014/main" id="{D5003F2E-B608-553B-FC1B-4658D5359B4F}"/>
              </a:ext>
            </a:extLst>
          </p:cNvPr>
          <p:cNvSpPr txBox="1">
            <a:spLocks/>
          </p:cNvSpPr>
          <p:nvPr/>
        </p:nvSpPr>
        <p:spPr>
          <a:xfrm>
            <a:off x="1763232" y="1928813"/>
            <a:ext cx="7735529" cy="150018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The goal is to ensure scientific integrity, </a:t>
            </a:r>
          </a:p>
          <a:p>
            <a:pPr marL="0" indent="0">
              <a:buNone/>
            </a:pPr>
            <a:r>
              <a:rPr lang="en-US" dirty="0"/>
              <a:t>impartiality and ethical compliance in the </a:t>
            </a:r>
          </a:p>
          <a:p>
            <a:pPr marL="0" indent="0">
              <a:buNone/>
            </a:pPr>
            <a:r>
              <a:rPr lang="en-US" dirty="0"/>
              <a:t>publication process of a journal.</a:t>
            </a:r>
            <a:endParaRPr lang="es-CO" dirty="0"/>
          </a:p>
        </p:txBody>
      </p:sp>
      <p:pic>
        <p:nvPicPr>
          <p:cNvPr id="8" name="Imagen 7">
            <a:extLst>
              <a:ext uri="{FF2B5EF4-FFF2-40B4-BE49-F238E27FC236}">
                <a16:creationId xmlns:a16="http://schemas.microsoft.com/office/drawing/2014/main" id="{87F46854-F515-A6D6-7512-FE6D80D788C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03408" y="4280025"/>
            <a:ext cx="5255176" cy="1313794"/>
          </a:xfrm>
          <a:prstGeom prst="rect">
            <a:avLst/>
          </a:prstGeom>
          <a:noFill/>
          <a:ln>
            <a:noFill/>
          </a:ln>
        </p:spPr>
      </p:pic>
      <p:sp>
        <p:nvSpPr>
          <p:cNvPr id="9" name="CuadroTexto 8">
            <a:hlinkClick r:id="rId3" action="ppaction://hlinksldjump"/>
            <a:extLst>
              <a:ext uri="{FF2B5EF4-FFF2-40B4-BE49-F238E27FC236}">
                <a16:creationId xmlns:a16="http://schemas.microsoft.com/office/drawing/2014/main" id="{D7C412D4-8884-1FC0-F73F-9A88AABD6806}"/>
              </a:ext>
            </a:extLst>
          </p:cNvPr>
          <p:cNvSpPr txBox="1"/>
          <p:nvPr/>
        </p:nvSpPr>
        <p:spPr>
          <a:xfrm>
            <a:off x="9320981" y="4119716"/>
            <a:ext cx="1720646" cy="383458"/>
          </a:xfrm>
          <a:prstGeom prst="rect">
            <a:avLst/>
          </a:prstGeom>
          <a:solidFill>
            <a:srgbClr val="C00000"/>
          </a:solidFill>
          <a:ln w="19050">
            <a:solidFill>
              <a:srgbClr val="B70E0C"/>
            </a:solidFill>
            <a:bevel/>
          </a:ln>
          <a:effectLst>
            <a:innerShdw blurRad="63500" dist="50800" dir="13500000">
              <a:prstClr val="black">
                <a:alpha val="50000"/>
              </a:prstClr>
            </a:innerShdw>
            <a:reflection blurRad="6350" stA="50000" endA="300" endPos="36000" dist="50800" dir="5400000" sy="-100000" algn="bl" rotWithShape="0"/>
          </a:effectLst>
          <a:scene3d>
            <a:camera prst="orthographicFront"/>
            <a:lightRig rig="threePt" dir="t"/>
          </a:scene3d>
          <a:sp3d extrusionH="76200" contourW="12700">
            <a:bevelT/>
            <a:extrusionClr>
              <a:srgbClr val="B70E0C"/>
            </a:extrusionClr>
            <a:contourClr>
              <a:srgbClr val="B70E0C"/>
            </a:contourClr>
          </a:sp3d>
        </p:spPr>
        <p:txBody>
          <a:bodyPr wrap="square" rtlCol="0">
            <a:spAutoFit/>
          </a:bodyPr>
          <a:lstStyle/>
          <a:p>
            <a:pPr algn="ctr"/>
            <a:r>
              <a:rPr lang="es-VE" b="1" dirty="0">
                <a:solidFill>
                  <a:schemeClr val="bg1"/>
                </a:solidFill>
              </a:rPr>
              <a:t>Next</a:t>
            </a:r>
            <a:endParaRPr lang="es-CO" b="1" dirty="0">
              <a:solidFill>
                <a:schemeClr val="bg1"/>
              </a:solidFill>
            </a:endParaRPr>
          </a:p>
        </p:txBody>
      </p:sp>
    </p:spTree>
    <p:extLst>
      <p:ext uri="{BB962C8B-B14F-4D97-AF65-F5344CB8AC3E}">
        <p14:creationId xmlns:p14="http://schemas.microsoft.com/office/powerpoint/2010/main" val="6933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DB9A0E-A01A-7E67-41FD-21B07171CEF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7D7521F-0A08-690A-6637-32D0A4E8FE1E}"/>
              </a:ext>
            </a:extLst>
          </p:cNvPr>
          <p:cNvSpPr>
            <a:spLocks noGrp="1"/>
          </p:cNvSpPr>
          <p:nvPr>
            <p:ph type="title"/>
          </p:nvPr>
        </p:nvSpPr>
        <p:spPr>
          <a:xfrm>
            <a:off x="1372435" y="1305799"/>
            <a:ext cx="5419725" cy="920612"/>
          </a:xfrm>
        </p:spPr>
        <p:txBody>
          <a:bodyPr>
            <a:normAutofit/>
          </a:bodyPr>
          <a:lstStyle/>
          <a:p>
            <a:r>
              <a:rPr lang="en-US" sz="3000" dirty="0"/>
              <a:t>Responsibility for Correction of </a:t>
            </a:r>
            <a:br>
              <a:rPr lang="en-US" sz="3000" dirty="0"/>
            </a:br>
            <a:r>
              <a:rPr lang="en-US" sz="3000" dirty="0"/>
              <a:t>Inaccuracies</a:t>
            </a:r>
          </a:p>
        </p:txBody>
      </p:sp>
      <p:pic>
        <p:nvPicPr>
          <p:cNvPr id="4" name="Gráfico 3" descr="Rebobinar con relleno sólido">
            <a:hlinkClick r:id="" action="ppaction://hlinkshowjump?jump=previousslide"/>
            <a:extLst>
              <a:ext uri="{FF2B5EF4-FFF2-40B4-BE49-F238E27FC236}">
                <a16:creationId xmlns:a16="http://schemas.microsoft.com/office/drawing/2014/main" id="{39B75068-61F0-3806-62DD-05E25C2D2B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22779" y="6427080"/>
            <a:ext cx="519300" cy="519300"/>
          </a:xfrm>
          <a:prstGeom prst="rect">
            <a:avLst/>
          </a:prstGeom>
        </p:spPr>
      </p:pic>
      <p:pic>
        <p:nvPicPr>
          <p:cNvPr id="5" name="Gráfico 4" descr="Avance rápido con relleno sólido">
            <a:hlinkClick r:id="" action="ppaction://hlinkshowjump?jump=nextslide"/>
            <a:extLst>
              <a:ext uri="{FF2B5EF4-FFF2-40B4-BE49-F238E27FC236}">
                <a16:creationId xmlns:a16="http://schemas.microsoft.com/office/drawing/2014/main" id="{F4F27E05-3CBC-AA30-3DDF-C19AC609FC2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72860" y="6427080"/>
            <a:ext cx="519300" cy="519300"/>
          </a:xfrm>
          <a:prstGeom prst="rect">
            <a:avLst/>
          </a:prstGeom>
        </p:spPr>
      </p:pic>
      <p:pic>
        <p:nvPicPr>
          <p:cNvPr id="6" name="Imagen 5">
            <a:extLst>
              <a:ext uri="{FF2B5EF4-FFF2-40B4-BE49-F238E27FC236}">
                <a16:creationId xmlns:a16="http://schemas.microsoft.com/office/drawing/2014/main" id="{7AC56764-E9A7-89E2-A1CF-7FC4AA1575B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30122" y="437535"/>
            <a:ext cx="2162836" cy="540709"/>
          </a:xfrm>
          <a:prstGeom prst="rect">
            <a:avLst/>
          </a:prstGeom>
          <a:noFill/>
          <a:ln>
            <a:noFill/>
          </a:ln>
        </p:spPr>
      </p:pic>
      <p:pic>
        <p:nvPicPr>
          <p:cNvPr id="7" name="Gráfico 6" descr="Hogar con relleno sólido">
            <a:hlinkClick r:id="" action="ppaction://hlinkshowjump?jump=firstslide"/>
            <a:extLst>
              <a:ext uri="{FF2B5EF4-FFF2-40B4-BE49-F238E27FC236}">
                <a16:creationId xmlns:a16="http://schemas.microsoft.com/office/drawing/2014/main" id="{3BA2B1CA-9BDA-B0C5-A2B8-59FD0BCD0C1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754465" y="0"/>
            <a:ext cx="437535" cy="437535"/>
          </a:xfrm>
          <a:prstGeom prst="rect">
            <a:avLst/>
          </a:prstGeom>
        </p:spPr>
      </p:pic>
      <p:pic>
        <p:nvPicPr>
          <p:cNvPr id="8" name="Gráfico 7" descr="Icono de menú de hamburguesa con relleno sólido">
            <a:hlinkClick r:id="rId9" action="ppaction://hlinksldjump"/>
            <a:extLst>
              <a:ext uri="{FF2B5EF4-FFF2-40B4-BE49-F238E27FC236}">
                <a16:creationId xmlns:a16="http://schemas.microsoft.com/office/drawing/2014/main" id="{01465485-E102-F3E0-884F-FDBB5D56550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754465" y="437535"/>
            <a:ext cx="437535" cy="437535"/>
          </a:xfrm>
          <a:prstGeom prst="rect">
            <a:avLst/>
          </a:prstGeom>
        </p:spPr>
      </p:pic>
      <p:pic>
        <p:nvPicPr>
          <p:cNvPr id="9" name="Imagen 8">
            <a:extLst>
              <a:ext uri="{FF2B5EF4-FFF2-40B4-BE49-F238E27FC236}">
                <a16:creationId xmlns:a16="http://schemas.microsoft.com/office/drawing/2014/main" id="{BFCE16A1-A93B-E222-7F65-CC523FF4F4C5}"/>
              </a:ext>
            </a:extLst>
          </p:cNvPr>
          <p:cNvPicPr>
            <a:picLocks noChangeAspect="1"/>
          </p:cNvPicPr>
          <p:nvPr/>
        </p:nvPicPr>
        <p:blipFill>
          <a:blip r:embed="rId12"/>
          <a:stretch>
            <a:fillRect/>
          </a:stretch>
        </p:blipFill>
        <p:spPr>
          <a:xfrm>
            <a:off x="706464" y="5528910"/>
            <a:ext cx="857370" cy="543001"/>
          </a:xfrm>
          <a:prstGeom prst="rect">
            <a:avLst/>
          </a:prstGeom>
        </p:spPr>
      </p:pic>
      <p:pic>
        <p:nvPicPr>
          <p:cNvPr id="10" name="Picture 4" descr="Script de ordenador en una pantalla">
            <a:extLst>
              <a:ext uri="{FF2B5EF4-FFF2-40B4-BE49-F238E27FC236}">
                <a16:creationId xmlns:a16="http://schemas.microsoft.com/office/drawing/2014/main" id="{8F225AC8-7B3C-1611-FCA9-F2654E80C9A1}"/>
              </a:ext>
            </a:extLst>
          </p:cNvPr>
          <p:cNvPicPr>
            <a:picLocks noChangeAspect="1"/>
          </p:cNvPicPr>
          <p:nvPr/>
        </p:nvPicPr>
        <p:blipFill>
          <a:blip r:embed="rId13"/>
          <a:srcRect r="33047" b="-1"/>
          <a:stretch/>
        </p:blipFill>
        <p:spPr>
          <a:xfrm>
            <a:off x="7606601" y="266265"/>
            <a:ext cx="4147863" cy="6289197"/>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11" name="Marcador de contenido 2">
            <a:extLst>
              <a:ext uri="{FF2B5EF4-FFF2-40B4-BE49-F238E27FC236}">
                <a16:creationId xmlns:a16="http://schemas.microsoft.com/office/drawing/2014/main" id="{CE7260E8-EE2E-6EE4-9FF1-5D5ED5D24885}"/>
              </a:ext>
            </a:extLst>
          </p:cNvPr>
          <p:cNvSpPr>
            <a:spLocks noGrp="1"/>
          </p:cNvSpPr>
          <p:nvPr>
            <p:ph idx="1"/>
          </p:nvPr>
        </p:nvSpPr>
        <p:spPr>
          <a:xfrm>
            <a:off x="2463605" y="2479742"/>
            <a:ext cx="4243589" cy="3320668"/>
          </a:xfrm>
        </p:spPr>
        <p:txBody>
          <a:bodyPr>
            <a:normAutofit/>
          </a:bodyPr>
          <a:lstStyle/>
          <a:p>
            <a:pPr marL="0" indent="0">
              <a:buNone/>
            </a:pPr>
            <a:r>
              <a:rPr lang="en-US" sz="2000" b="1" dirty="0">
                <a:solidFill>
                  <a:schemeClr val="tx1"/>
                </a:solidFill>
                <a:latin typeface="Abadi Extra Light" panose="020B0204020104020204" pitchFamily="34" charset="0"/>
              </a:rPr>
              <a:t>Correction of published articles: </a:t>
            </a:r>
            <a:r>
              <a:rPr lang="en-US" sz="2000" dirty="0">
                <a:solidFill>
                  <a:schemeClr val="tx1"/>
                </a:solidFill>
                <a:latin typeface="Abadi Extra Light" panose="020B0204020104020204" pitchFamily="34" charset="0"/>
              </a:rPr>
              <a:t>The </a:t>
            </a:r>
            <a:r>
              <a:rPr lang="es-VE" sz="2000" i="1" kern="1200" dirty="0">
                <a:latin typeface="Abadi Extra Light" panose="020B0204020104020204" pitchFamily="34" charset="0"/>
              </a:rPr>
              <a:t>Económicas CUC</a:t>
            </a:r>
            <a:r>
              <a:rPr lang="en-US" sz="2000" dirty="0">
                <a:latin typeface="Abadi Extra Light" panose="020B0204020104020204" pitchFamily="34" charset="0"/>
              </a:rPr>
              <a:t> </a:t>
            </a:r>
            <a:r>
              <a:rPr lang="en-US" sz="2000" dirty="0">
                <a:solidFill>
                  <a:schemeClr val="tx1"/>
                </a:solidFill>
                <a:latin typeface="Abadi Extra Light" panose="020B0204020104020204" pitchFamily="34" charset="0"/>
              </a:rPr>
              <a:t>editors guarantee that any error or inaccuracy in a published article will be corrected in a timely manner. </a:t>
            </a:r>
          </a:p>
          <a:p>
            <a:pPr marL="0" indent="0">
              <a:buNone/>
            </a:pPr>
            <a:endParaRPr lang="en-US" sz="2000" dirty="0">
              <a:solidFill>
                <a:schemeClr val="tx1"/>
              </a:solidFill>
              <a:latin typeface="Abadi Extra Light" panose="020B0204020104020204" pitchFamily="34" charset="0"/>
            </a:endParaRPr>
          </a:p>
          <a:p>
            <a:pPr marL="0" indent="0">
              <a:buNone/>
            </a:pPr>
            <a:r>
              <a:rPr lang="en-US" sz="2000" dirty="0">
                <a:solidFill>
                  <a:schemeClr val="tx1"/>
                </a:solidFill>
                <a:latin typeface="Abadi Extra Light" panose="020B0204020104020204" pitchFamily="34" charset="0"/>
              </a:rPr>
              <a:t>This may include the publication of corrections, errata or retractions if problems with the research are discovered after publication.</a:t>
            </a:r>
          </a:p>
        </p:txBody>
      </p:sp>
    </p:spTree>
    <p:extLst>
      <p:ext uri="{BB962C8B-B14F-4D97-AF65-F5344CB8AC3E}">
        <p14:creationId xmlns:p14="http://schemas.microsoft.com/office/powerpoint/2010/main" val="3758114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091AD-6BF4-B1AF-6C50-285E18A82072}"/>
            </a:ext>
          </a:extLst>
        </p:cNvPr>
        <p:cNvGrpSpPr/>
        <p:nvPr/>
      </p:nvGrpSpPr>
      <p:grpSpPr>
        <a:xfrm>
          <a:off x="0" y="0"/>
          <a:ext cx="0" cy="0"/>
          <a:chOff x="0" y="0"/>
          <a:chExt cx="0" cy="0"/>
        </a:xfrm>
      </p:grpSpPr>
      <p:pic>
        <p:nvPicPr>
          <p:cNvPr id="11" name="Imagen 10">
            <a:extLst>
              <a:ext uri="{FF2B5EF4-FFF2-40B4-BE49-F238E27FC236}">
                <a16:creationId xmlns:a16="http://schemas.microsoft.com/office/drawing/2014/main" id="{D6CBC99D-BB6C-39F7-04CA-ED2701D8574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88374" y="2872751"/>
            <a:ext cx="2866091" cy="716523"/>
          </a:xfrm>
          <a:prstGeom prst="rect">
            <a:avLst/>
          </a:prstGeom>
          <a:noFill/>
          <a:ln>
            <a:noFill/>
          </a:ln>
        </p:spPr>
      </p:pic>
      <p:sp>
        <p:nvSpPr>
          <p:cNvPr id="2" name="Título 1">
            <a:extLst>
              <a:ext uri="{FF2B5EF4-FFF2-40B4-BE49-F238E27FC236}">
                <a16:creationId xmlns:a16="http://schemas.microsoft.com/office/drawing/2014/main" id="{44F1632E-1C41-DC93-CA34-D740CB3F4194}"/>
              </a:ext>
            </a:extLst>
          </p:cNvPr>
          <p:cNvSpPr>
            <a:spLocks noGrp="1"/>
          </p:cNvSpPr>
          <p:nvPr>
            <p:ph type="title"/>
          </p:nvPr>
        </p:nvSpPr>
        <p:spPr>
          <a:xfrm>
            <a:off x="722354" y="3128968"/>
            <a:ext cx="5419725" cy="920612"/>
          </a:xfrm>
        </p:spPr>
        <p:txBody>
          <a:bodyPr>
            <a:normAutofit/>
          </a:bodyPr>
          <a:lstStyle/>
          <a:p>
            <a:r>
              <a:rPr lang="es-VE" sz="3000" dirty="0" err="1"/>
              <a:t>Promoting</a:t>
            </a:r>
            <a:r>
              <a:rPr lang="es-VE" sz="3000" dirty="0"/>
              <a:t> </a:t>
            </a:r>
            <a:r>
              <a:rPr lang="es-VE" sz="3000" dirty="0" err="1"/>
              <a:t>Diversity</a:t>
            </a:r>
            <a:r>
              <a:rPr lang="es-VE" sz="3000" dirty="0"/>
              <a:t> and </a:t>
            </a:r>
            <a:r>
              <a:rPr lang="es-VE" sz="3000" dirty="0" err="1"/>
              <a:t>Inclusion</a:t>
            </a:r>
            <a:endParaRPr lang="es-VE" sz="3000" dirty="0"/>
          </a:p>
        </p:txBody>
      </p:sp>
      <p:pic>
        <p:nvPicPr>
          <p:cNvPr id="3" name="Gráfico 2" descr="Rebobinar con relleno sólido">
            <a:hlinkClick r:id="" action="ppaction://hlinkshowjump?jump=previousslide"/>
            <a:extLst>
              <a:ext uri="{FF2B5EF4-FFF2-40B4-BE49-F238E27FC236}">
                <a16:creationId xmlns:a16="http://schemas.microsoft.com/office/drawing/2014/main" id="{DA3A531D-5F7E-9AE7-ABF2-9EDA3238CA6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22779" y="6427080"/>
            <a:ext cx="519300" cy="519300"/>
          </a:xfrm>
          <a:prstGeom prst="rect">
            <a:avLst/>
          </a:prstGeom>
        </p:spPr>
      </p:pic>
      <p:pic>
        <p:nvPicPr>
          <p:cNvPr id="4" name="Gráfico 3" descr="Avance rápido con relleno sólido">
            <a:hlinkClick r:id="" action="ppaction://hlinkshowjump?jump=nextslide"/>
            <a:extLst>
              <a:ext uri="{FF2B5EF4-FFF2-40B4-BE49-F238E27FC236}">
                <a16:creationId xmlns:a16="http://schemas.microsoft.com/office/drawing/2014/main" id="{C1B3E4DD-4055-B454-3D0E-0B3329C307C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72860" y="6427080"/>
            <a:ext cx="519300" cy="519300"/>
          </a:xfrm>
          <a:prstGeom prst="rect">
            <a:avLst/>
          </a:prstGeom>
        </p:spPr>
      </p:pic>
      <p:pic>
        <p:nvPicPr>
          <p:cNvPr id="6" name="Gráfico 5" descr="Hogar con relleno sólido">
            <a:hlinkClick r:id="" action="ppaction://hlinkshowjump?jump=firstslide"/>
            <a:extLst>
              <a:ext uri="{FF2B5EF4-FFF2-40B4-BE49-F238E27FC236}">
                <a16:creationId xmlns:a16="http://schemas.microsoft.com/office/drawing/2014/main" id="{BD6D9DE6-EE52-B68A-084B-9D4E803DCE8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754465" y="0"/>
            <a:ext cx="437535" cy="437535"/>
          </a:xfrm>
          <a:prstGeom prst="rect">
            <a:avLst/>
          </a:prstGeom>
        </p:spPr>
      </p:pic>
      <p:pic>
        <p:nvPicPr>
          <p:cNvPr id="7" name="Gráfico 6" descr="Icono de menú de hamburguesa con relleno sólido">
            <a:hlinkClick r:id="rId9" action="ppaction://hlinksldjump"/>
            <a:extLst>
              <a:ext uri="{FF2B5EF4-FFF2-40B4-BE49-F238E27FC236}">
                <a16:creationId xmlns:a16="http://schemas.microsoft.com/office/drawing/2014/main" id="{06CDAD24-503D-6F7D-CB7A-FE1D3BF1129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754465" y="437535"/>
            <a:ext cx="437535" cy="437535"/>
          </a:xfrm>
          <a:prstGeom prst="rect">
            <a:avLst/>
          </a:prstGeom>
        </p:spPr>
      </p:pic>
      <p:sp>
        <p:nvSpPr>
          <p:cNvPr id="13" name="Forma libre: forma 12">
            <a:extLst>
              <a:ext uri="{FF2B5EF4-FFF2-40B4-BE49-F238E27FC236}">
                <a16:creationId xmlns:a16="http://schemas.microsoft.com/office/drawing/2014/main" id="{769A42CD-4E29-098B-D0C8-99F458790A89}"/>
              </a:ext>
            </a:extLst>
          </p:cNvPr>
          <p:cNvSpPr/>
          <p:nvPr/>
        </p:nvSpPr>
        <p:spPr>
          <a:xfrm>
            <a:off x="2049753" y="4596612"/>
            <a:ext cx="2764926" cy="1367042"/>
          </a:xfrm>
          <a:custGeom>
            <a:avLst/>
            <a:gdLst>
              <a:gd name="connsiteX0" fmla="*/ 0 w 2764926"/>
              <a:gd name="connsiteY0" fmla="*/ 0 h 815692"/>
              <a:gd name="connsiteX1" fmla="*/ 2764926 w 2764926"/>
              <a:gd name="connsiteY1" fmla="*/ 0 h 815692"/>
              <a:gd name="connsiteX2" fmla="*/ 2764926 w 2764926"/>
              <a:gd name="connsiteY2" fmla="*/ 815692 h 815692"/>
              <a:gd name="connsiteX3" fmla="*/ 0 w 2764926"/>
              <a:gd name="connsiteY3" fmla="*/ 815692 h 815692"/>
              <a:gd name="connsiteX4" fmla="*/ 0 w 2764926"/>
              <a:gd name="connsiteY4" fmla="*/ 0 h 815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4926" h="815692">
                <a:moveTo>
                  <a:pt x="0" y="0"/>
                </a:moveTo>
                <a:lnTo>
                  <a:pt x="2764926" y="0"/>
                </a:lnTo>
                <a:lnTo>
                  <a:pt x="2764926" y="815692"/>
                </a:lnTo>
                <a:lnTo>
                  <a:pt x="0" y="81569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a:r>
              <a:rPr lang="en-US" b="1" dirty="0">
                <a:solidFill>
                  <a:schemeClr val="tx1">
                    <a:lumMod val="65000"/>
                    <a:lumOff val="35000"/>
                  </a:schemeClr>
                </a:solidFill>
                <a:latin typeface="Agency FB" panose="020B0503020202020204" pitchFamily="34" charset="0"/>
              </a:rPr>
              <a:t>Equity in the review: </a:t>
            </a:r>
            <a:r>
              <a:rPr lang="en-US" dirty="0">
                <a:solidFill>
                  <a:schemeClr val="tx1">
                    <a:lumMod val="65000"/>
                    <a:lumOff val="35000"/>
                  </a:schemeClr>
                </a:solidFill>
                <a:latin typeface="Agency FB" panose="020B0503020202020204" pitchFamily="34" charset="0"/>
              </a:rPr>
              <a:t>The </a:t>
            </a:r>
            <a:r>
              <a:rPr lang="en-US" i="1" dirty="0" err="1">
                <a:solidFill>
                  <a:srgbClr val="C00000"/>
                </a:solidFill>
                <a:latin typeface="Agency FB" panose="020B0503020202020204" pitchFamily="34" charset="0"/>
              </a:rPr>
              <a:t>Económicas</a:t>
            </a:r>
            <a:r>
              <a:rPr lang="en-US" i="1" dirty="0">
                <a:solidFill>
                  <a:srgbClr val="C00000"/>
                </a:solidFill>
                <a:latin typeface="Agency FB" panose="020B0503020202020204" pitchFamily="34" charset="0"/>
              </a:rPr>
              <a:t> CUC </a:t>
            </a:r>
            <a:r>
              <a:rPr lang="en-US" dirty="0">
                <a:solidFill>
                  <a:schemeClr val="tx1">
                    <a:lumMod val="65000"/>
                    <a:lumOff val="35000"/>
                  </a:schemeClr>
                </a:solidFill>
                <a:latin typeface="Agency FB" panose="020B0503020202020204" pitchFamily="34" charset="0"/>
              </a:rPr>
              <a:t>editors encourage impartial review without bias by gender, ethnicity, institutional affiliation or country of origin of the authors</a:t>
            </a:r>
          </a:p>
        </p:txBody>
      </p:sp>
      <p:sp>
        <p:nvSpPr>
          <p:cNvPr id="15" name="Forma libre: forma 14">
            <a:extLst>
              <a:ext uri="{FF2B5EF4-FFF2-40B4-BE49-F238E27FC236}">
                <a16:creationId xmlns:a16="http://schemas.microsoft.com/office/drawing/2014/main" id="{D5C51D8C-3896-E7E6-E67C-153D13F9A6C8}"/>
              </a:ext>
            </a:extLst>
          </p:cNvPr>
          <p:cNvSpPr/>
          <p:nvPr/>
        </p:nvSpPr>
        <p:spPr>
          <a:xfrm>
            <a:off x="6501083" y="3913993"/>
            <a:ext cx="3163752" cy="1632119"/>
          </a:xfrm>
          <a:custGeom>
            <a:avLst/>
            <a:gdLst>
              <a:gd name="connsiteX0" fmla="*/ 0 w 3163752"/>
              <a:gd name="connsiteY0" fmla="*/ 0 h 815692"/>
              <a:gd name="connsiteX1" fmla="*/ 3163752 w 3163752"/>
              <a:gd name="connsiteY1" fmla="*/ 0 h 815692"/>
              <a:gd name="connsiteX2" fmla="*/ 3163752 w 3163752"/>
              <a:gd name="connsiteY2" fmla="*/ 815692 h 815692"/>
              <a:gd name="connsiteX3" fmla="*/ 0 w 3163752"/>
              <a:gd name="connsiteY3" fmla="*/ 815692 h 815692"/>
              <a:gd name="connsiteX4" fmla="*/ 0 w 3163752"/>
              <a:gd name="connsiteY4" fmla="*/ 0 h 815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3752" h="815692">
                <a:moveTo>
                  <a:pt x="0" y="0"/>
                </a:moveTo>
                <a:lnTo>
                  <a:pt x="3163752" y="0"/>
                </a:lnTo>
                <a:lnTo>
                  <a:pt x="3163752" y="815692"/>
                </a:lnTo>
                <a:lnTo>
                  <a:pt x="0" y="81569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711200">
              <a:spcBef>
                <a:spcPct val="0"/>
              </a:spcBef>
              <a:spcAft>
                <a:spcPct val="35000"/>
              </a:spcAft>
            </a:pPr>
            <a:r>
              <a:rPr lang="en-US" b="1" dirty="0">
                <a:solidFill>
                  <a:schemeClr val="tx1">
                    <a:lumMod val="65000"/>
                    <a:lumOff val="35000"/>
                  </a:schemeClr>
                </a:solidFill>
                <a:latin typeface="Agency FB" panose="020B0503020202020204" pitchFamily="34" charset="0"/>
              </a:rPr>
              <a:t>Promotion of diverse representation: </a:t>
            </a:r>
            <a:r>
              <a:rPr lang="en-US" dirty="0">
                <a:solidFill>
                  <a:schemeClr val="tx1">
                    <a:lumMod val="65000"/>
                    <a:lumOff val="35000"/>
                  </a:schemeClr>
                </a:solidFill>
                <a:latin typeface="Agency FB" panose="020B0503020202020204" pitchFamily="34" charset="0"/>
              </a:rPr>
              <a:t>The </a:t>
            </a:r>
            <a:r>
              <a:rPr lang="en-US" i="1" dirty="0" err="1">
                <a:solidFill>
                  <a:srgbClr val="C00000"/>
                </a:solidFill>
                <a:latin typeface="Agency FB" panose="020B0503020202020204" pitchFamily="34" charset="0"/>
              </a:rPr>
              <a:t>Económicas</a:t>
            </a:r>
            <a:r>
              <a:rPr lang="en-US" i="1" dirty="0">
                <a:solidFill>
                  <a:srgbClr val="C00000"/>
                </a:solidFill>
                <a:latin typeface="Agency FB" panose="020B0503020202020204" pitchFamily="34" charset="0"/>
              </a:rPr>
              <a:t> CUC </a:t>
            </a:r>
            <a:r>
              <a:rPr lang="en-US" dirty="0">
                <a:solidFill>
                  <a:schemeClr val="tx1">
                    <a:lumMod val="65000"/>
                    <a:lumOff val="35000"/>
                  </a:schemeClr>
                </a:solidFill>
                <a:latin typeface="Agency FB" panose="020B0503020202020204" pitchFamily="34" charset="0"/>
              </a:rPr>
              <a:t>editors are aware of the need to represent a wide diversity in reviewers, authors and published research, and must take measures to avoid any type of discrimination.</a:t>
            </a:r>
            <a:endParaRPr lang="es-VE" kern="1200" dirty="0">
              <a:solidFill>
                <a:schemeClr val="tx1">
                  <a:lumMod val="65000"/>
                  <a:lumOff val="35000"/>
                </a:schemeClr>
              </a:solidFill>
              <a:latin typeface="Agency FB" panose="020B0503020202020204" pitchFamily="34" charset="0"/>
            </a:endParaRPr>
          </a:p>
        </p:txBody>
      </p:sp>
      <p:pic>
        <p:nvPicPr>
          <p:cNvPr id="9" name="Picture 39" descr="Figuras talladas de seres humanos coloridas">
            <a:extLst>
              <a:ext uri="{FF2B5EF4-FFF2-40B4-BE49-F238E27FC236}">
                <a16:creationId xmlns:a16="http://schemas.microsoft.com/office/drawing/2014/main" id="{9BE66159-AFC5-6864-2C63-AAD68AF46B62}"/>
              </a:ext>
            </a:extLst>
          </p:cNvPr>
          <p:cNvPicPr>
            <a:picLocks noChangeAspect="1"/>
          </p:cNvPicPr>
          <p:nvPr/>
        </p:nvPicPr>
        <p:blipFill>
          <a:blip r:embed="rId12"/>
          <a:srcRect t="45012" b="12272"/>
          <a:stretch/>
        </p:blipFill>
        <p:spPr>
          <a:xfrm>
            <a:off x="334297" y="216311"/>
            <a:ext cx="11493909" cy="2816714"/>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effectLst>
            <a:softEdge rad="127000"/>
          </a:effectLst>
        </p:spPr>
      </p:pic>
    </p:spTree>
    <p:extLst>
      <p:ext uri="{BB962C8B-B14F-4D97-AF65-F5344CB8AC3E}">
        <p14:creationId xmlns:p14="http://schemas.microsoft.com/office/powerpoint/2010/main" val="1093656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400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1000"/>
                                        <p:tgtEl>
                                          <p:spTgt spid="15"/>
                                        </p:tgtEl>
                                      </p:cBhvr>
                                    </p:animEffect>
                                  </p:childTnLst>
                                </p:cTn>
                              </p:par>
                              <p:par>
                                <p:cTn id="8" presetID="6" presetClass="entr" presetSubtype="16" fill="hold" grpId="0" nodeType="withEffect">
                                  <p:stCondLst>
                                    <p:cond delay="2000"/>
                                  </p:stCondLst>
                                  <p:childTnLst>
                                    <p:set>
                                      <p:cBhvr>
                                        <p:cTn id="9" dur="1" fill="hold">
                                          <p:stCondLst>
                                            <p:cond delay="0"/>
                                          </p:stCondLst>
                                        </p:cTn>
                                        <p:tgtEl>
                                          <p:spTgt spid="13"/>
                                        </p:tgtEl>
                                        <p:attrNameLst>
                                          <p:attrName>style.visibility</p:attrName>
                                        </p:attrNameLst>
                                      </p:cBhvr>
                                      <p:to>
                                        <p:strVal val="visible"/>
                                      </p:to>
                                    </p:set>
                                    <p:animEffect transition="in" filter="circle(in)">
                                      <p:cBhvr>
                                        <p:cTn id="1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850A4E-A3A9-904D-3469-819EC484038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4E0541FB-D80C-16EE-7BB9-F0D783ECA01B}"/>
              </a:ext>
            </a:extLst>
          </p:cNvPr>
          <p:cNvSpPr>
            <a:spLocks noGrp="1"/>
          </p:cNvSpPr>
          <p:nvPr>
            <p:ph type="title"/>
          </p:nvPr>
        </p:nvSpPr>
        <p:spPr>
          <a:xfrm>
            <a:off x="1781379" y="820506"/>
            <a:ext cx="5419725" cy="920612"/>
          </a:xfrm>
        </p:spPr>
        <p:txBody>
          <a:bodyPr>
            <a:normAutofit/>
          </a:bodyPr>
          <a:lstStyle/>
          <a:p>
            <a:r>
              <a:rPr lang="en-US" sz="3000" dirty="0"/>
              <a:t>Responsibility for the Integrity of the Editorial Process</a:t>
            </a:r>
          </a:p>
        </p:txBody>
      </p:sp>
      <p:pic>
        <p:nvPicPr>
          <p:cNvPr id="5" name="Imagen 4">
            <a:extLst>
              <a:ext uri="{FF2B5EF4-FFF2-40B4-BE49-F238E27FC236}">
                <a16:creationId xmlns:a16="http://schemas.microsoft.com/office/drawing/2014/main" id="{B84EE64F-9B30-F0EC-2AD5-143A6D027AF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13124" y="725381"/>
            <a:ext cx="2866091" cy="716523"/>
          </a:xfrm>
          <a:prstGeom prst="rect">
            <a:avLst/>
          </a:prstGeom>
          <a:noFill/>
          <a:ln>
            <a:noFill/>
          </a:ln>
        </p:spPr>
      </p:pic>
      <p:pic>
        <p:nvPicPr>
          <p:cNvPr id="6" name="Gráfico 5" descr="Hogar con relleno sólido">
            <a:hlinkClick r:id="" action="ppaction://hlinkshowjump?jump=firstslide"/>
            <a:extLst>
              <a:ext uri="{FF2B5EF4-FFF2-40B4-BE49-F238E27FC236}">
                <a16:creationId xmlns:a16="http://schemas.microsoft.com/office/drawing/2014/main" id="{58D7FDC4-B1E3-78A0-4AE7-2529A62D8C7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754465" y="0"/>
            <a:ext cx="437535" cy="437535"/>
          </a:xfrm>
          <a:prstGeom prst="rect">
            <a:avLst/>
          </a:prstGeom>
        </p:spPr>
      </p:pic>
      <p:pic>
        <p:nvPicPr>
          <p:cNvPr id="7" name="Gráfico 6" descr="Icono de menú de hamburguesa con relleno sólido">
            <a:hlinkClick r:id="rId5" action="ppaction://hlinksldjump"/>
            <a:extLst>
              <a:ext uri="{FF2B5EF4-FFF2-40B4-BE49-F238E27FC236}">
                <a16:creationId xmlns:a16="http://schemas.microsoft.com/office/drawing/2014/main" id="{A756DD52-178D-82E3-B61E-BAD935B7B62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754465" y="437535"/>
            <a:ext cx="437535" cy="437535"/>
          </a:xfrm>
          <a:prstGeom prst="rect">
            <a:avLst/>
          </a:prstGeom>
        </p:spPr>
      </p:pic>
      <p:pic>
        <p:nvPicPr>
          <p:cNvPr id="8" name="Gráfico 7" descr="Rebobinar con relleno sólido">
            <a:hlinkClick r:id="" action="ppaction://hlinkshowjump?jump=previousslide"/>
            <a:extLst>
              <a:ext uri="{FF2B5EF4-FFF2-40B4-BE49-F238E27FC236}">
                <a16:creationId xmlns:a16="http://schemas.microsoft.com/office/drawing/2014/main" id="{156C4110-53BA-768D-A6EC-A4B5DF33B05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86171" y="4338530"/>
            <a:ext cx="1556706" cy="1556706"/>
          </a:xfrm>
          <a:prstGeom prst="rect">
            <a:avLst/>
          </a:prstGeom>
        </p:spPr>
      </p:pic>
      <p:pic>
        <p:nvPicPr>
          <p:cNvPr id="9" name="Graphic 7" descr="Decisión sólida">
            <a:extLst>
              <a:ext uri="{FF2B5EF4-FFF2-40B4-BE49-F238E27FC236}">
                <a16:creationId xmlns:a16="http://schemas.microsoft.com/office/drawing/2014/main" id="{FD1A8BEF-07C6-4C98-1C93-0EABBDFCB52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50142" y="531902"/>
            <a:ext cx="1103479" cy="1103479"/>
          </a:xfrm>
          <a:prstGeom prst="rect">
            <a:avLst/>
          </a:prstGeom>
        </p:spPr>
      </p:pic>
      <p:grpSp>
        <p:nvGrpSpPr>
          <p:cNvPr id="11" name="Grupo 10">
            <a:extLst>
              <a:ext uri="{FF2B5EF4-FFF2-40B4-BE49-F238E27FC236}">
                <a16:creationId xmlns:a16="http://schemas.microsoft.com/office/drawing/2014/main" id="{962CD498-57B3-6835-0565-426F7D4AE755}"/>
              </a:ext>
            </a:extLst>
          </p:cNvPr>
          <p:cNvGrpSpPr/>
          <p:nvPr/>
        </p:nvGrpSpPr>
        <p:grpSpPr>
          <a:xfrm>
            <a:off x="3040445" y="2202364"/>
            <a:ext cx="6359193" cy="1505075"/>
            <a:chOff x="4770922" y="2634359"/>
            <a:chExt cx="6359193" cy="1505075"/>
          </a:xfrm>
        </p:grpSpPr>
        <p:sp>
          <p:nvSpPr>
            <p:cNvPr id="16" name="Rectángulo: esquinas redondeadas 15">
              <a:extLst>
                <a:ext uri="{FF2B5EF4-FFF2-40B4-BE49-F238E27FC236}">
                  <a16:creationId xmlns:a16="http://schemas.microsoft.com/office/drawing/2014/main" id="{BC33397E-7165-AA78-7947-49EEB4A67820}"/>
                </a:ext>
              </a:extLst>
            </p:cNvPr>
            <p:cNvSpPr/>
            <p:nvPr/>
          </p:nvSpPr>
          <p:spPr>
            <a:xfrm>
              <a:off x="4770922" y="2634359"/>
              <a:ext cx="6359193" cy="1505075"/>
            </a:xfrm>
            <a:prstGeom prst="roundRect">
              <a:avLst>
                <a:gd name="adj" fmla="val 10000"/>
              </a:avLst>
            </a:prstGeom>
          </p:spPr>
          <p:style>
            <a:lnRef idx="0">
              <a:schemeClr val="dk1">
                <a:hueOff val="0"/>
                <a:satOff val="0"/>
                <a:lumOff val="0"/>
                <a:alphaOff val="0"/>
              </a:schemeClr>
            </a:lnRef>
            <a:fillRef idx="1">
              <a:schemeClr val="accent2">
                <a:tint val="40000"/>
                <a:hueOff val="0"/>
                <a:satOff val="0"/>
                <a:lumOff val="0"/>
                <a:alphaOff val="0"/>
              </a:schemeClr>
            </a:fillRef>
            <a:effectRef idx="1">
              <a:schemeClr val="accent2">
                <a:tint val="40000"/>
                <a:hueOff val="0"/>
                <a:satOff val="0"/>
                <a:lumOff val="0"/>
                <a:alphaOff val="0"/>
              </a:schemeClr>
            </a:effectRef>
            <a:fontRef idx="minor">
              <a:schemeClr val="dk1">
                <a:hueOff val="0"/>
                <a:satOff val="0"/>
                <a:lumOff val="0"/>
                <a:alphaOff val="0"/>
              </a:schemeClr>
            </a:fontRef>
          </p:style>
          <p:txBody>
            <a:bodyPr/>
            <a:lstStyle/>
            <a:p>
              <a:endParaRPr lang="es-CO" dirty="0"/>
            </a:p>
          </p:txBody>
        </p:sp>
        <p:sp>
          <p:nvSpPr>
            <p:cNvPr id="18" name="Rectángulo 17" descr="Comillas">
              <a:extLst>
                <a:ext uri="{FF2B5EF4-FFF2-40B4-BE49-F238E27FC236}">
                  <a16:creationId xmlns:a16="http://schemas.microsoft.com/office/drawing/2014/main" id="{4696778F-7230-0FF8-A6DA-C5E477F573BB}"/>
                </a:ext>
              </a:extLst>
            </p:cNvPr>
            <p:cNvSpPr/>
            <p:nvPr/>
          </p:nvSpPr>
          <p:spPr>
            <a:xfrm>
              <a:off x="5226207" y="2973001"/>
              <a:ext cx="827791" cy="827791"/>
            </a:xfrm>
            <a:prstGeom prst="rect">
              <a:avLst/>
            </a:prstGeom>
            <a: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2">
                <a:shade val="80000"/>
                <a:hueOff val="0"/>
                <a:satOff val="0"/>
                <a:lumOff val="0"/>
                <a:alphaOff val="0"/>
              </a:schemeClr>
            </a:effectRef>
            <a:fontRef idx="minor">
              <a:schemeClr val="dk1"/>
            </a:fontRef>
          </p:style>
          <p:txBody>
            <a:bodyPr/>
            <a:lstStyle/>
            <a:p>
              <a:endParaRPr lang="es-CO"/>
            </a:p>
          </p:txBody>
        </p:sp>
        <p:sp>
          <p:nvSpPr>
            <p:cNvPr id="20" name="Forma libre: forma 19">
              <a:extLst>
                <a:ext uri="{FF2B5EF4-FFF2-40B4-BE49-F238E27FC236}">
                  <a16:creationId xmlns:a16="http://schemas.microsoft.com/office/drawing/2014/main" id="{5A78062A-A19F-1053-33FF-3DBC7782E0B4}"/>
                </a:ext>
              </a:extLst>
            </p:cNvPr>
            <p:cNvSpPr/>
            <p:nvPr/>
          </p:nvSpPr>
          <p:spPr>
            <a:xfrm>
              <a:off x="6509284" y="2634359"/>
              <a:ext cx="4620830" cy="1505075"/>
            </a:xfrm>
            <a:custGeom>
              <a:avLst/>
              <a:gdLst>
                <a:gd name="connsiteX0" fmla="*/ 0 w 4620830"/>
                <a:gd name="connsiteY0" fmla="*/ 0 h 1505075"/>
                <a:gd name="connsiteX1" fmla="*/ 4620830 w 4620830"/>
                <a:gd name="connsiteY1" fmla="*/ 0 h 1505075"/>
                <a:gd name="connsiteX2" fmla="*/ 4620830 w 4620830"/>
                <a:gd name="connsiteY2" fmla="*/ 1505075 h 1505075"/>
                <a:gd name="connsiteX3" fmla="*/ 0 w 4620830"/>
                <a:gd name="connsiteY3" fmla="*/ 1505075 h 1505075"/>
                <a:gd name="connsiteX4" fmla="*/ 0 w 4620830"/>
                <a:gd name="connsiteY4" fmla="*/ 0 h 1505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0830" h="1505075">
                  <a:moveTo>
                    <a:pt x="0" y="0"/>
                  </a:moveTo>
                  <a:lnTo>
                    <a:pt x="4620830" y="0"/>
                  </a:lnTo>
                  <a:lnTo>
                    <a:pt x="4620830" y="1505075"/>
                  </a:lnTo>
                  <a:lnTo>
                    <a:pt x="0" y="15050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9287" tIns="159287" rIns="159287" bIns="159287" numCol="1" spcCol="1270" anchor="ctr" anchorCtr="0">
              <a:noAutofit/>
            </a:bodyPr>
            <a:lstStyle/>
            <a:p>
              <a:r>
                <a:rPr lang="en-US" sz="1600" b="1" dirty="0">
                  <a:latin typeface="Abadi Extra Light" panose="020B0204020104020204" pitchFamily="34" charset="0"/>
                </a:rPr>
                <a:t>Proper handling of authorship disputes: </a:t>
              </a:r>
              <a:r>
                <a:rPr lang="en-US" sz="1600" dirty="0">
                  <a:latin typeface="Abadi Extra Light" panose="020B0204020104020204" pitchFamily="34" charset="0"/>
                </a:rPr>
                <a:t>If authorship disputes arise, the </a:t>
              </a:r>
              <a:r>
                <a:rPr lang="en-US" sz="1600" i="1" dirty="0" err="1">
                  <a:solidFill>
                    <a:srgbClr val="C00000"/>
                  </a:solidFill>
                  <a:latin typeface="Abadi Extra Light" panose="020B0204020104020204" pitchFamily="34" charset="0"/>
                </a:rPr>
                <a:t>Económicas</a:t>
              </a:r>
              <a:r>
                <a:rPr lang="en-US" sz="1600" i="1" dirty="0">
                  <a:solidFill>
                    <a:srgbClr val="C00000"/>
                  </a:solidFill>
                  <a:latin typeface="Abadi Extra Light" panose="020B0204020104020204" pitchFamily="34" charset="0"/>
                </a:rPr>
                <a:t> CUC </a:t>
              </a:r>
              <a:r>
                <a:rPr lang="en-US" sz="1600" dirty="0">
                  <a:latin typeface="Abadi Extra Light" panose="020B0204020104020204" pitchFamily="34" charset="0"/>
                </a:rPr>
                <a:t>editors should apply the appropriate ethical and authorship standards to ensure that the process is handled fairly.</a:t>
              </a:r>
            </a:p>
          </p:txBody>
        </p:sp>
      </p:grpSp>
      <p:grpSp>
        <p:nvGrpSpPr>
          <p:cNvPr id="21" name="Grupo 20">
            <a:extLst>
              <a:ext uri="{FF2B5EF4-FFF2-40B4-BE49-F238E27FC236}">
                <a16:creationId xmlns:a16="http://schemas.microsoft.com/office/drawing/2014/main" id="{EFDE636C-8D17-9145-137B-4FBBBF9F0023}"/>
              </a:ext>
            </a:extLst>
          </p:cNvPr>
          <p:cNvGrpSpPr/>
          <p:nvPr/>
        </p:nvGrpSpPr>
        <p:grpSpPr>
          <a:xfrm>
            <a:off x="4397297" y="4013478"/>
            <a:ext cx="6359193" cy="1505075"/>
            <a:chOff x="4770922" y="4504301"/>
            <a:chExt cx="6359193" cy="1505075"/>
          </a:xfrm>
        </p:grpSpPr>
        <p:sp>
          <p:nvSpPr>
            <p:cNvPr id="22" name="Rectángulo: esquinas redondeadas 21">
              <a:extLst>
                <a:ext uri="{FF2B5EF4-FFF2-40B4-BE49-F238E27FC236}">
                  <a16:creationId xmlns:a16="http://schemas.microsoft.com/office/drawing/2014/main" id="{1F2756B8-039E-48F2-68B4-3A2E01DC3387}"/>
                </a:ext>
              </a:extLst>
            </p:cNvPr>
            <p:cNvSpPr/>
            <p:nvPr/>
          </p:nvSpPr>
          <p:spPr>
            <a:xfrm>
              <a:off x="4770922" y="4504301"/>
              <a:ext cx="6359193" cy="1505075"/>
            </a:xfrm>
            <a:prstGeom prst="roundRect">
              <a:avLst>
                <a:gd name="adj" fmla="val 10000"/>
              </a:avLst>
            </a:prstGeom>
          </p:spPr>
          <p:style>
            <a:lnRef idx="0">
              <a:schemeClr val="dk1">
                <a:hueOff val="0"/>
                <a:satOff val="0"/>
                <a:lumOff val="0"/>
                <a:alphaOff val="0"/>
              </a:schemeClr>
            </a:lnRef>
            <a:fillRef idx="1">
              <a:schemeClr val="accent2">
                <a:tint val="40000"/>
                <a:hueOff val="0"/>
                <a:satOff val="0"/>
                <a:lumOff val="0"/>
                <a:alphaOff val="0"/>
              </a:schemeClr>
            </a:fillRef>
            <a:effectRef idx="1">
              <a:schemeClr val="accent2">
                <a:tint val="40000"/>
                <a:hueOff val="0"/>
                <a:satOff val="0"/>
                <a:lumOff val="0"/>
                <a:alphaOff val="0"/>
              </a:schemeClr>
            </a:effectRef>
            <a:fontRef idx="minor">
              <a:schemeClr val="dk1">
                <a:hueOff val="0"/>
                <a:satOff val="0"/>
                <a:lumOff val="0"/>
                <a:alphaOff val="0"/>
              </a:schemeClr>
            </a:fontRef>
          </p:style>
          <p:txBody>
            <a:bodyPr/>
            <a:lstStyle/>
            <a:p>
              <a:endParaRPr lang="es-CO"/>
            </a:p>
          </p:txBody>
        </p:sp>
        <p:sp>
          <p:nvSpPr>
            <p:cNvPr id="23" name="Rectángulo 22" descr="Juez">
              <a:extLst>
                <a:ext uri="{FF2B5EF4-FFF2-40B4-BE49-F238E27FC236}">
                  <a16:creationId xmlns:a16="http://schemas.microsoft.com/office/drawing/2014/main" id="{0F998A4B-5612-BC34-B8D3-1DE42EFB21BD}"/>
                </a:ext>
              </a:extLst>
            </p:cNvPr>
            <p:cNvSpPr/>
            <p:nvPr/>
          </p:nvSpPr>
          <p:spPr>
            <a:xfrm>
              <a:off x="5226207" y="4842943"/>
              <a:ext cx="827791" cy="827791"/>
            </a:xfrm>
            <a:prstGeom prst="rect">
              <a:avLst/>
            </a:prstGeom>
            <a: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a:blip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2">
                <a:shade val="80000"/>
                <a:hueOff val="-455004"/>
                <a:satOff val="8510"/>
                <a:lumOff val="27121"/>
                <a:alphaOff val="0"/>
              </a:schemeClr>
            </a:effectRef>
            <a:fontRef idx="minor">
              <a:schemeClr val="dk1"/>
            </a:fontRef>
          </p:style>
          <p:txBody>
            <a:bodyPr/>
            <a:lstStyle/>
            <a:p>
              <a:endParaRPr lang="es-CO"/>
            </a:p>
          </p:txBody>
        </p:sp>
        <p:sp>
          <p:nvSpPr>
            <p:cNvPr id="24" name="Forma libre: forma 23">
              <a:extLst>
                <a:ext uri="{FF2B5EF4-FFF2-40B4-BE49-F238E27FC236}">
                  <a16:creationId xmlns:a16="http://schemas.microsoft.com/office/drawing/2014/main" id="{9B24DFCE-A308-0463-EF02-80A69E6BE27C}"/>
                </a:ext>
              </a:extLst>
            </p:cNvPr>
            <p:cNvSpPr/>
            <p:nvPr/>
          </p:nvSpPr>
          <p:spPr>
            <a:xfrm>
              <a:off x="6509284" y="4504301"/>
              <a:ext cx="4620830" cy="1505075"/>
            </a:xfrm>
            <a:custGeom>
              <a:avLst/>
              <a:gdLst>
                <a:gd name="connsiteX0" fmla="*/ 0 w 4620830"/>
                <a:gd name="connsiteY0" fmla="*/ 0 h 1505075"/>
                <a:gd name="connsiteX1" fmla="*/ 4620830 w 4620830"/>
                <a:gd name="connsiteY1" fmla="*/ 0 h 1505075"/>
                <a:gd name="connsiteX2" fmla="*/ 4620830 w 4620830"/>
                <a:gd name="connsiteY2" fmla="*/ 1505075 h 1505075"/>
                <a:gd name="connsiteX3" fmla="*/ 0 w 4620830"/>
                <a:gd name="connsiteY3" fmla="*/ 1505075 h 1505075"/>
                <a:gd name="connsiteX4" fmla="*/ 0 w 4620830"/>
                <a:gd name="connsiteY4" fmla="*/ 0 h 1505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0830" h="1505075">
                  <a:moveTo>
                    <a:pt x="0" y="0"/>
                  </a:moveTo>
                  <a:lnTo>
                    <a:pt x="4620830" y="0"/>
                  </a:lnTo>
                  <a:lnTo>
                    <a:pt x="4620830" y="1505075"/>
                  </a:lnTo>
                  <a:lnTo>
                    <a:pt x="0" y="15050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9287" tIns="159287" rIns="159287" bIns="159287" numCol="1" spcCol="1270" anchor="ctr" anchorCtr="0">
              <a:noAutofit/>
            </a:bodyPr>
            <a:lstStyle/>
            <a:p>
              <a:r>
                <a:rPr lang="en-US" sz="1600" b="1" dirty="0">
                  <a:latin typeface="Abadi Extra Light" panose="020B0204020104020204" pitchFamily="34" charset="0"/>
                </a:rPr>
                <a:t>Handling complaints and appeals:</a:t>
              </a:r>
              <a:r>
                <a:rPr lang="en-US" sz="1600" dirty="0">
                  <a:latin typeface="Abadi Extra Light" panose="020B0204020104020204" pitchFamily="34" charset="0"/>
                </a:rPr>
                <a:t> The </a:t>
              </a:r>
              <a:r>
                <a:rPr lang="en-US" sz="1600" i="1" dirty="0" err="1">
                  <a:solidFill>
                    <a:srgbClr val="C00000"/>
                  </a:solidFill>
                  <a:latin typeface="Abadi Extra Light" panose="020B0204020104020204" pitchFamily="34" charset="0"/>
                </a:rPr>
                <a:t>Económicas</a:t>
              </a:r>
              <a:r>
                <a:rPr lang="en-US" sz="1600" i="1" dirty="0">
                  <a:solidFill>
                    <a:srgbClr val="C00000"/>
                  </a:solidFill>
                  <a:latin typeface="Abadi Extra Light" panose="020B0204020104020204" pitchFamily="34" charset="0"/>
                </a:rPr>
                <a:t> CUC  </a:t>
              </a:r>
              <a:r>
                <a:rPr lang="en-US" sz="1600" dirty="0">
                  <a:latin typeface="Abadi Extra Light" panose="020B0204020104020204" pitchFamily="34" charset="0"/>
                </a:rPr>
                <a:t>editors are able to handle complaints or appeals from authors and reviewers, ensuring that editorial decisions are well-founded and based on objective criteria.</a:t>
              </a:r>
            </a:p>
          </p:txBody>
        </p:sp>
      </p:grpSp>
    </p:spTree>
    <p:extLst>
      <p:ext uri="{BB962C8B-B14F-4D97-AF65-F5344CB8AC3E}">
        <p14:creationId xmlns:p14="http://schemas.microsoft.com/office/powerpoint/2010/main" val="2381772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200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1000"/>
                                        <p:tgtEl>
                                          <p:spTgt spid="11"/>
                                        </p:tgtEl>
                                      </p:cBhvr>
                                    </p:animEffect>
                                  </p:childTnLst>
                                </p:cTn>
                              </p:par>
                              <p:par>
                                <p:cTn id="8" presetID="14" presetClass="entr" presetSubtype="5" fill="hold" nodeType="withEffect">
                                  <p:stCondLst>
                                    <p:cond delay="4000"/>
                                  </p:stCondLst>
                                  <p:childTnLst>
                                    <p:set>
                                      <p:cBhvr>
                                        <p:cTn id="9" dur="1" fill="hold">
                                          <p:stCondLst>
                                            <p:cond delay="0"/>
                                          </p:stCondLst>
                                        </p:cTn>
                                        <p:tgtEl>
                                          <p:spTgt spid="21"/>
                                        </p:tgtEl>
                                        <p:attrNameLst>
                                          <p:attrName>style.visibility</p:attrName>
                                        </p:attrNameLst>
                                      </p:cBhvr>
                                      <p:to>
                                        <p:strVal val="visible"/>
                                      </p:to>
                                    </p:set>
                                    <p:animEffect transition="in" filter="randombar(vertical)">
                                      <p:cBhvr>
                                        <p:cTn id="1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188AE50D-CC49-F3B4-5640-90D35D880AD7}"/>
              </a:ext>
            </a:extLst>
          </p:cNvPr>
          <p:cNvSpPr txBox="1">
            <a:spLocks/>
          </p:cNvSpPr>
          <p:nvPr/>
        </p:nvSpPr>
        <p:spPr>
          <a:xfrm>
            <a:off x="1294813" y="1765611"/>
            <a:ext cx="6671089" cy="439542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C00000"/>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C00000"/>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C00000"/>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C00000"/>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C00000"/>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buNone/>
            </a:pPr>
            <a:r>
              <a:rPr lang="en-US" sz="1900" kern="100" cap="small" dirty="0">
                <a:solidFill>
                  <a:schemeClr val="tx1"/>
                </a:solidFill>
                <a:latin typeface="Agency FB" panose="020B0503020202020204" pitchFamily="34" charset="0"/>
                <a:cs typeface="Times New Roman" panose="02020603050405020304" pitchFamily="18" charset="0"/>
              </a:rPr>
              <a:t>RESPONSIBILITY FOR EDITORIAL DECISION</a:t>
            </a:r>
          </a:p>
          <a:p>
            <a:pPr marL="0" indent="0" algn="r">
              <a:lnSpc>
                <a:spcPct val="100000"/>
              </a:lnSpc>
              <a:buNone/>
            </a:pPr>
            <a:r>
              <a:rPr lang="en-US" sz="1900" kern="100" cap="small" dirty="0">
                <a:solidFill>
                  <a:schemeClr val="tx1"/>
                </a:solidFill>
                <a:latin typeface="Agency FB" panose="020B0503020202020204" pitchFamily="34" charset="0"/>
                <a:cs typeface="Times New Roman" panose="02020603050405020304" pitchFamily="18" charset="0"/>
              </a:rPr>
              <a:t>IMPARTIALITY AND TRANSPARENCY IN THE REVIEW PROCESS</a:t>
            </a:r>
          </a:p>
          <a:p>
            <a:pPr marL="0" indent="0" algn="r">
              <a:lnSpc>
                <a:spcPct val="100000"/>
              </a:lnSpc>
              <a:buNone/>
            </a:pPr>
            <a:r>
              <a:rPr lang="en-US" sz="1900" kern="100" cap="small" dirty="0">
                <a:solidFill>
                  <a:schemeClr val="tx1"/>
                </a:solidFill>
                <a:latin typeface="Agency FB" panose="020B0503020202020204" pitchFamily="34" charset="0"/>
                <a:cs typeface="Times New Roman" panose="02020603050405020304" pitchFamily="18" charset="0"/>
              </a:rPr>
              <a:t>PROMOTING ETHICS IN PUBLISHING</a:t>
            </a:r>
          </a:p>
          <a:p>
            <a:pPr marL="0" indent="0" algn="r">
              <a:lnSpc>
                <a:spcPct val="100000"/>
              </a:lnSpc>
              <a:buNone/>
            </a:pPr>
            <a:r>
              <a:rPr lang="en-US" sz="1900" kern="100" cap="small" dirty="0">
                <a:solidFill>
                  <a:schemeClr val="tx1"/>
                </a:solidFill>
                <a:latin typeface="Agency FB" panose="020B0503020202020204" pitchFamily="34" charset="0"/>
                <a:cs typeface="Times New Roman" panose="02020603050405020304" pitchFamily="18" charset="0"/>
              </a:rPr>
              <a:t>RESPONSIBILITY FOR THE QUALITY OF PUBLISHED ARTICLES</a:t>
            </a:r>
          </a:p>
          <a:p>
            <a:pPr marL="0" indent="0" algn="r">
              <a:lnSpc>
                <a:spcPct val="100000"/>
              </a:lnSpc>
              <a:buNone/>
            </a:pPr>
            <a:r>
              <a:rPr lang="en-US" sz="1900" kern="100" cap="small" dirty="0">
                <a:solidFill>
                  <a:schemeClr val="tx1"/>
                </a:solidFill>
                <a:latin typeface="Agency FB" panose="020B0503020202020204" pitchFamily="34" charset="0"/>
                <a:cs typeface="Times New Roman" panose="02020603050405020304" pitchFamily="18" charset="0"/>
              </a:rPr>
              <a:t>CONFIDENTIALITY OF INFORMATION</a:t>
            </a:r>
          </a:p>
          <a:p>
            <a:pPr marL="0" indent="0" algn="r">
              <a:lnSpc>
                <a:spcPct val="100000"/>
              </a:lnSpc>
              <a:buNone/>
            </a:pPr>
            <a:r>
              <a:rPr lang="en-US" sz="1900" kern="100" cap="small" dirty="0">
                <a:solidFill>
                  <a:schemeClr val="tx1"/>
                </a:solidFill>
                <a:latin typeface="Agency FB" panose="020B0503020202020204" pitchFamily="34" charset="0"/>
                <a:cs typeface="Times New Roman" panose="02020603050405020304" pitchFamily="18" charset="0"/>
              </a:rPr>
              <a:t>PROMOTING TRANSPARENCY IN PUBLISHING</a:t>
            </a:r>
          </a:p>
          <a:p>
            <a:pPr marL="0" indent="0" algn="r">
              <a:lnSpc>
                <a:spcPct val="100000"/>
              </a:lnSpc>
              <a:buNone/>
            </a:pPr>
            <a:r>
              <a:rPr lang="en-US" sz="1900" kern="100" cap="small" dirty="0">
                <a:solidFill>
                  <a:schemeClr val="tx1"/>
                </a:solidFill>
                <a:latin typeface="Agency FB" panose="020B0503020202020204" pitchFamily="34" charset="0"/>
                <a:cs typeface="Times New Roman" panose="02020603050405020304" pitchFamily="18" charset="0"/>
              </a:rPr>
              <a:t>AUTHORIZATION AND ACCEPTANCE OF CHANGES IN AUTHORSHIP</a:t>
            </a:r>
          </a:p>
          <a:p>
            <a:pPr marL="0" indent="0" algn="r">
              <a:lnSpc>
                <a:spcPct val="100000"/>
              </a:lnSpc>
              <a:buNone/>
            </a:pPr>
            <a:r>
              <a:rPr lang="en-US" sz="1900" kern="100" cap="small" dirty="0">
                <a:solidFill>
                  <a:schemeClr val="tx1"/>
                </a:solidFill>
                <a:latin typeface="Agency FB" panose="020B0503020202020204" pitchFamily="34" charset="0"/>
                <a:cs typeface="Times New Roman" panose="02020603050405020304" pitchFamily="18" charset="0"/>
              </a:rPr>
              <a:t>RESPONSIBILITY FOR CORRECTION OF INACCURACIES</a:t>
            </a:r>
          </a:p>
          <a:p>
            <a:pPr marL="0" indent="0" algn="r">
              <a:lnSpc>
                <a:spcPct val="100000"/>
              </a:lnSpc>
              <a:buNone/>
            </a:pPr>
            <a:r>
              <a:rPr lang="en-US" sz="1900" kern="100" cap="small" dirty="0">
                <a:solidFill>
                  <a:schemeClr val="tx1"/>
                </a:solidFill>
                <a:latin typeface="Agency FB" panose="020B0503020202020204" pitchFamily="34" charset="0"/>
                <a:cs typeface="Times New Roman" panose="02020603050405020304" pitchFamily="18" charset="0"/>
              </a:rPr>
              <a:t>PROMOTING DIVERSITY AND INCLUSION</a:t>
            </a:r>
          </a:p>
          <a:p>
            <a:pPr marL="0" indent="0" algn="r">
              <a:lnSpc>
                <a:spcPct val="100000"/>
              </a:lnSpc>
              <a:buNone/>
            </a:pPr>
            <a:r>
              <a:rPr lang="en-US" sz="1900" kern="100" cap="small" dirty="0">
                <a:solidFill>
                  <a:schemeClr val="tx1"/>
                </a:solidFill>
                <a:latin typeface="Agency FB" panose="020B0503020202020204" pitchFamily="34" charset="0"/>
                <a:cs typeface="Times New Roman" panose="02020603050405020304" pitchFamily="18" charset="0"/>
              </a:rPr>
              <a:t>RESPONSIBILITY FOR THE INTEGRITY OF THE EDITORIAL PROCESS</a:t>
            </a:r>
            <a:endParaRPr lang="es-VE" sz="1900" kern="100" cap="small" dirty="0">
              <a:solidFill>
                <a:schemeClr val="tx1"/>
              </a:solidFill>
              <a:latin typeface="Agency FB" panose="020B0503020202020204" pitchFamily="34" charset="0"/>
              <a:cs typeface="Times New Roman" panose="02020603050405020304" pitchFamily="18" charset="0"/>
            </a:endParaRPr>
          </a:p>
        </p:txBody>
      </p:sp>
      <p:sp>
        <p:nvSpPr>
          <p:cNvPr id="5" name="Título 2">
            <a:extLst>
              <a:ext uri="{FF2B5EF4-FFF2-40B4-BE49-F238E27FC236}">
                <a16:creationId xmlns:a16="http://schemas.microsoft.com/office/drawing/2014/main" id="{B4A41447-D53D-43F7-F37E-EDEC451755AB}"/>
              </a:ext>
            </a:extLst>
          </p:cNvPr>
          <p:cNvSpPr>
            <a:spLocks noGrp="1"/>
          </p:cNvSpPr>
          <p:nvPr>
            <p:ph type="title"/>
          </p:nvPr>
        </p:nvSpPr>
        <p:spPr>
          <a:xfrm>
            <a:off x="713974" y="411600"/>
            <a:ext cx="7251928" cy="925359"/>
          </a:xfrm>
        </p:spPr>
        <p:txBody>
          <a:bodyPr>
            <a:normAutofit/>
          </a:bodyPr>
          <a:lstStyle/>
          <a:p>
            <a:r>
              <a:rPr lang="en-US" dirty="0"/>
              <a:t>What will you find here?</a:t>
            </a:r>
            <a:endParaRPr lang="es-CO" dirty="0"/>
          </a:p>
        </p:txBody>
      </p:sp>
      <p:pic>
        <p:nvPicPr>
          <p:cNvPr id="6" name="Imagen 5">
            <a:extLst>
              <a:ext uri="{FF2B5EF4-FFF2-40B4-BE49-F238E27FC236}">
                <a16:creationId xmlns:a16="http://schemas.microsoft.com/office/drawing/2014/main" id="{590D4277-1520-1E9B-14AA-BE6126EFA1F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65902" y="345531"/>
            <a:ext cx="3682448" cy="920612"/>
          </a:xfrm>
          <a:prstGeom prst="rect">
            <a:avLst/>
          </a:prstGeom>
          <a:noFill/>
          <a:ln>
            <a:noFill/>
          </a:ln>
        </p:spPr>
      </p:pic>
      <p:pic>
        <p:nvPicPr>
          <p:cNvPr id="7" name="Gráfico 6" descr="Hogar con relleno sólido">
            <a:hlinkClick r:id="" action="ppaction://hlinkshowjump?jump=firstslide"/>
            <a:extLst>
              <a:ext uri="{FF2B5EF4-FFF2-40B4-BE49-F238E27FC236}">
                <a16:creationId xmlns:a16="http://schemas.microsoft.com/office/drawing/2014/main" id="{D9B92486-94B5-A1D1-4E89-036C25FF38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754465" y="0"/>
            <a:ext cx="437535" cy="437535"/>
          </a:xfrm>
          <a:prstGeom prst="rect">
            <a:avLst/>
          </a:prstGeom>
        </p:spPr>
      </p:pic>
      <p:pic>
        <p:nvPicPr>
          <p:cNvPr id="9" name="Gráfico 8" descr="Icono de menú de hamburguesa con relleno sólido">
            <a:hlinkClick r:id="rId5" action="ppaction://hlinksldjump"/>
            <a:extLst>
              <a:ext uri="{FF2B5EF4-FFF2-40B4-BE49-F238E27FC236}">
                <a16:creationId xmlns:a16="http://schemas.microsoft.com/office/drawing/2014/main" id="{B70F1C49-2CA1-B6DC-EDB3-994C5307197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754465" y="437535"/>
            <a:ext cx="437535" cy="437535"/>
          </a:xfrm>
          <a:prstGeom prst="rect">
            <a:avLst/>
          </a:prstGeom>
        </p:spPr>
      </p:pic>
      <p:pic>
        <p:nvPicPr>
          <p:cNvPr id="10" name="Gráfico 9" descr="Avance rápido con relleno sólido">
            <a:hlinkClick r:id="rId8" action="ppaction://hlinksldjump"/>
            <a:extLst>
              <a:ext uri="{FF2B5EF4-FFF2-40B4-BE49-F238E27FC236}">
                <a16:creationId xmlns:a16="http://schemas.microsoft.com/office/drawing/2014/main" id="{F1878CB2-32AA-E7E4-947D-5155CE84D01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946238" y="1836427"/>
            <a:ext cx="422787" cy="422787"/>
          </a:xfrm>
          <a:prstGeom prst="rect">
            <a:avLst/>
          </a:prstGeom>
        </p:spPr>
      </p:pic>
      <p:pic>
        <p:nvPicPr>
          <p:cNvPr id="11" name="Gráfico 10" descr="Avance rápido con relleno sólido">
            <a:hlinkClick r:id="rId11" action="ppaction://hlinksldjump"/>
            <a:extLst>
              <a:ext uri="{FF2B5EF4-FFF2-40B4-BE49-F238E27FC236}">
                <a16:creationId xmlns:a16="http://schemas.microsoft.com/office/drawing/2014/main" id="{A344FCAF-799D-EB9B-898C-5B0FD27F610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946238" y="2261206"/>
            <a:ext cx="422787" cy="422787"/>
          </a:xfrm>
          <a:prstGeom prst="rect">
            <a:avLst/>
          </a:prstGeom>
        </p:spPr>
      </p:pic>
      <p:pic>
        <p:nvPicPr>
          <p:cNvPr id="12" name="Gráfico 11" descr="Avance rápido con relleno sólido">
            <a:hlinkClick r:id="rId12" action="ppaction://hlinksldjump"/>
            <a:extLst>
              <a:ext uri="{FF2B5EF4-FFF2-40B4-BE49-F238E27FC236}">
                <a16:creationId xmlns:a16="http://schemas.microsoft.com/office/drawing/2014/main" id="{F9F6853D-05C4-6E17-4FBF-E3B51D43BCE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946238" y="2705366"/>
            <a:ext cx="422787" cy="422787"/>
          </a:xfrm>
          <a:prstGeom prst="rect">
            <a:avLst/>
          </a:prstGeom>
        </p:spPr>
      </p:pic>
      <p:pic>
        <p:nvPicPr>
          <p:cNvPr id="14" name="Gráfico 13" descr="Avance rápido con relleno sólido">
            <a:hlinkClick r:id="rId13" action="ppaction://hlinksldjump"/>
            <a:extLst>
              <a:ext uri="{FF2B5EF4-FFF2-40B4-BE49-F238E27FC236}">
                <a16:creationId xmlns:a16="http://schemas.microsoft.com/office/drawing/2014/main" id="{09863A04-99BD-7396-F894-80F504B0DE8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946238" y="3130145"/>
            <a:ext cx="422787" cy="422787"/>
          </a:xfrm>
          <a:prstGeom prst="rect">
            <a:avLst/>
          </a:prstGeom>
        </p:spPr>
      </p:pic>
      <p:pic>
        <p:nvPicPr>
          <p:cNvPr id="15" name="Gráfico 14" descr="Avance rápido con relleno sólido">
            <a:hlinkClick r:id="rId14" action="ppaction://hlinksldjump"/>
            <a:extLst>
              <a:ext uri="{FF2B5EF4-FFF2-40B4-BE49-F238E27FC236}">
                <a16:creationId xmlns:a16="http://schemas.microsoft.com/office/drawing/2014/main" id="{3190060F-008B-0EE3-0430-B44FACD0354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946238" y="3551606"/>
            <a:ext cx="422787" cy="422787"/>
          </a:xfrm>
          <a:prstGeom prst="rect">
            <a:avLst/>
          </a:prstGeom>
        </p:spPr>
      </p:pic>
      <p:pic>
        <p:nvPicPr>
          <p:cNvPr id="16" name="Gráfico 15" descr="Avance rápido con relleno sólido">
            <a:hlinkClick r:id="rId15" action="ppaction://hlinksldjump"/>
            <a:extLst>
              <a:ext uri="{FF2B5EF4-FFF2-40B4-BE49-F238E27FC236}">
                <a16:creationId xmlns:a16="http://schemas.microsoft.com/office/drawing/2014/main" id="{AEB82A5D-CE7D-41A3-A7D8-FFAB7B67A68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946238" y="3976385"/>
            <a:ext cx="422787" cy="422787"/>
          </a:xfrm>
          <a:prstGeom prst="rect">
            <a:avLst/>
          </a:prstGeom>
        </p:spPr>
      </p:pic>
      <p:pic>
        <p:nvPicPr>
          <p:cNvPr id="18" name="Gráfico 17" descr="Avance rápido con relleno sólido">
            <a:hlinkClick r:id="rId16" action="ppaction://hlinksldjump"/>
            <a:extLst>
              <a:ext uri="{FF2B5EF4-FFF2-40B4-BE49-F238E27FC236}">
                <a16:creationId xmlns:a16="http://schemas.microsoft.com/office/drawing/2014/main" id="{5638D37F-25DB-E6FF-93BF-1CFB1CE24AD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946238" y="4420545"/>
            <a:ext cx="422787" cy="422787"/>
          </a:xfrm>
          <a:prstGeom prst="rect">
            <a:avLst/>
          </a:prstGeom>
        </p:spPr>
      </p:pic>
      <p:pic>
        <p:nvPicPr>
          <p:cNvPr id="19" name="Gráfico 18" descr="Avance rápido con relleno sólido">
            <a:hlinkClick r:id="rId17" action="ppaction://hlinksldjump"/>
            <a:extLst>
              <a:ext uri="{FF2B5EF4-FFF2-40B4-BE49-F238E27FC236}">
                <a16:creationId xmlns:a16="http://schemas.microsoft.com/office/drawing/2014/main" id="{28DC64EB-8DA5-C485-E235-BFC58918A39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946238" y="4845324"/>
            <a:ext cx="422787" cy="422787"/>
          </a:xfrm>
          <a:prstGeom prst="rect">
            <a:avLst/>
          </a:prstGeom>
        </p:spPr>
      </p:pic>
      <p:pic>
        <p:nvPicPr>
          <p:cNvPr id="20" name="Gráfico 19" descr="Avance rápido con relleno sólido">
            <a:hlinkClick r:id="rId18" action="ppaction://hlinksldjump"/>
            <a:extLst>
              <a:ext uri="{FF2B5EF4-FFF2-40B4-BE49-F238E27FC236}">
                <a16:creationId xmlns:a16="http://schemas.microsoft.com/office/drawing/2014/main" id="{220A622D-97C0-F095-B85D-1C58AEE8356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946238" y="5277194"/>
            <a:ext cx="422787" cy="422787"/>
          </a:xfrm>
          <a:prstGeom prst="rect">
            <a:avLst/>
          </a:prstGeom>
        </p:spPr>
      </p:pic>
      <p:pic>
        <p:nvPicPr>
          <p:cNvPr id="21" name="Gráfico 20" descr="Avance rápido con relleno sólido">
            <a:hlinkClick r:id="rId19" action="ppaction://hlinksldjump"/>
            <a:extLst>
              <a:ext uri="{FF2B5EF4-FFF2-40B4-BE49-F238E27FC236}">
                <a16:creationId xmlns:a16="http://schemas.microsoft.com/office/drawing/2014/main" id="{91FF09FA-F29D-B100-A192-7F0380F1CCA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946238" y="5701973"/>
            <a:ext cx="422787" cy="422787"/>
          </a:xfrm>
          <a:prstGeom prst="rect">
            <a:avLst/>
          </a:prstGeom>
        </p:spPr>
      </p:pic>
    </p:spTree>
    <p:extLst>
      <p:ext uri="{BB962C8B-B14F-4D97-AF65-F5344CB8AC3E}">
        <p14:creationId xmlns:p14="http://schemas.microsoft.com/office/powerpoint/2010/main" val="2042881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par>
                                <p:cTn id="10" presetID="32" presetClass="emph" presetSubtype="0" fill="hold" nodeType="withEffect">
                                  <p:stCondLst>
                                    <p:cond delay="2000"/>
                                  </p:stCondLst>
                                  <p:childTnLst>
                                    <p:animRot by="120000">
                                      <p:cBhvr>
                                        <p:cTn id="11" dur="100" fill="hold">
                                          <p:stCondLst>
                                            <p:cond delay="0"/>
                                          </p:stCondLst>
                                        </p:cTn>
                                        <p:tgtEl>
                                          <p:spTgt spid="10"/>
                                        </p:tgtEl>
                                        <p:attrNameLst>
                                          <p:attrName>r</p:attrName>
                                        </p:attrNameLst>
                                      </p:cBhvr>
                                    </p:animRot>
                                    <p:animRot by="-240000">
                                      <p:cBhvr>
                                        <p:cTn id="12" dur="200" fill="hold">
                                          <p:stCondLst>
                                            <p:cond delay="200"/>
                                          </p:stCondLst>
                                        </p:cTn>
                                        <p:tgtEl>
                                          <p:spTgt spid="10"/>
                                        </p:tgtEl>
                                        <p:attrNameLst>
                                          <p:attrName>r</p:attrName>
                                        </p:attrNameLst>
                                      </p:cBhvr>
                                    </p:animRot>
                                    <p:animRot by="240000">
                                      <p:cBhvr>
                                        <p:cTn id="13" dur="200" fill="hold">
                                          <p:stCondLst>
                                            <p:cond delay="400"/>
                                          </p:stCondLst>
                                        </p:cTn>
                                        <p:tgtEl>
                                          <p:spTgt spid="10"/>
                                        </p:tgtEl>
                                        <p:attrNameLst>
                                          <p:attrName>r</p:attrName>
                                        </p:attrNameLst>
                                      </p:cBhvr>
                                    </p:animRot>
                                    <p:animRot by="-240000">
                                      <p:cBhvr>
                                        <p:cTn id="14" dur="200" fill="hold">
                                          <p:stCondLst>
                                            <p:cond delay="600"/>
                                          </p:stCondLst>
                                        </p:cTn>
                                        <p:tgtEl>
                                          <p:spTgt spid="10"/>
                                        </p:tgtEl>
                                        <p:attrNameLst>
                                          <p:attrName>r</p:attrName>
                                        </p:attrNameLst>
                                      </p:cBhvr>
                                    </p:animRot>
                                    <p:animRot by="120000">
                                      <p:cBhvr>
                                        <p:cTn id="15" dur="200" fill="hold">
                                          <p:stCondLst>
                                            <p:cond delay="800"/>
                                          </p:stCondLst>
                                        </p:cTn>
                                        <p:tgtEl>
                                          <p:spTgt spid="10"/>
                                        </p:tgtEl>
                                        <p:attrNameLst>
                                          <p:attrName>r</p:attrName>
                                        </p:attrNameLst>
                                      </p:cBhvr>
                                    </p:animRot>
                                  </p:childTnLst>
                                </p:cTn>
                              </p:par>
                              <p:par>
                                <p:cTn id="16" presetID="32" presetClass="emph" presetSubtype="0" fill="hold" nodeType="withEffect">
                                  <p:stCondLst>
                                    <p:cond delay="2000"/>
                                  </p:stCondLst>
                                  <p:childTnLst>
                                    <p:animRot by="120000">
                                      <p:cBhvr>
                                        <p:cTn id="17" dur="100" fill="hold">
                                          <p:stCondLst>
                                            <p:cond delay="0"/>
                                          </p:stCondLst>
                                        </p:cTn>
                                        <p:tgtEl>
                                          <p:spTgt spid="11"/>
                                        </p:tgtEl>
                                        <p:attrNameLst>
                                          <p:attrName>r</p:attrName>
                                        </p:attrNameLst>
                                      </p:cBhvr>
                                    </p:animRot>
                                    <p:animRot by="-240000">
                                      <p:cBhvr>
                                        <p:cTn id="18" dur="200" fill="hold">
                                          <p:stCondLst>
                                            <p:cond delay="200"/>
                                          </p:stCondLst>
                                        </p:cTn>
                                        <p:tgtEl>
                                          <p:spTgt spid="11"/>
                                        </p:tgtEl>
                                        <p:attrNameLst>
                                          <p:attrName>r</p:attrName>
                                        </p:attrNameLst>
                                      </p:cBhvr>
                                    </p:animRot>
                                    <p:animRot by="240000">
                                      <p:cBhvr>
                                        <p:cTn id="19" dur="200" fill="hold">
                                          <p:stCondLst>
                                            <p:cond delay="400"/>
                                          </p:stCondLst>
                                        </p:cTn>
                                        <p:tgtEl>
                                          <p:spTgt spid="11"/>
                                        </p:tgtEl>
                                        <p:attrNameLst>
                                          <p:attrName>r</p:attrName>
                                        </p:attrNameLst>
                                      </p:cBhvr>
                                    </p:animRot>
                                    <p:animRot by="-240000">
                                      <p:cBhvr>
                                        <p:cTn id="20" dur="200" fill="hold">
                                          <p:stCondLst>
                                            <p:cond delay="600"/>
                                          </p:stCondLst>
                                        </p:cTn>
                                        <p:tgtEl>
                                          <p:spTgt spid="11"/>
                                        </p:tgtEl>
                                        <p:attrNameLst>
                                          <p:attrName>r</p:attrName>
                                        </p:attrNameLst>
                                      </p:cBhvr>
                                    </p:animRot>
                                    <p:animRot by="120000">
                                      <p:cBhvr>
                                        <p:cTn id="21" dur="200" fill="hold">
                                          <p:stCondLst>
                                            <p:cond delay="800"/>
                                          </p:stCondLst>
                                        </p:cTn>
                                        <p:tgtEl>
                                          <p:spTgt spid="11"/>
                                        </p:tgtEl>
                                        <p:attrNameLst>
                                          <p:attrName>r</p:attrName>
                                        </p:attrNameLst>
                                      </p:cBhvr>
                                    </p:animRot>
                                  </p:childTnLst>
                                </p:cTn>
                              </p:par>
                              <p:par>
                                <p:cTn id="22" presetID="32" presetClass="emph" presetSubtype="0" fill="hold" nodeType="withEffect">
                                  <p:stCondLst>
                                    <p:cond delay="2000"/>
                                  </p:stCondLst>
                                  <p:childTnLst>
                                    <p:animRot by="120000">
                                      <p:cBhvr>
                                        <p:cTn id="23" dur="100" fill="hold">
                                          <p:stCondLst>
                                            <p:cond delay="0"/>
                                          </p:stCondLst>
                                        </p:cTn>
                                        <p:tgtEl>
                                          <p:spTgt spid="12"/>
                                        </p:tgtEl>
                                        <p:attrNameLst>
                                          <p:attrName>r</p:attrName>
                                        </p:attrNameLst>
                                      </p:cBhvr>
                                    </p:animRot>
                                    <p:animRot by="-240000">
                                      <p:cBhvr>
                                        <p:cTn id="24" dur="200" fill="hold">
                                          <p:stCondLst>
                                            <p:cond delay="200"/>
                                          </p:stCondLst>
                                        </p:cTn>
                                        <p:tgtEl>
                                          <p:spTgt spid="12"/>
                                        </p:tgtEl>
                                        <p:attrNameLst>
                                          <p:attrName>r</p:attrName>
                                        </p:attrNameLst>
                                      </p:cBhvr>
                                    </p:animRot>
                                    <p:animRot by="240000">
                                      <p:cBhvr>
                                        <p:cTn id="25" dur="200" fill="hold">
                                          <p:stCondLst>
                                            <p:cond delay="400"/>
                                          </p:stCondLst>
                                        </p:cTn>
                                        <p:tgtEl>
                                          <p:spTgt spid="12"/>
                                        </p:tgtEl>
                                        <p:attrNameLst>
                                          <p:attrName>r</p:attrName>
                                        </p:attrNameLst>
                                      </p:cBhvr>
                                    </p:animRot>
                                    <p:animRot by="-240000">
                                      <p:cBhvr>
                                        <p:cTn id="26" dur="200" fill="hold">
                                          <p:stCondLst>
                                            <p:cond delay="600"/>
                                          </p:stCondLst>
                                        </p:cTn>
                                        <p:tgtEl>
                                          <p:spTgt spid="12"/>
                                        </p:tgtEl>
                                        <p:attrNameLst>
                                          <p:attrName>r</p:attrName>
                                        </p:attrNameLst>
                                      </p:cBhvr>
                                    </p:animRot>
                                    <p:animRot by="120000">
                                      <p:cBhvr>
                                        <p:cTn id="27" dur="200" fill="hold">
                                          <p:stCondLst>
                                            <p:cond delay="800"/>
                                          </p:stCondLst>
                                        </p:cTn>
                                        <p:tgtEl>
                                          <p:spTgt spid="12"/>
                                        </p:tgtEl>
                                        <p:attrNameLst>
                                          <p:attrName>r</p:attrName>
                                        </p:attrNameLst>
                                      </p:cBhvr>
                                    </p:animRot>
                                  </p:childTnLst>
                                </p:cTn>
                              </p:par>
                              <p:par>
                                <p:cTn id="28" presetID="32" presetClass="emph" presetSubtype="0" fill="hold" nodeType="withEffect">
                                  <p:stCondLst>
                                    <p:cond delay="2000"/>
                                  </p:stCondLst>
                                  <p:childTnLst>
                                    <p:animRot by="120000">
                                      <p:cBhvr>
                                        <p:cTn id="29" dur="100" fill="hold">
                                          <p:stCondLst>
                                            <p:cond delay="0"/>
                                          </p:stCondLst>
                                        </p:cTn>
                                        <p:tgtEl>
                                          <p:spTgt spid="14"/>
                                        </p:tgtEl>
                                        <p:attrNameLst>
                                          <p:attrName>r</p:attrName>
                                        </p:attrNameLst>
                                      </p:cBhvr>
                                    </p:animRot>
                                    <p:animRot by="-240000">
                                      <p:cBhvr>
                                        <p:cTn id="30" dur="200" fill="hold">
                                          <p:stCondLst>
                                            <p:cond delay="200"/>
                                          </p:stCondLst>
                                        </p:cTn>
                                        <p:tgtEl>
                                          <p:spTgt spid="14"/>
                                        </p:tgtEl>
                                        <p:attrNameLst>
                                          <p:attrName>r</p:attrName>
                                        </p:attrNameLst>
                                      </p:cBhvr>
                                    </p:animRot>
                                    <p:animRot by="240000">
                                      <p:cBhvr>
                                        <p:cTn id="31" dur="200" fill="hold">
                                          <p:stCondLst>
                                            <p:cond delay="400"/>
                                          </p:stCondLst>
                                        </p:cTn>
                                        <p:tgtEl>
                                          <p:spTgt spid="14"/>
                                        </p:tgtEl>
                                        <p:attrNameLst>
                                          <p:attrName>r</p:attrName>
                                        </p:attrNameLst>
                                      </p:cBhvr>
                                    </p:animRot>
                                    <p:animRot by="-240000">
                                      <p:cBhvr>
                                        <p:cTn id="32" dur="200" fill="hold">
                                          <p:stCondLst>
                                            <p:cond delay="600"/>
                                          </p:stCondLst>
                                        </p:cTn>
                                        <p:tgtEl>
                                          <p:spTgt spid="14"/>
                                        </p:tgtEl>
                                        <p:attrNameLst>
                                          <p:attrName>r</p:attrName>
                                        </p:attrNameLst>
                                      </p:cBhvr>
                                    </p:animRot>
                                    <p:animRot by="120000">
                                      <p:cBhvr>
                                        <p:cTn id="33" dur="200" fill="hold">
                                          <p:stCondLst>
                                            <p:cond delay="800"/>
                                          </p:stCondLst>
                                        </p:cTn>
                                        <p:tgtEl>
                                          <p:spTgt spid="14"/>
                                        </p:tgtEl>
                                        <p:attrNameLst>
                                          <p:attrName>r</p:attrName>
                                        </p:attrNameLst>
                                      </p:cBhvr>
                                    </p:animRot>
                                  </p:childTnLst>
                                </p:cTn>
                              </p:par>
                              <p:par>
                                <p:cTn id="34" presetID="32" presetClass="emph" presetSubtype="0" fill="hold" nodeType="withEffect">
                                  <p:stCondLst>
                                    <p:cond delay="2000"/>
                                  </p:stCondLst>
                                  <p:childTnLst>
                                    <p:animRot by="120000">
                                      <p:cBhvr>
                                        <p:cTn id="35" dur="100" fill="hold">
                                          <p:stCondLst>
                                            <p:cond delay="0"/>
                                          </p:stCondLst>
                                        </p:cTn>
                                        <p:tgtEl>
                                          <p:spTgt spid="15"/>
                                        </p:tgtEl>
                                        <p:attrNameLst>
                                          <p:attrName>r</p:attrName>
                                        </p:attrNameLst>
                                      </p:cBhvr>
                                    </p:animRot>
                                    <p:animRot by="-240000">
                                      <p:cBhvr>
                                        <p:cTn id="36" dur="200" fill="hold">
                                          <p:stCondLst>
                                            <p:cond delay="200"/>
                                          </p:stCondLst>
                                        </p:cTn>
                                        <p:tgtEl>
                                          <p:spTgt spid="15"/>
                                        </p:tgtEl>
                                        <p:attrNameLst>
                                          <p:attrName>r</p:attrName>
                                        </p:attrNameLst>
                                      </p:cBhvr>
                                    </p:animRot>
                                    <p:animRot by="240000">
                                      <p:cBhvr>
                                        <p:cTn id="37" dur="200" fill="hold">
                                          <p:stCondLst>
                                            <p:cond delay="400"/>
                                          </p:stCondLst>
                                        </p:cTn>
                                        <p:tgtEl>
                                          <p:spTgt spid="15"/>
                                        </p:tgtEl>
                                        <p:attrNameLst>
                                          <p:attrName>r</p:attrName>
                                        </p:attrNameLst>
                                      </p:cBhvr>
                                    </p:animRot>
                                    <p:animRot by="-240000">
                                      <p:cBhvr>
                                        <p:cTn id="38" dur="200" fill="hold">
                                          <p:stCondLst>
                                            <p:cond delay="600"/>
                                          </p:stCondLst>
                                        </p:cTn>
                                        <p:tgtEl>
                                          <p:spTgt spid="15"/>
                                        </p:tgtEl>
                                        <p:attrNameLst>
                                          <p:attrName>r</p:attrName>
                                        </p:attrNameLst>
                                      </p:cBhvr>
                                    </p:animRot>
                                    <p:animRot by="120000">
                                      <p:cBhvr>
                                        <p:cTn id="39" dur="200" fill="hold">
                                          <p:stCondLst>
                                            <p:cond delay="800"/>
                                          </p:stCondLst>
                                        </p:cTn>
                                        <p:tgtEl>
                                          <p:spTgt spid="15"/>
                                        </p:tgtEl>
                                        <p:attrNameLst>
                                          <p:attrName>r</p:attrName>
                                        </p:attrNameLst>
                                      </p:cBhvr>
                                    </p:animRot>
                                  </p:childTnLst>
                                </p:cTn>
                              </p:par>
                              <p:par>
                                <p:cTn id="40" presetID="32" presetClass="emph" presetSubtype="0" fill="hold" nodeType="withEffect">
                                  <p:stCondLst>
                                    <p:cond delay="2000"/>
                                  </p:stCondLst>
                                  <p:childTnLst>
                                    <p:animRot by="120000">
                                      <p:cBhvr>
                                        <p:cTn id="41" dur="100" fill="hold">
                                          <p:stCondLst>
                                            <p:cond delay="0"/>
                                          </p:stCondLst>
                                        </p:cTn>
                                        <p:tgtEl>
                                          <p:spTgt spid="16"/>
                                        </p:tgtEl>
                                        <p:attrNameLst>
                                          <p:attrName>r</p:attrName>
                                        </p:attrNameLst>
                                      </p:cBhvr>
                                    </p:animRot>
                                    <p:animRot by="-240000">
                                      <p:cBhvr>
                                        <p:cTn id="42" dur="200" fill="hold">
                                          <p:stCondLst>
                                            <p:cond delay="200"/>
                                          </p:stCondLst>
                                        </p:cTn>
                                        <p:tgtEl>
                                          <p:spTgt spid="16"/>
                                        </p:tgtEl>
                                        <p:attrNameLst>
                                          <p:attrName>r</p:attrName>
                                        </p:attrNameLst>
                                      </p:cBhvr>
                                    </p:animRot>
                                    <p:animRot by="240000">
                                      <p:cBhvr>
                                        <p:cTn id="43" dur="200" fill="hold">
                                          <p:stCondLst>
                                            <p:cond delay="400"/>
                                          </p:stCondLst>
                                        </p:cTn>
                                        <p:tgtEl>
                                          <p:spTgt spid="16"/>
                                        </p:tgtEl>
                                        <p:attrNameLst>
                                          <p:attrName>r</p:attrName>
                                        </p:attrNameLst>
                                      </p:cBhvr>
                                    </p:animRot>
                                    <p:animRot by="-240000">
                                      <p:cBhvr>
                                        <p:cTn id="44" dur="200" fill="hold">
                                          <p:stCondLst>
                                            <p:cond delay="600"/>
                                          </p:stCondLst>
                                        </p:cTn>
                                        <p:tgtEl>
                                          <p:spTgt spid="16"/>
                                        </p:tgtEl>
                                        <p:attrNameLst>
                                          <p:attrName>r</p:attrName>
                                        </p:attrNameLst>
                                      </p:cBhvr>
                                    </p:animRot>
                                    <p:animRot by="120000">
                                      <p:cBhvr>
                                        <p:cTn id="45" dur="200" fill="hold">
                                          <p:stCondLst>
                                            <p:cond delay="800"/>
                                          </p:stCondLst>
                                        </p:cTn>
                                        <p:tgtEl>
                                          <p:spTgt spid="16"/>
                                        </p:tgtEl>
                                        <p:attrNameLst>
                                          <p:attrName>r</p:attrName>
                                        </p:attrNameLst>
                                      </p:cBhvr>
                                    </p:animRot>
                                  </p:childTnLst>
                                </p:cTn>
                              </p:par>
                              <p:par>
                                <p:cTn id="46" presetID="32" presetClass="emph" presetSubtype="0" fill="hold" nodeType="withEffect">
                                  <p:stCondLst>
                                    <p:cond delay="2000"/>
                                  </p:stCondLst>
                                  <p:childTnLst>
                                    <p:animRot by="120000">
                                      <p:cBhvr>
                                        <p:cTn id="47" dur="100" fill="hold">
                                          <p:stCondLst>
                                            <p:cond delay="0"/>
                                          </p:stCondLst>
                                        </p:cTn>
                                        <p:tgtEl>
                                          <p:spTgt spid="18"/>
                                        </p:tgtEl>
                                        <p:attrNameLst>
                                          <p:attrName>r</p:attrName>
                                        </p:attrNameLst>
                                      </p:cBhvr>
                                    </p:animRot>
                                    <p:animRot by="-240000">
                                      <p:cBhvr>
                                        <p:cTn id="48" dur="200" fill="hold">
                                          <p:stCondLst>
                                            <p:cond delay="200"/>
                                          </p:stCondLst>
                                        </p:cTn>
                                        <p:tgtEl>
                                          <p:spTgt spid="18"/>
                                        </p:tgtEl>
                                        <p:attrNameLst>
                                          <p:attrName>r</p:attrName>
                                        </p:attrNameLst>
                                      </p:cBhvr>
                                    </p:animRot>
                                    <p:animRot by="240000">
                                      <p:cBhvr>
                                        <p:cTn id="49" dur="200" fill="hold">
                                          <p:stCondLst>
                                            <p:cond delay="400"/>
                                          </p:stCondLst>
                                        </p:cTn>
                                        <p:tgtEl>
                                          <p:spTgt spid="18"/>
                                        </p:tgtEl>
                                        <p:attrNameLst>
                                          <p:attrName>r</p:attrName>
                                        </p:attrNameLst>
                                      </p:cBhvr>
                                    </p:animRot>
                                    <p:animRot by="-240000">
                                      <p:cBhvr>
                                        <p:cTn id="50" dur="200" fill="hold">
                                          <p:stCondLst>
                                            <p:cond delay="600"/>
                                          </p:stCondLst>
                                        </p:cTn>
                                        <p:tgtEl>
                                          <p:spTgt spid="18"/>
                                        </p:tgtEl>
                                        <p:attrNameLst>
                                          <p:attrName>r</p:attrName>
                                        </p:attrNameLst>
                                      </p:cBhvr>
                                    </p:animRot>
                                    <p:animRot by="120000">
                                      <p:cBhvr>
                                        <p:cTn id="51" dur="200" fill="hold">
                                          <p:stCondLst>
                                            <p:cond delay="800"/>
                                          </p:stCondLst>
                                        </p:cTn>
                                        <p:tgtEl>
                                          <p:spTgt spid="18"/>
                                        </p:tgtEl>
                                        <p:attrNameLst>
                                          <p:attrName>r</p:attrName>
                                        </p:attrNameLst>
                                      </p:cBhvr>
                                    </p:animRot>
                                  </p:childTnLst>
                                </p:cTn>
                              </p:par>
                              <p:par>
                                <p:cTn id="52" presetID="32" presetClass="emph" presetSubtype="0" fill="hold" nodeType="withEffect">
                                  <p:stCondLst>
                                    <p:cond delay="2000"/>
                                  </p:stCondLst>
                                  <p:childTnLst>
                                    <p:animRot by="120000">
                                      <p:cBhvr>
                                        <p:cTn id="53" dur="100" fill="hold">
                                          <p:stCondLst>
                                            <p:cond delay="0"/>
                                          </p:stCondLst>
                                        </p:cTn>
                                        <p:tgtEl>
                                          <p:spTgt spid="19"/>
                                        </p:tgtEl>
                                        <p:attrNameLst>
                                          <p:attrName>r</p:attrName>
                                        </p:attrNameLst>
                                      </p:cBhvr>
                                    </p:animRot>
                                    <p:animRot by="-240000">
                                      <p:cBhvr>
                                        <p:cTn id="54" dur="200" fill="hold">
                                          <p:stCondLst>
                                            <p:cond delay="200"/>
                                          </p:stCondLst>
                                        </p:cTn>
                                        <p:tgtEl>
                                          <p:spTgt spid="19"/>
                                        </p:tgtEl>
                                        <p:attrNameLst>
                                          <p:attrName>r</p:attrName>
                                        </p:attrNameLst>
                                      </p:cBhvr>
                                    </p:animRot>
                                    <p:animRot by="240000">
                                      <p:cBhvr>
                                        <p:cTn id="55" dur="200" fill="hold">
                                          <p:stCondLst>
                                            <p:cond delay="400"/>
                                          </p:stCondLst>
                                        </p:cTn>
                                        <p:tgtEl>
                                          <p:spTgt spid="19"/>
                                        </p:tgtEl>
                                        <p:attrNameLst>
                                          <p:attrName>r</p:attrName>
                                        </p:attrNameLst>
                                      </p:cBhvr>
                                    </p:animRot>
                                    <p:animRot by="-240000">
                                      <p:cBhvr>
                                        <p:cTn id="56" dur="200" fill="hold">
                                          <p:stCondLst>
                                            <p:cond delay="600"/>
                                          </p:stCondLst>
                                        </p:cTn>
                                        <p:tgtEl>
                                          <p:spTgt spid="19"/>
                                        </p:tgtEl>
                                        <p:attrNameLst>
                                          <p:attrName>r</p:attrName>
                                        </p:attrNameLst>
                                      </p:cBhvr>
                                    </p:animRot>
                                    <p:animRot by="120000">
                                      <p:cBhvr>
                                        <p:cTn id="57" dur="200" fill="hold">
                                          <p:stCondLst>
                                            <p:cond delay="800"/>
                                          </p:stCondLst>
                                        </p:cTn>
                                        <p:tgtEl>
                                          <p:spTgt spid="19"/>
                                        </p:tgtEl>
                                        <p:attrNameLst>
                                          <p:attrName>r</p:attrName>
                                        </p:attrNameLst>
                                      </p:cBhvr>
                                    </p:animRot>
                                  </p:childTnLst>
                                </p:cTn>
                              </p:par>
                              <p:par>
                                <p:cTn id="58" presetID="32" presetClass="emph" presetSubtype="0" fill="hold" nodeType="withEffect">
                                  <p:stCondLst>
                                    <p:cond delay="2000"/>
                                  </p:stCondLst>
                                  <p:childTnLst>
                                    <p:animRot by="120000">
                                      <p:cBhvr>
                                        <p:cTn id="59" dur="100" fill="hold">
                                          <p:stCondLst>
                                            <p:cond delay="0"/>
                                          </p:stCondLst>
                                        </p:cTn>
                                        <p:tgtEl>
                                          <p:spTgt spid="20"/>
                                        </p:tgtEl>
                                        <p:attrNameLst>
                                          <p:attrName>r</p:attrName>
                                        </p:attrNameLst>
                                      </p:cBhvr>
                                    </p:animRot>
                                    <p:animRot by="-240000">
                                      <p:cBhvr>
                                        <p:cTn id="60" dur="200" fill="hold">
                                          <p:stCondLst>
                                            <p:cond delay="200"/>
                                          </p:stCondLst>
                                        </p:cTn>
                                        <p:tgtEl>
                                          <p:spTgt spid="20"/>
                                        </p:tgtEl>
                                        <p:attrNameLst>
                                          <p:attrName>r</p:attrName>
                                        </p:attrNameLst>
                                      </p:cBhvr>
                                    </p:animRot>
                                    <p:animRot by="240000">
                                      <p:cBhvr>
                                        <p:cTn id="61" dur="200" fill="hold">
                                          <p:stCondLst>
                                            <p:cond delay="400"/>
                                          </p:stCondLst>
                                        </p:cTn>
                                        <p:tgtEl>
                                          <p:spTgt spid="20"/>
                                        </p:tgtEl>
                                        <p:attrNameLst>
                                          <p:attrName>r</p:attrName>
                                        </p:attrNameLst>
                                      </p:cBhvr>
                                    </p:animRot>
                                    <p:animRot by="-240000">
                                      <p:cBhvr>
                                        <p:cTn id="62" dur="200" fill="hold">
                                          <p:stCondLst>
                                            <p:cond delay="600"/>
                                          </p:stCondLst>
                                        </p:cTn>
                                        <p:tgtEl>
                                          <p:spTgt spid="20"/>
                                        </p:tgtEl>
                                        <p:attrNameLst>
                                          <p:attrName>r</p:attrName>
                                        </p:attrNameLst>
                                      </p:cBhvr>
                                    </p:animRot>
                                    <p:animRot by="120000">
                                      <p:cBhvr>
                                        <p:cTn id="63" dur="200" fill="hold">
                                          <p:stCondLst>
                                            <p:cond delay="800"/>
                                          </p:stCondLst>
                                        </p:cTn>
                                        <p:tgtEl>
                                          <p:spTgt spid="20"/>
                                        </p:tgtEl>
                                        <p:attrNameLst>
                                          <p:attrName>r</p:attrName>
                                        </p:attrNameLst>
                                      </p:cBhvr>
                                    </p:animRot>
                                  </p:childTnLst>
                                </p:cTn>
                              </p:par>
                              <p:par>
                                <p:cTn id="64" presetID="32" presetClass="emph" presetSubtype="0" fill="hold" nodeType="withEffect">
                                  <p:stCondLst>
                                    <p:cond delay="2000"/>
                                  </p:stCondLst>
                                  <p:childTnLst>
                                    <p:animRot by="120000">
                                      <p:cBhvr>
                                        <p:cTn id="65" dur="100" fill="hold">
                                          <p:stCondLst>
                                            <p:cond delay="0"/>
                                          </p:stCondLst>
                                        </p:cTn>
                                        <p:tgtEl>
                                          <p:spTgt spid="21"/>
                                        </p:tgtEl>
                                        <p:attrNameLst>
                                          <p:attrName>r</p:attrName>
                                        </p:attrNameLst>
                                      </p:cBhvr>
                                    </p:animRot>
                                    <p:animRot by="-240000">
                                      <p:cBhvr>
                                        <p:cTn id="66" dur="200" fill="hold">
                                          <p:stCondLst>
                                            <p:cond delay="200"/>
                                          </p:stCondLst>
                                        </p:cTn>
                                        <p:tgtEl>
                                          <p:spTgt spid="21"/>
                                        </p:tgtEl>
                                        <p:attrNameLst>
                                          <p:attrName>r</p:attrName>
                                        </p:attrNameLst>
                                      </p:cBhvr>
                                    </p:animRot>
                                    <p:animRot by="240000">
                                      <p:cBhvr>
                                        <p:cTn id="67" dur="200" fill="hold">
                                          <p:stCondLst>
                                            <p:cond delay="400"/>
                                          </p:stCondLst>
                                        </p:cTn>
                                        <p:tgtEl>
                                          <p:spTgt spid="21"/>
                                        </p:tgtEl>
                                        <p:attrNameLst>
                                          <p:attrName>r</p:attrName>
                                        </p:attrNameLst>
                                      </p:cBhvr>
                                    </p:animRot>
                                    <p:animRot by="-240000">
                                      <p:cBhvr>
                                        <p:cTn id="68" dur="200" fill="hold">
                                          <p:stCondLst>
                                            <p:cond delay="600"/>
                                          </p:stCondLst>
                                        </p:cTn>
                                        <p:tgtEl>
                                          <p:spTgt spid="21"/>
                                        </p:tgtEl>
                                        <p:attrNameLst>
                                          <p:attrName>r</p:attrName>
                                        </p:attrNameLst>
                                      </p:cBhvr>
                                    </p:animRot>
                                    <p:animRot by="120000">
                                      <p:cBhvr>
                                        <p:cTn id="69" dur="200" fill="hold">
                                          <p:stCondLst>
                                            <p:cond delay="800"/>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B6399E-18FE-6C8A-FC58-51C0607B50AC}"/>
              </a:ext>
            </a:extLst>
          </p:cNvPr>
          <p:cNvSpPr>
            <a:spLocks noGrp="1"/>
          </p:cNvSpPr>
          <p:nvPr>
            <p:ph type="title"/>
          </p:nvPr>
        </p:nvSpPr>
        <p:spPr>
          <a:xfrm>
            <a:off x="676275" y="437535"/>
            <a:ext cx="5419725" cy="920612"/>
          </a:xfrm>
        </p:spPr>
        <p:txBody>
          <a:bodyPr>
            <a:normAutofit/>
          </a:bodyPr>
          <a:lstStyle/>
          <a:p>
            <a:r>
              <a:rPr lang="es-VE" sz="3000" dirty="0" err="1"/>
              <a:t>Responsibility</a:t>
            </a:r>
            <a:r>
              <a:rPr lang="es-VE" sz="3000" dirty="0"/>
              <a:t> </a:t>
            </a:r>
            <a:r>
              <a:rPr lang="es-VE" sz="3000" dirty="0" err="1"/>
              <a:t>for</a:t>
            </a:r>
            <a:r>
              <a:rPr lang="es-VE" sz="3000" dirty="0"/>
              <a:t> Editorial </a:t>
            </a:r>
            <a:br>
              <a:rPr lang="es-VE" sz="3000" dirty="0"/>
            </a:br>
            <a:r>
              <a:rPr lang="es-VE" sz="3000" dirty="0" err="1"/>
              <a:t>Decision</a:t>
            </a:r>
            <a:endParaRPr lang="es-VE" sz="3000" dirty="0"/>
          </a:p>
        </p:txBody>
      </p:sp>
      <p:grpSp>
        <p:nvGrpSpPr>
          <p:cNvPr id="19" name="Grupo 18">
            <a:extLst>
              <a:ext uri="{FF2B5EF4-FFF2-40B4-BE49-F238E27FC236}">
                <a16:creationId xmlns:a16="http://schemas.microsoft.com/office/drawing/2014/main" id="{724A3CB6-EBCD-20CB-8561-4016B0E13A77}"/>
              </a:ext>
            </a:extLst>
          </p:cNvPr>
          <p:cNvGrpSpPr/>
          <p:nvPr/>
        </p:nvGrpSpPr>
        <p:grpSpPr>
          <a:xfrm>
            <a:off x="837610" y="3003666"/>
            <a:ext cx="2671360" cy="2048210"/>
            <a:chOff x="849249" y="3242210"/>
            <a:chExt cx="2671360" cy="2048210"/>
          </a:xfrm>
        </p:grpSpPr>
        <p:sp>
          <p:nvSpPr>
            <p:cNvPr id="13" name="Rectángulo 12" descr="Irritante">
              <a:extLst>
                <a:ext uri="{FF2B5EF4-FFF2-40B4-BE49-F238E27FC236}">
                  <a16:creationId xmlns:a16="http://schemas.microsoft.com/office/drawing/2014/main" id="{FAA63CBA-9483-6D85-C80A-4326F7831615}"/>
                </a:ext>
              </a:extLst>
            </p:cNvPr>
            <p:cNvSpPr/>
            <p:nvPr/>
          </p:nvSpPr>
          <p:spPr>
            <a:xfrm>
              <a:off x="1803660" y="3242210"/>
              <a:ext cx="762539" cy="762539"/>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style>
            <a:lnRef idx="2">
              <a:schemeClr val="lt1">
                <a:hueOff val="0"/>
                <a:satOff val="0"/>
                <a:lumOff val="0"/>
                <a:alphaOff val="0"/>
              </a:schemeClr>
            </a:lnRef>
            <a:fillRef idx="1">
              <a:scrgbClr r="0" g="0" b="0"/>
            </a:fillRef>
            <a:effectRef idx="0">
              <a:schemeClr val="accent2">
                <a:shade val="50000"/>
                <a:hueOff val="0"/>
                <a:satOff val="0"/>
                <a:lumOff val="0"/>
                <a:alphaOff val="0"/>
              </a:schemeClr>
            </a:effectRef>
            <a:fontRef idx="minor">
              <a:schemeClr val="lt1"/>
            </a:fontRef>
          </p:style>
          <p:txBody>
            <a:bodyPr/>
            <a:lstStyle/>
            <a:p>
              <a:endParaRPr lang="es-CO"/>
            </a:p>
          </p:txBody>
        </p:sp>
        <p:sp>
          <p:nvSpPr>
            <p:cNvPr id="14" name="Forma libre: forma 13">
              <a:extLst>
                <a:ext uri="{FF2B5EF4-FFF2-40B4-BE49-F238E27FC236}">
                  <a16:creationId xmlns:a16="http://schemas.microsoft.com/office/drawing/2014/main" id="{4064C550-EE73-9FC9-763C-FB1222BAFA43}"/>
                </a:ext>
              </a:extLst>
            </p:cNvPr>
            <p:cNvSpPr/>
            <p:nvPr/>
          </p:nvSpPr>
          <p:spPr>
            <a:xfrm>
              <a:off x="849249" y="4312016"/>
              <a:ext cx="2671360" cy="978404"/>
            </a:xfrm>
            <a:custGeom>
              <a:avLst/>
              <a:gdLst>
                <a:gd name="connsiteX0" fmla="*/ 0 w 2671360"/>
                <a:gd name="connsiteY0" fmla="*/ 0 h 978404"/>
                <a:gd name="connsiteX1" fmla="*/ 2671360 w 2671360"/>
                <a:gd name="connsiteY1" fmla="*/ 0 h 978404"/>
                <a:gd name="connsiteX2" fmla="*/ 2671360 w 2671360"/>
                <a:gd name="connsiteY2" fmla="*/ 978404 h 978404"/>
                <a:gd name="connsiteX3" fmla="*/ 0 w 2671360"/>
                <a:gd name="connsiteY3" fmla="*/ 978404 h 978404"/>
                <a:gd name="connsiteX4" fmla="*/ 0 w 2671360"/>
                <a:gd name="connsiteY4" fmla="*/ 0 h 978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1360" h="978404">
                  <a:moveTo>
                    <a:pt x="0" y="0"/>
                  </a:moveTo>
                  <a:lnTo>
                    <a:pt x="2671360" y="0"/>
                  </a:lnTo>
                  <a:lnTo>
                    <a:pt x="2671360" y="978404"/>
                  </a:lnTo>
                  <a:lnTo>
                    <a:pt x="0" y="97840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711200">
                <a:lnSpc>
                  <a:spcPct val="100000"/>
                </a:lnSpc>
                <a:spcBef>
                  <a:spcPct val="0"/>
                </a:spcBef>
                <a:buNone/>
              </a:pPr>
              <a:r>
                <a:rPr lang="en-US" sz="1600" kern="1200" dirty="0">
                  <a:latin typeface="Agency FB" panose="020B0503020202020204" pitchFamily="34" charset="0"/>
                </a:rPr>
                <a:t>Accept, reject or request revisions: </a:t>
              </a:r>
            </a:p>
            <a:p>
              <a:pPr marL="0" lvl="0" indent="0" algn="ctr" defTabSz="711200">
                <a:lnSpc>
                  <a:spcPct val="100000"/>
                </a:lnSpc>
                <a:spcBef>
                  <a:spcPct val="0"/>
                </a:spcBef>
                <a:buNone/>
              </a:pPr>
              <a:r>
                <a:rPr lang="en-US" sz="1600" kern="1200" dirty="0">
                  <a:latin typeface="Agency FB" panose="020B0503020202020204" pitchFamily="34" charset="0"/>
                </a:rPr>
                <a:t>Evaluate articles for relevance, quality </a:t>
              </a:r>
            </a:p>
            <a:p>
              <a:pPr marL="0" lvl="0" indent="0" algn="ctr" defTabSz="711200">
                <a:lnSpc>
                  <a:spcPct val="100000"/>
                </a:lnSpc>
                <a:spcBef>
                  <a:spcPct val="0"/>
                </a:spcBef>
                <a:buNone/>
              </a:pPr>
              <a:r>
                <a:rPr lang="en-US" sz="1600" kern="1200" dirty="0">
                  <a:latin typeface="Agency FB" panose="020B0503020202020204" pitchFamily="34" charset="0"/>
                </a:rPr>
                <a:t>and suitability for the journal.</a:t>
              </a:r>
            </a:p>
          </p:txBody>
        </p:sp>
      </p:grpSp>
      <p:grpSp>
        <p:nvGrpSpPr>
          <p:cNvPr id="20" name="Grupo 19">
            <a:extLst>
              <a:ext uri="{FF2B5EF4-FFF2-40B4-BE49-F238E27FC236}">
                <a16:creationId xmlns:a16="http://schemas.microsoft.com/office/drawing/2014/main" id="{F43059E1-B722-A479-C8E4-D737ADEC4D25}"/>
              </a:ext>
            </a:extLst>
          </p:cNvPr>
          <p:cNvGrpSpPr/>
          <p:nvPr/>
        </p:nvGrpSpPr>
        <p:grpSpPr>
          <a:xfrm>
            <a:off x="4188479" y="2468763"/>
            <a:ext cx="3533165" cy="2048210"/>
            <a:chOff x="3817153" y="3242210"/>
            <a:chExt cx="3533165" cy="2048210"/>
          </a:xfrm>
        </p:grpSpPr>
        <p:sp>
          <p:nvSpPr>
            <p:cNvPr id="15" name="Rectángulo 14" descr="Comillas">
              <a:extLst>
                <a:ext uri="{FF2B5EF4-FFF2-40B4-BE49-F238E27FC236}">
                  <a16:creationId xmlns:a16="http://schemas.microsoft.com/office/drawing/2014/main" id="{A515C0F8-6F7F-550F-3412-8CE1A5E8BA72}"/>
                </a:ext>
              </a:extLst>
            </p:cNvPr>
            <p:cNvSpPr/>
            <p:nvPr/>
          </p:nvSpPr>
          <p:spPr>
            <a:xfrm>
              <a:off x="5202466" y="3242210"/>
              <a:ext cx="762539" cy="762539"/>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p:spPr>
          <p:style>
            <a:lnRef idx="2">
              <a:schemeClr val="lt1">
                <a:hueOff val="0"/>
                <a:satOff val="0"/>
                <a:lumOff val="0"/>
                <a:alphaOff val="0"/>
              </a:schemeClr>
            </a:lnRef>
            <a:fillRef idx="1">
              <a:scrgbClr r="0" g="0" b="0"/>
            </a:fillRef>
            <a:effectRef idx="0">
              <a:schemeClr val="accent2">
                <a:shade val="50000"/>
                <a:hueOff val="-365899"/>
                <a:satOff val="2915"/>
                <a:lumOff val="31163"/>
                <a:alphaOff val="0"/>
              </a:schemeClr>
            </a:effectRef>
            <a:fontRef idx="minor">
              <a:schemeClr val="lt1"/>
            </a:fontRef>
          </p:style>
          <p:txBody>
            <a:bodyPr/>
            <a:lstStyle/>
            <a:p>
              <a:endParaRPr lang="es-CO"/>
            </a:p>
          </p:txBody>
        </p:sp>
        <p:sp>
          <p:nvSpPr>
            <p:cNvPr id="16" name="Forma libre: forma 15">
              <a:extLst>
                <a:ext uri="{FF2B5EF4-FFF2-40B4-BE49-F238E27FC236}">
                  <a16:creationId xmlns:a16="http://schemas.microsoft.com/office/drawing/2014/main" id="{B7BEDB22-6DE3-A54A-279D-0F1A1DB5C9A7}"/>
                </a:ext>
              </a:extLst>
            </p:cNvPr>
            <p:cNvSpPr/>
            <p:nvPr/>
          </p:nvSpPr>
          <p:spPr>
            <a:xfrm>
              <a:off x="3817153" y="4312016"/>
              <a:ext cx="3533165" cy="978404"/>
            </a:xfrm>
            <a:custGeom>
              <a:avLst/>
              <a:gdLst>
                <a:gd name="connsiteX0" fmla="*/ 0 w 3533165"/>
                <a:gd name="connsiteY0" fmla="*/ 0 h 978404"/>
                <a:gd name="connsiteX1" fmla="*/ 3533165 w 3533165"/>
                <a:gd name="connsiteY1" fmla="*/ 0 h 978404"/>
                <a:gd name="connsiteX2" fmla="*/ 3533165 w 3533165"/>
                <a:gd name="connsiteY2" fmla="*/ 978404 h 978404"/>
                <a:gd name="connsiteX3" fmla="*/ 0 w 3533165"/>
                <a:gd name="connsiteY3" fmla="*/ 978404 h 978404"/>
                <a:gd name="connsiteX4" fmla="*/ 0 w 3533165"/>
                <a:gd name="connsiteY4" fmla="*/ 0 h 978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3165" h="978404">
                  <a:moveTo>
                    <a:pt x="0" y="0"/>
                  </a:moveTo>
                  <a:lnTo>
                    <a:pt x="3533165" y="0"/>
                  </a:lnTo>
                  <a:lnTo>
                    <a:pt x="3533165" y="978404"/>
                  </a:lnTo>
                  <a:lnTo>
                    <a:pt x="0" y="97840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r>
                <a:rPr lang="en-US" sz="1600" dirty="0">
                  <a:solidFill>
                    <a:schemeClr val="tx1"/>
                  </a:solidFill>
                  <a:latin typeface="Agency FB" panose="020B0503020202020204" pitchFamily="34" charset="0"/>
                </a:rPr>
                <a:t>Ensure that articles meet scientific standards: Editors </a:t>
              </a:r>
            </a:p>
            <a:p>
              <a:r>
                <a:rPr lang="en-US" sz="1600" dirty="0">
                  <a:solidFill>
                    <a:schemeClr val="tx1"/>
                  </a:solidFill>
                  <a:latin typeface="Agency FB" panose="020B0503020202020204" pitchFamily="34" charset="0"/>
                </a:rPr>
                <a:t>must ensure that accepted articles are well-founded </a:t>
              </a:r>
            </a:p>
            <a:p>
              <a:pPr algn="ctr"/>
              <a:r>
                <a:rPr lang="en-US" sz="1600" dirty="0">
                  <a:solidFill>
                    <a:schemeClr val="tx1"/>
                  </a:solidFill>
                  <a:latin typeface="Agency FB" panose="020B0503020202020204" pitchFamily="34" charset="0"/>
                </a:rPr>
                <a:t>and of high scientific quality.</a:t>
              </a:r>
            </a:p>
          </p:txBody>
        </p:sp>
      </p:grpSp>
      <p:grpSp>
        <p:nvGrpSpPr>
          <p:cNvPr id="21" name="Grupo 20">
            <a:extLst>
              <a:ext uri="{FF2B5EF4-FFF2-40B4-BE49-F238E27FC236}">
                <a16:creationId xmlns:a16="http://schemas.microsoft.com/office/drawing/2014/main" id="{E79678E1-585B-DC90-C879-F2F66DA717A2}"/>
              </a:ext>
            </a:extLst>
          </p:cNvPr>
          <p:cNvGrpSpPr/>
          <p:nvPr/>
        </p:nvGrpSpPr>
        <p:grpSpPr>
          <a:xfrm>
            <a:off x="8253839" y="3003666"/>
            <a:ext cx="3100551" cy="2048210"/>
            <a:chOff x="7646861" y="3242210"/>
            <a:chExt cx="3100551" cy="2048210"/>
          </a:xfrm>
        </p:grpSpPr>
        <p:sp>
          <p:nvSpPr>
            <p:cNvPr id="17" name="Rectángulo 16" descr="Periódico">
              <a:extLst>
                <a:ext uri="{FF2B5EF4-FFF2-40B4-BE49-F238E27FC236}">
                  <a16:creationId xmlns:a16="http://schemas.microsoft.com/office/drawing/2014/main" id="{0C2E9A46-7FF8-1421-7008-808CA6009E8A}"/>
                </a:ext>
              </a:extLst>
            </p:cNvPr>
            <p:cNvSpPr/>
            <p:nvPr/>
          </p:nvSpPr>
          <p:spPr>
            <a:xfrm>
              <a:off x="8815868" y="3242210"/>
              <a:ext cx="762539" cy="762539"/>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p:spPr>
          <p:style>
            <a:lnRef idx="2">
              <a:schemeClr val="lt1">
                <a:hueOff val="0"/>
                <a:satOff val="0"/>
                <a:lumOff val="0"/>
                <a:alphaOff val="0"/>
              </a:schemeClr>
            </a:lnRef>
            <a:fillRef idx="1">
              <a:scrgbClr r="0" g="0" b="0"/>
            </a:fillRef>
            <a:effectRef idx="0">
              <a:schemeClr val="accent2">
                <a:shade val="50000"/>
                <a:hueOff val="-365899"/>
                <a:satOff val="2915"/>
                <a:lumOff val="31163"/>
                <a:alphaOff val="0"/>
              </a:schemeClr>
            </a:effectRef>
            <a:fontRef idx="minor">
              <a:schemeClr val="lt1"/>
            </a:fontRef>
          </p:style>
          <p:txBody>
            <a:bodyPr/>
            <a:lstStyle/>
            <a:p>
              <a:endParaRPr lang="es-CO"/>
            </a:p>
          </p:txBody>
        </p:sp>
        <p:sp>
          <p:nvSpPr>
            <p:cNvPr id="18" name="Forma libre: forma 17">
              <a:extLst>
                <a:ext uri="{FF2B5EF4-FFF2-40B4-BE49-F238E27FC236}">
                  <a16:creationId xmlns:a16="http://schemas.microsoft.com/office/drawing/2014/main" id="{DB4F133A-83D6-0F58-1E63-34994DCAD685}"/>
                </a:ext>
              </a:extLst>
            </p:cNvPr>
            <p:cNvSpPr/>
            <p:nvPr/>
          </p:nvSpPr>
          <p:spPr>
            <a:xfrm>
              <a:off x="7646861" y="4312016"/>
              <a:ext cx="3100551" cy="978404"/>
            </a:xfrm>
            <a:custGeom>
              <a:avLst/>
              <a:gdLst>
                <a:gd name="connsiteX0" fmla="*/ 0 w 3100551"/>
                <a:gd name="connsiteY0" fmla="*/ 0 h 978404"/>
                <a:gd name="connsiteX1" fmla="*/ 3100551 w 3100551"/>
                <a:gd name="connsiteY1" fmla="*/ 0 h 978404"/>
                <a:gd name="connsiteX2" fmla="*/ 3100551 w 3100551"/>
                <a:gd name="connsiteY2" fmla="*/ 978404 h 978404"/>
                <a:gd name="connsiteX3" fmla="*/ 0 w 3100551"/>
                <a:gd name="connsiteY3" fmla="*/ 978404 h 978404"/>
                <a:gd name="connsiteX4" fmla="*/ 0 w 3100551"/>
                <a:gd name="connsiteY4" fmla="*/ 0 h 978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0551" h="978404">
                  <a:moveTo>
                    <a:pt x="0" y="0"/>
                  </a:moveTo>
                  <a:lnTo>
                    <a:pt x="3100551" y="0"/>
                  </a:lnTo>
                  <a:lnTo>
                    <a:pt x="3100551" y="978404"/>
                  </a:lnTo>
                  <a:lnTo>
                    <a:pt x="0" y="97840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a:r>
                <a:rPr lang="en-US" sz="1600" b="1" dirty="0">
                  <a:solidFill>
                    <a:schemeClr val="tx1"/>
                  </a:solidFill>
                  <a:latin typeface="Agency FB" panose="020B0503020202020204" pitchFamily="34" charset="0"/>
                </a:rPr>
                <a:t>Impartiality: </a:t>
              </a:r>
              <a:r>
                <a:rPr lang="en-US" sz="1600" dirty="0">
                  <a:solidFill>
                    <a:schemeClr val="tx1"/>
                  </a:solidFill>
                  <a:latin typeface="Agency FB" panose="020B0503020202020204" pitchFamily="34" charset="0"/>
                </a:rPr>
                <a:t>Editorial decisions should be </a:t>
              </a:r>
            </a:p>
            <a:p>
              <a:pPr algn="ctr"/>
              <a:r>
                <a:rPr lang="en-US" sz="1600" dirty="0">
                  <a:solidFill>
                    <a:schemeClr val="tx1"/>
                  </a:solidFill>
                  <a:latin typeface="Agency FB" panose="020B0503020202020204" pitchFamily="34" charset="0"/>
                </a:rPr>
                <a:t>based solely on the content and quality of the </a:t>
              </a:r>
            </a:p>
            <a:p>
              <a:pPr algn="ctr"/>
              <a:r>
                <a:rPr lang="en-US" sz="1600" dirty="0">
                  <a:solidFill>
                    <a:schemeClr val="tx1"/>
                  </a:solidFill>
                  <a:latin typeface="Agency FB" panose="020B0503020202020204" pitchFamily="34" charset="0"/>
                </a:rPr>
                <a:t>manuscript, without discrimination based on </a:t>
              </a:r>
            </a:p>
            <a:p>
              <a:pPr algn="ctr"/>
              <a:r>
                <a:rPr lang="en-US" sz="1600" dirty="0">
                  <a:solidFill>
                    <a:schemeClr val="tx1"/>
                  </a:solidFill>
                  <a:latin typeface="Agency FB" panose="020B0503020202020204" pitchFamily="34" charset="0"/>
                </a:rPr>
                <a:t>factors such as the author's name, affiliation, or </a:t>
              </a:r>
            </a:p>
            <a:p>
              <a:pPr algn="ctr"/>
              <a:r>
                <a:rPr lang="en-US" sz="1600" dirty="0">
                  <a:solidFill>
                    <a:schemeClr val="tx1"/>
                  </a:solidFill>
                  <a:latin typeface="Agency FB" panose="020B0503020202020204" pitchFamily="34" charset="0"/>
                </a:rPr>
                <a:t>country of origin.</a:t>
              </a:r>
            </a:p>
          </p:txBody>
        </p:sp>
      </p:grpSp>
      <p:pic>
        <p:nvPicPr>
          <p:cNvPr id="5" name="Gráfico 4" descr="Avance rápido con relleno sólido">
            <a:hlinkClick r:id="" action="ppaction://hlinkshowjump?jump=nextslide"/>
            <a:extLst>
              <a:ext uri="{FF2B5EF4-FFF2-40B4-BE49-F238E27FC236}">
                <a16:creationId xmlns:a16="http://schemas.microsoft.com/office/drawing/2014/main" id="{2F62686E-B330-AD5D-26FD-CDE3EDB0468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272860" y="6427080"/>
            <a:ext cx="519300" cy="519300"/>
          </a:xfrm>
          <a:prstGeom prst="rect">
            <a:avLst/>
          </a:prstGeom>
        </p:spPr>
      </p:pic>
      <p:pic>
        <p:nvPicPr>
          <p:cNvPr id="6" name="Imagen 5">
            <a:extLst>
              <a:ext uri="{FF2B5EF4-FFF2-40B4-BE49-F238E27FC236}">
                <a16:creationId xmlns:a16="http://schemas.microsoft.com/office/drawing/2014/main" id="{5CAC0E29-7C96-6997-CB0A-034803CFBB93}"/>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965902" y="345531"/>
            <a:ext cx="3682448" cy="920612"/>
          </a:xfrm>
          <a:prstGeom prst="rect">
            <a:avLst/>
          </a:prstGeom>
          <a:noFill/>
          <a:ln>
            <a:noFill/>
          </a:ln>
        </p:spPr>
      </p:pic>
      <p:pic>
        <p:nvPicPr>
          <p:cNvPr id="7" name="Gráfico 6" descr="Hogar con relleno sólido">
            <a:hlinkClick r:id="" action="ppaction://hlinkshowjump?jump=firstslide"/>
            <a:extLst>
              <a:ext uri="{FF2B5EF4-FFF2-40B4-BE49-F238E27FC236}">
                <a16:creationId xmlns:a16="http://schemas.microsoft.com/office/drawing/2014/main" id="{60425964-B5D7-F464-7C06-0B5508A5A48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754465" y="0"/>
            <a:ext cx="437535" cy="437535"/>
          </a:xfrm>
          <a:prstGeom prst="rect">
            <a:avLst/>
          </a:prstGeom>
        </p:spPr>
      </p:pic>
      <p:pic>
        <p:nvPicPr>
          <p:cNvPr id="8" name="Gráfico 7" descr="Icono de menú de hamburguesa con relleno sólido">
            <a:hlinkClick r:id="" action="ppaction://noaction"/>
            <a:extLst>
              <a:ext uri="{FF2B5EF4-FFF2-40B4-BE49-F238E27FC236}">
                <a16:creationId xmlns:a16="http://schemas.microsoft.com/office/drawing/2014/main" id="{76069E41-75A6-0245-5630-D2BF84F0B53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1754465" y="437535"/>
            <a:ext cx="437535" cy="437535"/>
          </a:xfrm>
          <a:prstGeom prst="rect">
            <a:avLst/>
          </a:prstGeom>
        </p:spPr>
      </p:pic>
      <p:sp>
        <p:nvSpPr>
          <p:cNvPr id="10" name="CuadroTexto 9">
            <a:extLst>
              <a:ext uri="{FF2B5EF4-FFF2-40B4-BE49-F238E27FC236}">
                <a16:creationId xmlns:a16="http://schemas.microsoft.com/office/drawing/2014/main" id="{82D462D8-1512-5C54-992B-63DA50285F59}"/>
              </a:ext>
            </a:extLst>
          </p:cNvPr>
          <p:cNvSpPr txBox="1"/>
          <p:nvPr/>
        </p:nvSpPr>
        <p:spPr>
          <a:xfrm>
            <a:off x="2566199" y="1511307"/>
            <a:ext cx="6096000" cy="646331"/>
          </a:xfrm>
          <a:prstGeom prst="rect">
            <a:avLst/>
          </a:prstGeom>
          <a:noFill/>
        </p:spPr>
        <p:txBody>
          <a:bodyPr wrap="square">
            <a:spAutoFit/>
          </a:bodyPr>
          <a:lstStyle/>
          <a:p>
            <a:r>
              <a:rPr lang="en-US" dirty="0">
                <a:solidFill>
                  <a:schemeClr val="tx1">
                    <a:lumMod val="65000"/>
                    <a:lumOff val="35000"/>
                  </a:schemeClr>
                </a:solidFill>
                <a:latin typeface="Agency FB" panose="020B0503020202020204" pitchFamily="34" charset="0"/>
              </a:rPr>
              <a:t>The </a:t>
            </a:r>
            <a:r>
              <a:rPr lang="en-US" i="1" dirty="0" err="1">
                <a:solidFill>
                  <a:srgbClr val="C00000"/>
                </a:solidFill>
                <a:latin typeface="Agency FB" panose="020B0503020202020204" pitchFamily="34" charset="0"/>
              </a:rPr>
              <a:t>Económicas</a:t>
            </a:r>
            <a:r>
              <a:rPr lang="en-US" i="1" dirty="0">
                <a:solidFill>
                  <a:srgbClr val="C00000"/>
                </a:solidFill>
                <a:latin typeface="Agency FB" panose="020B0503020202020204" pitchFamily="34" charset="0"/>
              </a:rPr>
              <a:t> CUC </a:t>
            </a:r>
            <a:r>
              <a:rPr lang="en-US" dirty="0">
                <a:solidFill>
                  <a:schemeClr val="tx1">
                    <a:lumMod val="65000"/>
                    <a:lumOff val="35000"/>
                  </a:schemeClr>
                </a:solidFill>
                <a:latin typeface="Agency FB" panose="020B0503020202020204" pitchFamily="34" charset="0"/>
              </a:rPr>
              <a:t>editors are primarily responsible for making editorial </a:t>
            </a:r>
          </a:p>
          <a:p>
            <a:r>
              <a:rPr lang="en-US" dirty="0">
                <a:solidFill>
                  <a:schemeClr val="tx1">
                    <a:lumMod val="65000"/>
                    <a:lumOff val="35000"/>
                  </a:schemeClr>
                </a:solidFill>
                <a:latin typeface="Agency FB" panose="020B0503020202020204" pitchFamily="34" charset="0"/>
              </a:rPr>
              <a:t>decisions on manuscripts submitted to the journal. This includes:</a:t>
            </a:r>
            <a:endParaRPr lang="es-CO" dirty="0">
              <a:solidFill>
                <a:schemeClr val="tx1">
                  <a:lumMod val="65000"/>
                  <a:lumOff val="35000"/>
                </a:schemeClr>
              </a:solidFill>
              <a:latin typeface="Agency FB" panose="020B0503020202020204" pitchFamily="34" charset="0"/>
            </a:endParaRPr>
          </a:p>
        </p:txBody>
      </p:sp>
    </p:spTree>
    <p:extLst>
      <p:ext uri="{BB962C8B-B14F-4D97-AF65-F5344CB8AC3E}">
        <p14:creationId xmlns:p14="http://schemas.microsoft.com/office/powerpoint/2010/main" val="4256452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100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ppt_w</p:attrName>
                                        </p:attrNameLst>
                                      </p:cBhvr>
                                      <p:tavLst>
                                        <p:tav tm="0" fmla="#ppt_w*sin(2.5*pi*$)">
                                          <p:val>
                                            <p:fltVal val="0"/>
                                          </p:val>
                                        </p:tav>
                                        <p:tav tm="100000">
                                          <p:val>
                                            <p:fltVal val="1"/>
                                          </p:val>
                                        </p:tav>
                                      </p:tavLst>
                                    </p:anim>
                                    <p:anim calcmode="lin" valueType="num">
                                      <p:cBhvr>
                                        <p:cTn id="9" dur="1000" fill="hold"/>
                                        <p:tgtEl>
                                          <p:spTgt spid="19"/>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200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ppt_w</p:attrName>
                                        </p:attrNameLst>
                                      </p:cBhvr>
                                      <p:tavLst>
                                        <p:tav tm="0" fmla="#ppt_w*sin(2.5*pi*$)">
                                          <p:val>
                                            <p:fltVal val="0"/>
                                          </p:val>
                                        </p:tav>
                                        <p:tav tm="100000">
                                          <p:val>
                                            <p:fltVal val="1"/>
                                          </p:val>
                                        </p:tav>
                                      </p:tavLst>
                                    </p:anim>
                                    <p:anim calcmode="lin" valueType="num">
                                      <p:cBhvr>
                                        <p:cTn id="14" dur="1000" fill="hold"/>
                                        <p:tgtEl>
                                          <p:spTgt spid="20"/>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300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ppt_w</p:attrName>
                                        </p:attrNameLst>
                                      </p:cBhvr>
                                      <p:tavLst>
                                        <p:tav tm="0" fmla="#ppt_w*sin(2.5*pi*$)">
                                          <p:val>
                                            <p:fltVal val="0"/>
                                          </p:val>
                                        </p:tav>
                                        <p:tav tm="100000">
                                          <p:val>
                                            <p:fltVal val="1"/>
                                          </p:val>
                                        </p:tav>
                                      </p:tavLst>
                                    </p:anim>
                                    <p:anim calcmode="lin" valueType="num">
                                      <p:cBhvr>
                                        <p:cTn id="19" dur="1000" fill="hold"/>
                                        <p:tgtEl>
                                          <p:spTgt spid="2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54C7A12-9806-B4C7-49FB-2100CF477532}"/>
            </a:ext>
          </a:extLst>
        </p:cNvPr>
        <p:cNvGrpSpPr/>
        <p:nvPr/>
      </p:nvGrpSpPr>
      <p:grpSpPr>
        <a:xfrm>
          <a:off x="0" y="0"/>
          <a:ext cx="0" cy="0"/>
          <a:chOff x="0" y="0"/>
          <a:chExt cx="0" cy="0"/>
        </a:xfrm>
      </p:grpSpPr>
      <p:sp>
        <p:nvSpPr>
          <p:cNvPr id="30" name="tint">
            <a:extLst>
              <a:ext uri="{FF2B5EF4-FFF2-40B4-BE49-F238E27FC236}">
                <a16:creationId xmlns:a16="http://schemas.microsoft.com/office/drawing/2014/main" id="{BC84AE2F-44F4-4DB9-AA52-F1DF1D8350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B9D38F80-A0D0-4062-8B61-16440AC9D8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15363" cy="6858000"/>
          </a:xfrm>
          <a:prstGeom prst="rect">
            <a:avLst/>
          </a:prstGeom>
          <a:solidFill>
            <a:srgbClr val="FFFFFF"/>
          </a:solidFill>
          <a:ln>
            <a:noFill/>
          </a:ln>
          <a:effectLst>
            <a:outerShdw blurRad="431800" dist="254000" dir="5460000" sx="90000" sy="90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4" name="Rectangle 33">
            <a:extLst>
              <a:ext uri="{FF2B5EF4-FFF2-40B4-BE49-F238E27FC236}">
                <a16:creationId xmlns:a16="http://schemas.microsoft.com/office/drawing/2014/main" id="{7AB1CB43-5AF6-6090-79E4-EF80A4A3C0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1" cy="1696413"/>
          </a:xfrm>
          <a:prstGeom prst="rect">
            <a:avLst/>
          </a:prstGeom>
          <a:ln>
            <a:noFill/>
          </a:ln>
          <a:effectLst>
            <a:outerShdw blurRad="304800" dist="114300" dir="5460000" sx="92000" sy="92000" algn="t" rotWithShape="0">
              <a:srgbClr val="000000">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2C76AA8-A894-EAA2-7569-9507A1643DB1}"/>
              </a:ext>
            </a:extLst>
          </p:cNvPr>
          <p:cNvSpPr>
            <a:spLocks noGrp="1"/>
          </p:cNvSpPr>
          <p:nvPr>
            <p:ph type="title"/>
          </p:nvPr>
        </p:nvSpPr>
        <p:spPr>
          <a:xfrm>
            <a:off x="758952" y="310901"/>
            <a:ext cx="10435034" cy="1089805"/>
          </a:xfrm>
        </p:spPr>
        <p:txBody>
          <a:bodyPr>
            <a:normAutofit/>
          </a:bodyPr>
          <a:lstStyle/>
          <a:p>
            <a:r>
              <a:rPr lang="en-US" sz="3400" dirty="0"/>
              <a:t>Impartiality and Transparency in the Review Process</a:t>
            </a:r>
          </a:p>
        </p:txBody>
      </p:sp>
      <p:pic>
        <p:nvPicPr>
          <p:cNvPr id="4" name="Gráfico 3" descr="Rebobinar con relleno sólido">
            <a:hlinkClick r:id="" action="ppaction://hlinkshowjump?jump=previousslide"/>
            <a:extLst>
              <a:ext uri="{FF2B5EF4-FFF2-40B4-BE49-F238E27FC236}">
                <a16:creationId xmlns:a16="http://schemas.microsoft.com/office/drawing/2014/main" id="{34AE96F0-4BA1-1C3C-271A-5FF0A4AFD69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4115" y="2202112"/>
            <a:ext cx="1867389" cy="1867389"/>
          </a:xfrm>
          <a:prstGeom prst="rect">
            <a:avLst/>
          </a:prstGeom>
        </p:spPr>
      </p:pic>
      <p:pic>
        <p:nvPicPr>
          <p:cNvPr id="5" name="Gráfico 4" descr="Avance rápido con relleno sólido">
            <a:hlinkClick r:id="" action="ppaction://hlinkshowjump?jump=nextslide"/>
            <a:extLst>
              <a:ext uri="{FF2B5EF4-FFF2-40B4-BE49-F238E27FC236}">
                <a16:creationId xmlns:a16="http://schemas.microsoft.com/office/drawing/2014/main" id="{DDCF8CC2-1F20-E419-723B-FE2B78C8CB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846788" y="2208170"/>
            <a:ext cx="1877614" cy="1877614"/>
          </a:xfrm>
          <a:prstGeom prst="rect">
            <a:avLst/>
          </a:prstGeom>
        </p:spPr>
      </p:pic>
      <p:pic>
        <p:nvPicPr>
          <p:cNvPr id="13" name="Imagen 12">
            <a:extLst>
              <a:ext uri="{FF2B5EF4-FFF2-40B4-BE49-F238E27FC236}">
                <a16:creationId xmlns:a16="http://schemas.microsoft.com/office/drawing/2014/main" id="{8ECCB12C-728B-37B1-BABE-4B38E20C30FC}"/>
              </a:ext>
            </a:extLst>
          </p:cNvPr>
          <p:cNvPicPr>
            <a:picLocks noChangeAspect="1"/>
          </p:cNvPicPr>
          <p:nvPr/>
        </p:nvPicPr>
        <p:blipFill>
          <a:blip r:embed="rId6"/>
          <a:stretch>
            <a:fillRect/>
          </a:stretch>
        </p:blipFill>
        <p:spPr>
          <a:xfrm>
            <a:off x="466274" y="5705647"/>
            <a:ext cx="979068" cy="619410"/>
          </a:xfrm>
          <a:prstGeom prst="rect">
            <a:avLst/>
          </a:prstGeom>
        </p:spPr>
      </p:pic>
      <p:pic>
        <p:nvPicPr>
          <p:cNvPr id="6" name="Imagen 5">
            <a:extLst>
              <a:ext uri="{FF2B5EF4-FFF2-40B4-BE49-F238E27FC236}">
                <a16:creationId xmlns:a16="http://schemas.microsoft.com/office/drawing/2014/main" id="{09E6BC8E-C940-86C8-F4DB-89F9F448DCE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bwMode="auto">
          <a:xfrm>
            <a:off x="1139198" y="4381915"/>
            <a:ext cx="3585204" cy="896300"/>
          </a:xfrm>
          <a:prstGeom prst="rect">
            <a:avLst/>
          </a:prstGeom>
          <a:noFill/>
        </p:spPr>
      </p:pic>
      <p:pic>
        <p:nvPicPr>
          <p:cNvPr id="7" name="Gráfico 6" descr="Hogar con relleno sólido">
            <a:hlinkClick r:id="" action="ppaction://hlinkshowjump?jump=firstslide"/>
            <a:extLst>
              <a:ext uri="{FF2B5EF4-FFF2-40B4-BE49-F238E27FC236}">
                <a16:creationId xmlns:a16="http://schemas.microsoft.com/office/drawing/2014/main" id="{C04C7982-214F-87C9-1FF9-6337860248A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754465" y="0"/>
            <a:ext cx="437535" cy="437535"/>
          </a:xfrm>
          <a:prstGeom prst="rect">
            <a:avLst/>
          </a:prstGeom>
        </p:spPr>
      </p:pic>
      <p:pic>
        <p:nvPicPr>
          <p:cNvPr id="8" name="Gráfico 7" descr="Icono de menú de hamburguesa con relleno sólido">
            <a:hlinkClick r:id="" action="ppaction://noaction"/>
            <a:extLst>
              <a:ext uri="{FF2B5EF4-FFF2-40B4-BE49-F238E27FC236}">
                <a16:creationId xmlns:a16="http://schemas.microsoft.com/office/drawing/2014/main" id="{9455BC33-09CD-01B4-6926-BE9982FC4F1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754465" y="437535"/>
            <a:ext cx="437535" cy="437535"/>
          </a:xfrm>
          <a:prstGeom prst="rect">
            <a:avLst/>
          </a:prstGeom>
        </p:spPr>
      </p:pic>
      <p:sp>
        <p:nvSpPr>
          <p:cNvPr id="15" name="Forma libre: forma 14">
            <a:extLst>
              <a:ext uri="{FF2B5EF4-FFF2-40B4-BE49-F238E27FC236}">
                <a16:creationId xmlns:a16="http://schemas.microsoft.com/office/drawing/2014/main" id="{B5F543E9-D73D-A1FC-C298-EFB4DC82C59D}"/>
              </a:ext>
            </a:extLst>
          </p:cNvPr>
          <p:cNvSpPr/>
          <p:nvPr/>
        </p:nvSpPr>
        <p:spPr>
          <a:xfrm>
            <a:off x="5720648" y="1838240"/>
            <a:ext cx="5552903" cy="1474275"/>
          </a:xfrm>
          <a:custGeom>
            <a:avLst/>
            <a:gdLst>
              <a:gd name="connsiteX0" fmla="*/ 0 w 5286940"/>
              <a:gd name="connsiteY0" fmla="*/ 147428 h 1474275"/>
              <a:gd name="connsiteX1" fmla="*/ 147428 w 5286940"/>
              <a:gd name="connsiteY1" fmla="*/ 0 h 1474275"/>
              <a:gd name="connsiteX2" fmla="*/ 5139513 w 5286940"/>
              <a:gd name="connsiteY2" fmla="*/ 0 h 1474275"/>
              <a:gd name="connsiteX3" fmla="*/ 5286941 w 5286940"/>
              <a:gd name="connsiteY3" fmla="*/ 147428 h 1474275"/>
              <a:gd name="connsiteX4" fmla="*/ 5286940 w 5286940"/>
              <a:gd name="connsiteY4" fmla="*/ 1326848 h 1474275"/>
              <a:gd name="connsiteX5" fmla="*/ 5139512 w 5286940"/>
              <a:gd name="connsiteY5" fmla="*/ 1474276 h 1474275"/>
              <a:gd name="connsiteX6" fmla="*/ 147428 w 5286940"/>
              <a:gd name="connsiteY6" fmla="*/ 1474275 h 1474275"/>
              <a:gd name="connsiteX7" fmla="*/ 0 w 5286940"/>
              <a:gd name="connsiteY7" fmla="*/ 1326847 h 1474275"/>
              <a:gd name="connsiteX8" fmla="*/ 0 w 5286940"/>
              <a:gd name="connsiteY8" fmla="*/ 147428 h 147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86940" h="1474275">
                <a:moveTo>
                  <a:pt x="0" y="147428"/>
                </a:moveTo>
                <a:cubicBezTo>
                  <a:pt x="0" y="66006"/>
                  <a:pt x="66006" y="0"/>
                  <a:pt x="147428" y="0"/>
                </a:cubicBezTo>
                <a:lnTo>
                  <a:pt x="5139513" y="0"/>
                </a:lnTo>
                <a:cubicBezTo>
                  <a:pt x="5220935" y="0"/>
                  <a:pt x="5286941" y="66006"/>
                  <a:pt x="5286941" y="147428"/>
                </a:cubicBezTo>
                <a:cubicBezTo>
                  <a:pt x="5286941" y="540568"/>
                  <a:pt x="5286940" y="933708"/>
                  <a:pt x="5286940" y="1326848"/>
                </a:cubicBezTo>
                <a:cubicBezTo>
                  <a:pt x="5286940" y="1408270"/>
                  <a:pt x="5220934" y="1474276"/>
                  <a:pt x="5139512" y="1474276"/>
                </a:cubicBezTo>
                <a:lnTo>
                  <a:pt x="147428" y="1474275"/>
                </a:lnTo>
                <a:cubicBezTo>
                  <a:pt x="66006" y="1474275"/>
                  <a:pt x="0" y="1408269"/>
                  <a:pt x="0" y="1326847"/>
                </a:cubicBezTo>
                <a:lnTo>
                  <a:pt x="0" y="147428"/>
                </a:lnTo>
                <a:close/>
              </a:path>
            </a:pathLst>
          </a:custGeom>
        </p:spPr>
        <p:style>
          <a:lnRef idx="3">
            <a:schemeClr val="lt1">
              <a:hueOff val="0"/>
              <a:satOff val="0"/>
              <a:lumOff val="0"/>
              <a:alphaOff val="0"/>
            </a:schemeClr>
          </a:lnRef>
          <a:fillRef idx="1">
            <a:schemeClr val="accent2">
              <a:shade val="50000"/>
              <a:hueOff val="0"/>
              <a:satOff val="0"/>
              <a:lumOff val="0"/>
              <a:alphaOff val="0"/>
            </a:schemeClr>
          </a:fillRef>
          <a:effectRef idx="1">
            <a:schemeClr val="accent2">
              <a:shade val="50000"/>
              <a:hueOff val="0"/>
              <a:satOff val="0"/>
              <a:lumOff val="0"/>
              <a:alphaOff val="0"/>
            </a:schemeClr>
          </a:effectRef>
          <a:fontRef idx="minor">
            <a:schemeClr val="lt1"/>
          </a:fontRef>
        </p:style>
        <p:txBody>
          <a:bodyPr spcFirstLastPara="0" vert="horz" wrap="square" lIns="104140" tIns="104140" rIns="1608638" bIns="104140" numCol="1" spcCol="1270" anchor="ctr" anchorCtr="0">
            <a:noAutofit/>
          </a:bodyPr>
          <a:lstStyle/>
          <a:p>
            <a:r>
              <a:rPr lang="en-US" sz="1600" b="1" dirty="0">
                <a:solidFill>
                  <a:schemeClr val="bg1"/>
                </a:solidFill>
                <a:latin typeface="Abadi Extra Light" panose="020B0204020104020204" pitchFamily="34" charset="0"/>
              </a:rPr>
              <a:t>Fair peer review: </a:t>
            </a:r>
            <a:r>
              <a:rPr lang="en-US" sz="1600" dirty="0">
                <a:solidFill>
                  <a:schemeClr val="bg1"/>
                </a:solidFill>
                <a:latin typeface="Abadi Extra Light" panose="020B0204020104020204" pitchFamily="34" charset="0"/>
              </a:rPr>
              <a:t>The </a:t>
            </a:r>
            <a:r>
              <a:rPr lang="en-US" sz="1600" b="1" i="1" dirty="0" err="1">
                <a:solidFill>
                  <a:schemeClr val="tx1"/>
                </a:solidFill>
                <a:latin typeface="Abadi Extra Light" panose="020B0204020104020204" pitchFamily="34" charset="0"/>
              </a:rPr>
              <a:t>Económicas</a:t>
            </a:r>
            <a:r>
              <a:rPr lang="en-US" sz="1600" b="1" i="1" dirty="0">
                <a:solidFill>
                  <a:schemeClr val="tx1"/>
                </a:solidFill>
                <a:latin typeface="Abadi Extra Light" panose="020B0204020104020204" pitchFamily="34" charset="0"/>
              </a:rPr>
              <a:t> CUC </a:t>
            </a:r>
            <a:r>
              <a:rPr lang="en-US" sz="1600" dirty="0">
                <a:solidFill>
                  <a:schemeClr val="bg1"/>
                </a:solidFill>
                <a:latin typeface="Abadi Extra Light" panose="020B0204020104020204" pitchFamily="34" charset="0"/>
              </a:rPr>
              <a:t>editors are guarantors that the peer review process is fair, impartial and transparent. They must select reviewers who are experts in the field and who can evaluate the work objectively.</a:t>
            </a:r>
          </a:p>
        </p:txBody>
      </p:sp>
      <p:sp>
        <p:nvSpPr>
          <p:cNvPr id="16" name="Forma libre: forma 15">
            <a:extLst>
              <a:ext uri="{FF2B5EF4-FFF2-40B4-BE49-F238E27FC236}">
                <a16:creationId xmlns:a16="http://schemas.microsoft.com/office/drawing/2014/main" id="{0FF59AB4-B8A7-D676-0B23-85AE99C4656E}"/>
              </a:ext>
            </a:extLst>
          </p:cNvPr>
          <p:cNvSpPr/>
          <p:nvPr/>
        </p:nvSpPr>
        <p:spPr>
          <a:xfrm>
            <a:off x="6324683" y="3558227"/>
            <a:ext cx="5286940" cy="1474275"/>
          </a:xfrm>
          <a:custGeom>
            <a:avLst/>
            <a:gdLst>
              <a:gd name="connsiteX0" fmla="*/ 0 w 5286940"/>
              <a:gd name="connsiteY0" fmla="*/ 147428 h 1474275"/>
              <a:gd name="connsiteX1" fmla="*/ 147428 w 5286940"/>
              <a:gd name="connsiteY1" fmla="*/ 0 h 1474275"/>
              <a:gd name="connsiteX2" fmla="*/ 5139513 w 5286940"/>
              <a:gd name="connsiteY2" fmla="*/ 0 h 1474275"/>
              <a:gd name="connsiteX3" fmla="*/ 5286941 w 5286940"/>
              <a:gd name="connsiteY3" fmla="*/ 147428 h 1474275"/>
              <a:gd name="connsiteX4" fmla="*/ 5286940 w 5286940"/>
              <a:gd name="connsiteY4" fmla="*/ 1326848 h 1474275"/>
              <a:gd name="connsiteX5" fmla="*/ 5139512 w 5286940"/>
              <a:gd name="connsiteY5" fmla="*/ 1474276 h 1474275"/>
              <a:gd name="connsiteX6" fmla="*/ 147428 w 5286940"/>
              <a:gd name="connsiteY6" fmla="*/ 1474275 h 1474275"/>
              <a:gd name="connsiteX7" fmla="*/ 0 w 5286940"/>
              <a:gd name="connsiteY7" fmla="*/ 1326847 h 1474275"/>
              <a:gd name="connsiteX8" fmla="*/ 0 w 5286940"/>
              <a:gd name="connsiteY8" fmla="*/ 147428 h 147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86940" h="1474275">
                <a:moveTo>
                  <a:pt x="0" y="147428"/>
                </a:moveTo>
                <a:cubicBezTo>
                  <a:pt x="0" y="66006"/>
                  <a:pt x="66006" y="0"/>
                  <a:pt x="147428" y="0"/>
                </a:cubicBezTo>
                <a:lnTo>
                  <a:pt x="5139513" y="0"/>
                </a:lnTo>
                <a:cubicBezTo>
                  <a:pt x="5220935" y="0"/>
                  <a:pt x="5286941" y="66006"/>
                  <a:pt x="5286941" y="147428"/>
                </a:cubicBezTo>
                <a:cubicBezTo>
                  <a:pt x="5286941" y="540568"/>
                  <a:pt x="5286940" y="933708"/>
                  <a:pt x="5286940" y="1326848"/>
                </a:cubicBezTo>
                <a:cubicBezTo>
                  <a:pt x="5286940" y="1408270"/>
                  <a:pt x="5220934" y="1474276"/>
                  <a:pt x="5139512" y="1474276"/>
                </a:cubicBezTo>
                <a:lnTo>
                  <a:pt x="147428" y="1474275"/>
                </a:lnTo>
                <a:cubicBezTo>
                  <a:pt x="66006" y="1474275"/>
                  <a:pt x="0" y="1408269"/>
                  <a:pt x="0" y="1326847"/>
                </a:cubicBezTo>
                <a:lnTo>
                  <a:pt x="0" y="147428"/>
                </a:lnTo>
                <a:close/>
              </a:path>
            </a:pathLst>
          </a:custGeom>
        </p:spPr>
        <p:style>
          <a:lnRef idx="3">
            <a:schemeClr val="lt1">
              <a:hueOff val="0"/>
              <a:satOff val="0"/>
              <a:lumOff val="0"/>
              <a:alphaOff val="0"/>
            </a:schemeClr>
          </a:lnRef>
          <a:fillRef idx="1">
            <a:schemeClr val="accent2">
              <a:shade val="50000"/>
              <a:hueOff val="-365899"/>
              <a:satOff val="2915"/>
              <a:lumOff val="31163"/>
              <a:alphaOff val="0"/>
            </a:schemeClr>
          </a:fillRef>
          <a:effectRef idx="1">
            <a:schemeClr val="accent2">
              <a:shade val="50000"/>
              <a:hueOff val="-365899"/>
              <a:satOff val="2915"/>
              <a:lumOff val="31163"/>
              <a:alphaOff val="0"/>
            </a:schemeClr>
          </a:effectRef>
          <a:fontRef idx="minor">
            <a:schemeClr val="lt1"/>
          </a:fontRef>
        </p:style>
        <p:txBody>
          <a:bodyPr spcFirstLastPara="0" vert="horz" wrap="square" lIns="104140" tIns="104140" rIns="1528914" bIns="104140" numCol="1" spcCol="1270" anchor="ctr" anchorCtr="0">
            <a:noAutofit/>
          </a:bodyPr>
          <a:lstStyle/>
          <a:p>
            <a:r>
              <a:rPr lang="en-US" sz="1600" b="1" dirty="0">
                <a:solidFill>
                  <a:schemeClr val="bg1"/>
                </a:solidFill>
                <a:latin typeface="Abadi Extra Light" panose="020B0204020104020204" pitchFamily="34" charset="0"/>
              </a:rPr>
              <a:t>Confidentiality: </a:t>
            </a:r>
            <a:r>
              <a:rPr lang="en-US" sz="1600" dirty="0">
                <a:solidFill>
                  <a:schemeClr val="bg1"/>
                </a:solidFill>
                <a:latin typeface="Abadi Extra Light" panose="020B0204020104020204" pitchFamily="34" charset="0"/>
              </a:rPr>
              <a:t>The </a:t>
            </a:r>
            <a:r>
              <a:rPr lang="en-US" sz="1600" i="1" dirty="0" err="1">
                <a:solidFill>
                  <a:srgbClr val="C00000"/>
                </a:solidFill>
                <a:latin typeface="Abadi Extra Light" panose="020B0204020104020204" pitchFamily="34" charset="0"/>
              </a:rPr>
              <a:t>Económicas</a:t>
            </a:r>
            <a:r>
              <a:rPr lang="en-US" sz="1600" i="1" dirty="0">
                <a:solidFill>
                  <a:srgbClr val="C00000"/>
                </a:solidFill>
                <a:latin typeface="Abadi Extra Light" panose="020B0204020104020204" pitchFamily="34" charset="0"/>
              </a:rPr>
              <a:t> CUC  </a:t>
            </a:r>
            <a:r>
              <a:rPr lang="en-US" sz="1600" dirty="0">
                <a:solidFill>
                  <a:schemeClr val="bg1"/>
                </a:solidFill>
                <a:latin typeface="Abadi Extra Light" panose="020B0204020104020204" pitchFamily="34" charset="0"/>
              </a:rPr>
              <a:t>editors </a:t>
            </a:r>
          </a:p>
          <a:p>
            <a:r>
              <a:rPr lang="en-US" sz="1600" dirty="0">
                <a:solidFill>
                  <a:schemeClr val="bg1"/>
                </a:solidFill>
                <a:latin typeface="Abadi Extra Light" panose="020B0204020104020204" pitchFamily="34" charset="0"/>
              </a:rPr>
              <a:t>ensure that all information in the manuscript, including the names of authors and reviewers, is kept confidential during the review process.</a:t>
            </a:r>
          </a:p>
        </p:txBody>
      </p:sp>
      <p:sp>
        <p:nvSpPr>
          <p:cNvPr id="17" name="Forma libre: forma 16">
            <a:extLst>
              <a:ext uri="{FF2B5EF4-FFF2-40B4-BE49-F238E27FC236}">
                <a16:creationId xmlns:a16="http://schemas.microsoft.com/office/drawing/2014/main" id="{19240939-3E1D-33BA-40B1-AF5B0B4D3B66}"/>
              </a:ext>
            </a:extLst>
          </p:cNvPr>
          <p:cNvSpPr/>
          <p:nvPr/>
        </p:nvSpPr>
        <p:spPr>
          <a:xfrm>
            <a:off x="6791178" y="5278215"/>
            <a:ext cx="5286940" cy="1474275"/>
          </a:xfrm>
          <a:custGeom>
            <a:avLst/>
            <a:gdLst>
              <a:gd name="connsiteX0" fmla="*/ 0 w 5286940"/>
              <a:gd name="connsiteY0" fmla="*/ 147428 h 1474275"/>
              <a:gd name="connsiteX1" fmla="*/ 147428 w 5286940"/>
              <a:gd name="connsiteY1" fmla="*/ 0 h 1474275"/>
              <a:gd name="connsiteX2" fmla="*/ 5139513 w 5286940"/>
              <a:gd name="connsiteY2" fmla="*/ 0 h 1474275"/>
              <a:gd name="connsiteX3" fmla="*/ 5286941 w 5286940"/>
              <a:gd name="connsiteY3" fmla="*/ 147428 h 1474275"/>
              <a:gd name="connsiteX4" fmla="*/ 5286940 w 5286940"/>
              <a:gd name="connsiteY4" fmla="*/ 1326848 h 1474275"/>
              <a:gd name="connsiteX5" fmla="*/ 5139512 w 5286940"/>
              <a:gd name="connsiteY5" fmla="*/ 1474276 h 1474275"/>
              <a:gd name="connsiteX6" fmla="*/ 147428 w 5286940"/>
              <a:gd name="connsiteY6" fmla="*/ 1474275 h 1474275"/>
              <a:gd name="connsiteX7" fmla="*/ 0 w 5286940"/>
              <a:gd name="connsiteY7" fmla="*/ 1326847 h 1474275"/>
              <a:gd name="connsiteX8" fmla="*/ 0 w 5286940"/>
              <a:gd name="connsiteY8" fmla="*/ 147428 h 147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86940" h="1474275">
                <a:moveTo>
                  <a:pt x="0" y="147428"/>
                </a:moveTo>
                <a:cubicBezTo>
                  <a:pt x="0" y="66006"/>
                  <a:pt x="66006" y="0"/>
                  <a:pt x="147428" y="0"/>
                </a:cubicBezTo>
                <a:lnTo>
                  <a:pt x="5139513" y="0"/>
                </a:lnTo>
                <a:cubicBezTo>
                  <a:pt x="5220935" y="0"/>
                  <a:pt x="5286941" y="66006"/>
                  <a:pt x="5286941" y="147428"/>
                </a:cubicBezTo>
                <a:cubicBezTo>
                  <a:pt x="5286941" y="540568"/>
                  <a:pt x="5286940" y="933708"/>
                  <a:pt x="5286940" y="1326848"/>
                </a:cubicBezTo>
                <a:cubicBezTo>
                  <a:pt x="5286940" y="1408270"/>
                  <a:pt x="5220934" y="1474276"/>
                  <a:pt x="5139512" y="1474276"/>
                </a:cubicBezTo>
                <a:lnTo>
                  <a:pt x="147428" y="1474275"/>
                </a:lnTo>
                <a:cubicBezTo>
                  <a:pt x="66006" y="1474275"/>
                  <a:pt x="0" y="1408269"/>
                  <a:pt x="0" y="1326847"/>
                </a:cubicBezTo>
                <a:lnTo>
                  <a:pt x="0" y="147428"/>
                </a:lnTo>
                <a:close/>
              </a:path>
            </a:pathLst>
          </a:custGeom>
        </p:spPr>
        <p:style>
          <a:lnRef idx="3">
            <a:schemeClr val="lt1">
              <a:hueOff val="0"/>
              <a:satOff val="0"/>
              <a:lumOff val="0"/>
              <a:alphaOff val="0"/>
            </a:schemeClr>
          </a:lnRef>
          <a:fillRef idx="1">
            <a:schemeClr val="accent2">
              <a:shade val="50000"/>
              <a:hueOff val="-365899"/>
              <a:satOff val="2915"/>
              <a:lumOff val="31163"/>
              <a:alphaOff val="0"/>
            </a:schemeClr>
          </a:fillRef>
          <a:effectRef idx="1">
            <a:schemeClr val="accent2">
              <a:shade val="50000"/>
              <a:hueOff val="-365899"/>
              <a:satOff val="2915"/>
              <a:lumOff val="31163"/>
              <a:alphaOff val="0"/>
            </a:schemeClr>
          </a:effectRef>
          <a:fontRef idx="minor">
            <a:schemeClr val="lt1"/>
          </a:fontRef>
        </p:style>
        <p:txBody>
          <a:bodyPr spcFirstLastPara="0" vert="horz" wrap="square" lIns="104140" tIns="104140" rIns="1528914" bIns="104140" numCol="1" spcCol="1270" anchor="ctr" anchorCtr="0">
            <a:noAutofit/>
          </a:bodyPr>
          <a:lstStyle/>
          <a:p>
            <a:r>
              <a:rPr lang="en-US" sz="1600" b="1" dirty="0">
                <a:solidFill>
                  <a:schemeClr val="bg1"/>
                </a:solidFill>
                <a:latin typeface="Abadi Extra Light" panose="020B0204020104020204" pitchFamily="34" charset="0"/>
              </a:rPr>
              <a:t>Conflicts of interest</a:t>
            </a:r>
            <a:r>
              <a:rPr lang="en-US" sz="1600" b="0" i="0" kern="1200" baseline="0" dirty="0">
                <a:solidFill>
                  <a:schemeClr val="bg1"/>
                </a:solidFill>
                <a:latin typeface="Abadi Extra Light" panose="020B0204020104020204" pitchFamily="34" charset="0"/>
              </a:rPr>
              <a:t>: </a:t>
            </a:r>
            <a:r>
              <a:rPr lang="en-US" sz="1600" dirty="0">
                <a:solidFill>
                  <a:schemeClr val="bg1"/>
                </a:solidFill>
                <a:latin typeface="Abadi Extra Light" panose="020B0204020104020204" pitchFamily="34" charset="0"/>
              </a:rPr>
              <a:t>The </a:t>
            </a:r>
            <a:r>
              <a:rPr lang="en-US" sz="1600" i="1" dirty="0" err="1">
                <a:solidFill>
                  <a:srgbClr val="C00000"/>
                </a:solidFill>
                <a:latin typeface="Abadi Extra Light" panose="020B0204020104020204" pitchFamily="34" charset="0"/>
              </a:rPr>
              <a:t>Económicas</a:t>
            </a:r>
            <a:r>
              <a:rPr lang="en-US" sz="1600" i="1" dirty="0">
                <a:solidFill>
                  <a:srgbClr val="C00000"/>
                </a:solidFill>
                <a:latin typeface="Abadi Extra Light" panose="020B0204020104020204" pitchFamily="34" charset="0"/>
              </a:rPr>
              <a:t> CUC </a:t>
            </a:r>
            <a:r>
              <a:rPr lang="en-US" sz="1600" dirty="0">
                <a:solidFill>
                  <a:schemeClr val="bg1"/>
                </a:solidFill>
                <a:latin typeface="Abadi Extra Light" panose="020B0204020104020204" pitchFamily="34" charset="0"/>
              </a:rPr>
              <a:t>editors manage conflicts of interest in an appropriate manner in accordance with </a:t>
            </a:r>
            <a:r>
              <a:rPr lang="en-US" sz="1600" dirty="0">
                <a:latin typeface="Abadi Extra Light" panose="020B0204020104020204" pitchFamily="34" charset="0"/>
                <a:hlinkClick r:id="rId12"/>
              </a:rPr>
              <a:t>COPE</a:t>
            </a:r>
            <a:r>
              <a:rPr lang="en-US" sz="1600" dirty="0">
                <a:solidFill>
                  <a:schemeClr val="tx1">
                    <a:lumMod val="65000"/>
                    <a:lumOff val="35000"/>
                  </a:schemeClr>
                </a:solidFill>
                <a:latin typeface="Abadi Extra Light" panose="020B0204020104020204" pitchFamily="34" charset="0"/>
              </a:rPr>
              <a:t> </a:t>
            </a:r>
            <a:r>
              <a:rPr lang="en-US" sz="1600" dirty="0">
                <a:solidFill>
                  <a:schemeClr val="bg1"/>
                </a:solidFill>
                <a:latin typeface="Abadi Extra Light" panose="020B0204020104020204" pitchFamily="34" charset="0"/>
              </a:rPr>
              <a:t>regulations, both for authors and reviewers, ensuring that there is no bias in </a:t>
            </a:r>
          </a:p>
          <a:p>
            <a:r>
              <a:rPr lang="en-US" sz="1600" dirty="0">
                <a:solidFill>
                  <a:schemeClr val="bg1"/>
                </a:solidFill>
                <a:latin typeface="Abadi Extra Light" panose="020B0204020104020204" pitchFamily="34" charset="0"/>
              </a:rPr>
              <a:t>decision making. </a:t>
            </a:r>
            <a:endParaRPr lang="es-CO" sz="1600" kern="1200" dirty="0">
              <a:solidFill>
                <a:schemeClr val="bg1"/>
              </a:solidFill>
              <a:latin typeface="Abadi Extra Light" panose="020B0204020104020204" pitchFamily="34" charset="0"/>
            </a:endParaRPr>
          </a:p>
        </p:txBody>
      </p:sp>
      <p:sp>
        <p:nvSpPr>
          <p:cNvPr id="19" name="Forma libre: forma 18">
            <a:extLst>
              <a:ext uri="{FF2B5EF4-FFF2-40B4-BE49-F238E27FC236}">
                <a16:creationId xmlns:a16="http://schemas.microsoft.com/office/drawing/2014/main" id="{3283918D-9FC9-700D-0B79-307D946ADFFD}"/>
              </a:ext>
            </a:extLst>
          </p:cNvPr>
          <p:cNvSpPr/>
          <p:nvPr/>
        </p:nvSpPr>
        <p:spPr>
          <a:xfrm>
            <a:off x="10186850" y="2956232"/>
            <a:ext cx="958278" cy="958278"/>
          </a:xfrm>
          <a:custGeom>
            <a:avLst/>
            <a:gdLst>
              <a:gd name="connsiteX0" fmla="*/ 0 w 958278"/>
              <a:gd name="connsiteY0" fmla="*/ 527053 h 958278"/>
              <a:gd name="connsiteX1" fmla="*/ 215613 w 958278"/>
              <a:gd name="connsiteY1" fmla="*/ 527053 h 958278"/>
              <a:gd name="connsiteX2" fmla="*/ 215613 w 958278"/>
              <a:gd name="connsiteY2" fmla="*/ 0 h 958278"/>
              <a:gd name="connsiteX3" fmla="*/ 742665 w 958278"/>
              <a:gd name="connsiteY3" fmla="*/ 0 h 958278"/>
              <a:gd name="connsiteX4" fmla="*/ 742665 w 958278"/>
              <a:gd name="connsiteY4" fmla="*/ 527053 h 958278"/>
              <a:gd name="connsiteX5" fmla="*/ 958278 w 958278"/>
              <a:gd name="connsiteY5" fmla="*/ 527053 h 958278"/>
              <a:gd name="connsiteX6" fmla="*/ 479139 w 958278"/>
              <a:gd name="connsiteY6" fmla="*/ 958278 h 958278"/>
              <a:gd name="connsiteX7" fmla="*/ 0 w 958278"/>
              <a:gd name="connsiteY7" fmla="*/ 527053 h 958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8278" h="958278">
                <a:moveTo>
                  <a:pt x="0" y="527053"/>
                </a:moveTo>
                <a:lnTo>
                  <a:pt x="215613" y="527053"/>
                </a:lnTo>
                <a:lnTo>
                  <a:pt x="215613" y="0"/>
                </a:lnTo>
                <a:lnTo>
                  <a:pt x="742665" y="0"/>
                </a:lnTo>
                <a:lnTo>
                  <a:pt x="742665" y="527053"/>
                </a:lnTo>
                <a:lnTo>
                  <a:pt x="958278" y="527053"/>
                </a:lnTo>
                <a:lnTo>
                  <a:pt x="479139" y="958278"/>
                </a:lnTo>
                <a:lnTo>
                  <a:pt x="0" y="527053"/>
                </a:lnTo>
                <a:close/>
              </a:path>
            </a:pathLst>
          </a:custGeom>
        </p:spPr>
        <p:style>
          <a:lnRef idx="2">
            <a:schemeClr val="accent2">
              <a:alpha val="90000"/>
              <a:tint val="55000"/>
              <a:hueOff val="0"/>
              <a:satOff val="0"/>
              <a:lumOff val="0"/>
              <a:alphaOff val="0"/>
            </a:schemeClr>
          </a:lnRef>
          <a:fillRef idx="1">
            <a:schemeClr val="accent2">
              <a:alpha val="90000"/>
              <a:tint val="55000"/>
              <a:hueOff val="0"/>
              <a:satOff val="0"/>
              <a:lumOff val="0"/>
              <a:alphaOff val="0"/>
            </a:schemeClr>
          </a:fillRef>
          <a:effectRef idx="0">
            <a:schemeClr val="accent2">
              <a:alpha val="90000"/>
              <a:tint val="55000"/>
              <a:hueOff val="0"/>
              <a:satOff val="0"/>
              <a:lumOff val="0"/>
              <a:alphaOff val="0"/>
            </a:schemeClr>
          </a:effectRef>
          <a:fontRef idx="minor">
            <a:schemeClr val="dk1">
              <a:hueOff val="0"/>
              <a:satOff val="0"/>
              <a:lumOff val="0"/>
              <a:alphaOff val="0"/>
            </a:schemeClr>
          </a:fontRef>
        </p:style>
        <p:txBody>
          <a:bodyPr spcFirstLastPara="0" vert="horz" wrap="square" lIns="235933" tIns="20320" rIns="235933" bIns="257494" numCol="1" spcCol="1270" anchor="ctr" anchorCtr="0">
            <a:noAutofit/>
          </a:bodyPr>
          <a:lstStyle/>
          <a:p>
            <a:pPr marL="0" lvl="0" indent="0" algn="ctr" defTabSz="711200">
              <a:lnSpc>
                <a:spcPct val="90000"/>
              </a:lnSpc>
              <a:spcBef>
                <a:spcPct val="0"/>
              </a:spcBef>
              <a:spcAft>
                <a:spcPct val="35000"/>
              </a:spcAft>
              <a:buNone/>
            </a:pPr>
            <a:endParaRPr lang="es-CO" sz="1600" kern="1200">
              <a:latin typeface="Abadi Extra Light" panose="020B0204020104020204" pitchFamily="34" charset="0"/>
            </a:endParaRPr>
          </a:p>
        </p:txBody>
      </p:sp>
      <p:sp>
        <p:nvSpPr>
          <p:cNvPr id="21" name="Forma libre: forma 20">
            <a:extLst>
              <a:ext uri="{FF2B5EF4-FFF2-40B4-BE49-F238E27FC236}">
                <a16:creationId xmlns:a16="http://schemas.microsoft.com/office/drawing/2014/main" id="{372815DC-E39C-A809-3191-68B723F4927F}"/>
              </a:ext>
            </a:extLst>
          </p:cNvPr>
          <p:cNvSpPr/>
          <p:nvPr/>
        </p:nvSpPr>
        <p:spPr>
          <a:xfrm>
            <a:off x="10653345" y="4666391"/>
            <a:ext cx="958278" cy="958278"/>
          </a:xfrm>
          <a:custGeom>
            <a:avLst/>
            <a:gdLst>
              <a:gd name="connsiteX0" fmla="*/ 0 w 958278"/>
              <a:gd name="connsiteY0" fmla="*/ 527053 h 958278"/>
              <a:gd name="connsiteX1" fmla="*/ 215613 w 958278"/>
              <a:gd name="connsiteY1" fmla="*/ 527053 h 958278"/>
              <a:gd name="connsiteX2" fmla="*/ 215613 w 958278"/>
              <a:gd name="connsiteY2" fmla="*/ 0 h 958278"/>
              <a:gd name="connsiteX3" fmla="*/ 742665 w 958278"/>
              <a:gd name="connsiteY3" fmla="*/ 0 h 958278"/>
              <a:gd name="connsiteX4" fmla="*/ 742665 w 958278"/>
              <a:gd name="connsiteY4" fmla="*/ 527053 h 958278"/>
              <a:gd name="connsiteX5" fmla="*/ 958278 w 958278"/>
              <a:gd name="connsiteY5" fmla="*/ 527053 h 958278"/>
              <a:gd name="connsiteX6" fmla="*/ 479139 w 958278"/>
              <a:gd name="connsiteY6" fmla="*/ 958278 h 958278"/>
              <a:gd name="connsiteX7" fmla="*/ 0 w 958278"/>
              <a:gd name="connsiteY7" fmla="*/ 527053 h 958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8278" h="958278">
                <a:moveTo>
                  <a:pt x="0" y="527053"/>
                </a:moveTo>
                <a:lnTo>
                  <a:pt x="215613" y="527053"/>
                </a:lnTo>
                <a:lnTo>
                  <a:pt x="215613" y="0"/>
                </a:lnTo>
                <a:lnTo>
                  <a:pt x="742665" y="0"/>
                </a:lnTo>
                <a:lnTo>
                  <a:pt x="742665" y="527053"/>
                </a:lnTo>
                <a:lnTo>
                  <a:pt x="958278" y="527053"/>
                </a:lnTo>
                <a:lnTo>
                  <a:pt x="479139" y="958278"/>
                </a:lnTo>
                <a:lnTo>
                  <a:pt x="0" y="527053"/>
                </a:lnTo>
                <a:close/>
              </a:path>
            </a:pathLst>
          </a:custGeom>
        </p:spPr>
        <p:style>
          <a:lnRef idx="2">
            <a:schemeClr val="accent2">
              <a:alpha val="90000"/>
              <a:tint val="55000"/>
              <a:hueOff val="0"/>
              <a:satOff val="0"/>
              <a:lumOff val="0"/>
              <a:alphaOff val="0"/>
            </a:schemeClr>
          </a:lnRef>
          <a:fillRef idx="1">
            <a:schemeClr val="accent2">
              <a:alpha val="90000"/>
              <a:tint val="55000"/>
              <a:hueOff val="0"/>
              <a:satOff val="0"/>
              <a:lumOff val="0"/>
              <a:alphaOff val="0"/>
            </a:schemeClr>
          </a:fillRef>
          <a:effectRef idx="0">
            <a:schemeClr val="accent2">
              <a:alpha val="90000"/>
              <a:tint val="55000"/>
              <a:hueOff val="0"/>
              <a:satOff val="0"/>
              <a:lumOff val="0"/>
              <a:alphaOff val="0"/>
            </a:schemeClr>
          </a:effectRef>
          <a:fontRef idx="minor">
            <a:schemeClr val="dk1">
              <a:hueOff val="0"/>
              <a:satOff val="0"/>
              <a:lumOff val="0"/>
              <a:alphaOff val="0"/>
            </a:schemeClr>
          </a:fontRef>
        </p:style>
        <p:txBody>
          <a:bodyPr spcFirstLastPara="0" vert="horz" wrap="square" lIns="235933" tIns="20320" rIns="235933" bIns="257494" numCol="1" spcCol="1270" anchor="ctr" anchorCtr="0">
            <a:noAutofit/>
          </a:bodyPr>
          <a:lstStyle/>
          <a:p>
            <a:pPr marL="0" lvl="0" indent="0" algn="ctr" defTabSz="711200">
              <a:lnSpc>
                <a:spcPct val="90000"/>
              </a:lnSpc>
              <a:spcBef>
                <a:spcPct val="0"/>
              </a:spcBef>
              <a:spcAft>
                <a:spcPct val="35000"/>
              </a:spcAft>
              <a:buNone/>
            </a:pPr>
            <a:endParaRPr lang="es-CO" sz="1600" kern="1200">
              <a:latin typeface="Abadi Extra Light" panose="020B0204020104020204" pitchFamily="34" charset="0"/>
            </a:endParaRPr>
          </a:p>
        </p:txBody>
      </p:sp>
    </p:spTree>
    <p:extLst>
      <p:ext uri="{BB962C8B-B14F-4D97-AF65-F5344CB8AC3E}">
        <p14:creationId xmlns:p14="http://schemas.microsoft.com/office/powerpoint/2010/main" val="3801329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100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3000"/>
                                  </p:stCondLst>
                                  <p:childTnLst>
                                    <p:set>
                                      <p:cBhvr>
                                        <p:cTn id="10" dur="1" fill="hold">
                                          <p:stCondLst>
                                            <p:cond delay="0"/>
                                          </p:stCondLst>
                                        </p:cTn>
                                        <p:tgtEl>
                                          <p:spTgt spid="16"/>
                                        </p:tgtEl>
                                        <p:attrNameLst>
                                          <p:attrName>style.visibility</p:attrName>
                                        </p:attrNameLst>
                                      </p:cBhvr>
                                      <p:to>
                                        <p:strVal val="visible"/>
                                      </p:to>
                                    </p:set>
                                    <p:anim calcmode="lin" valueType="num">
                                      <p:cBhvr>
                                        <p:cTn id="11" dur="1000" fill="hold"/>
                                        <p:tgtEl>
                                          <p:spTgt spid="16"/>
                                        </p:tgtEl>
                                        <p:attrNameLst>
                                          <p:attrName>ppt_w</p:attrName>
                                        </p:attrNameLst>
                                      </p:cBhvr>
                                      <p:tavLst>
                                        <p:tav tm="0">
                                          <p:val>
                                            <p:fltVal val="0"/>
                                          </p:val>
                                        </p:tav>
                                        <p:tav tm="100000">
                                          <p:val>
                                            <p:strVal val="#ppt_w"/>
                                          </p:val>
                                        </p:tav>
                                      </p:tavLst>
                                    </p:anim>
                                    <p:anim calcmode="lin" valueType="num">
                                      <p:cBhvr>
                                        <p:cTn id="12" dur="1000" fill="hold"/>
                                        <p:tgtEl>
                                          <p:spTgt spid="16"/>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500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2000"/>
                                  </p:stCondLst>
                                  <p:childTnLst>
                                    <p:set>
                                      <p:cBhvr>
                                        <p:cTn id="18" dur="1" fill="hold">
                                          <p:stCondLst>
                                            <p:cond delay="0"/>
                                          </p:stCondLst>
                                        </p:cTn>
                                        <p:tgtEl>
                                          <p:spTgt spid="19"/>
                                        </p:tgtEl>
                                        <p:attrNameLst>
                                          <p:attrName>style.visibility</p:attrName>
                                        </p:attrNameLst>
                                      </p:cBhvr>
                                      <p:to>
                                        <p:strVal val="visible"/>
                                      </p:to>
                                    </p:set>
                                    <p:anim calcmode="lin" valueType="num">
                                      <p:cBhvr>
                                        <p:cTn id="19" dur="1000" fill="hold"/>
                                        <p:tgtEl>
                                          <p:spTgt spid="19"/>
                                        </p:tgtEl>
                                        <p:attrNameLst>
                                          <p:attrName>ppt_w</p:attrName>
                                        </p:attrNameLst>
                                      </p:cBhvr>
                                      <p:tavLst>
                                        <p:tav tm="0">
                                          <p:val>
                                            <p:fltVal val="0"/>
                                          </p:val>
                                        </p:tav>
                                        <p:tav tm="100000">
                                          <p:val>
                                            <p:strVal val="#ppt_w"/>
                                          </p:val>
                                        </p:tav>
                                      </p:tavLst>
                                    </p:anim>
                                    <p:anim calcmode="lin" valueType="num">
                                      <p:cBhvr>
                                        <p:cTn id="20" dur="1000" fill="hold"/>
                                        <p:tgtEl>
                                          <p:spTgt spid="19"/>
                                        </p:tgtEl>
                                        <p:attrNameLst>
                                          <p:attrName>ppt_h</p:attrName>
                                        </p:attrNameLst>
                                      </p:cBhvr>
                                      <p:tavLst>
                                        <p:tav tm="0">
                                          <p:val>
                                            <p:strVal val="#ppt_h"/>
                                          </p:val>
                                        </p:tav>
                                        <p:tav tm="100000">
                                          <p:val>
                                            <p:strVal val="#ppt_h"/>
                                          </p:val>
                                        </p:tav>
                                      </p:tavLst>
                                    </p:anim>
                                  </p:childTnLst>
                                </p:cTn>
                              </p:par>
                              <p:par>
                                <p:cTn id="21" presetID="17" presetClass="entr" presetSubtype="10" fill="hold" grpId="0" nodeType="withEffect">
                                  <p:stCondLst>
                                    <p:cond delay="4000"/>
                                  </p:stCondLst>
                                  <p:childTnLst>
                                    <p:set>
                                      <p:cBhvr>
                                        <p:cTn id="22" dur="1" fill="hold">
                                          <p:stCondLst>
                                            <p:cond delay="0"/>
                                          </p:stCondLst>
                                        </p:cTn>
                                        <p:tgtEl>
                                          <p:spTgt spid="21"/>
                                        </p:tgtEl>
                                        <p:attrNameLst>
                                          <p:attrName>style.visibility</p:attrName>
                                        </p:attrNameLst>
                                      </p:cBhvr>
                                      <p:to>
                                        <p:strVal val="visible"/>
                                      </p:to>
                                    </p:set>
                                    <p:anim calcmode="lin" valueType="num">
                                      <p:cBhvr>
                                        <p:cTn id="23" dur="1000" fill="hold"/>
                                        <p:tgtEl>
                                          <p:spTgt spid="21"/>
                                        </p:tgtEl>
                                        <p:attrNameLst>
                                          <p:attrName>ppt_w</p:attrName>
                                        </p:attrNameLst>
                                      </p:cBhvr>
                                      <p:tavLst>
                                        <p:tav tm="0">
                                          <p:val>
                                            <p:fltVal val="0"/>
                                          </p:val>
                                        </p:tav>
                                        <p:tav tm="100000">
                                          <p:val>
                                            <p:strVal val="#ppt_w"/>
                                          </p:val>
                                        </p:tav>
                                      </p:tavLst>
                                    </p:anim>
                                    <p:anim calcmode="lin" valueType="num">
                                      <p:cBhvr>
                                        <p:cTn id="24" dur="1000" fill="hold"/>
                                        <p:tgtEl>
                                          <p:spTgt spid="2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9"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C6A78-636E-C40E-40D3-B3D142ACFBE0}"/>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B47871F-43C7-A0F4-E4BC-441CB81D860E}"/>
              </a:ext>
            </a:extLst>
          </p:cNvPr>
          <p:cNvSpPr>
            <a:spLocks noGrp="1"/>
          </p:cNvSpPr>
          <p:nvPr>
            <p:ph type="title"/>
          </p:nvPr>
        </p:nvSpPr>
        <p:spPr>
          <a:xfrm>
            <a:off x="676275" y="437535"/>
            <a:ext cx="5419725" cy="920612"/>
          </a:xfrm>
        </p:spPr>
        <p:txBody>
          <a:bodyPr>
            <a:normAutofit/>
          </a:bodyPr>
          <a:lstStyle/>
          <a:p>
            <a:r>
              <a:rPr lang="es-VE" sz="3000" dirty="0" err="1"/>
              <a:t>Promoting</a:t>
            </a:r>
            <a:r>
              <a:rPr lang="es-VE" sz="3000" dirty="0"/>
              <a:t> </a:t>
            </a:r>
            <a:r>
              <a:rPr lang="es-VE" sz="3000" dirty="0" err="1"/>
              <a:t>Ethics</a:t>
            </a:r>
            <a:r>
              <a:rPr lang="es-VE" sz="3000" dirty="0"/>
              <a:t> in Publishing</a:t>
            </a:r>
          </a:p>
        </p:txBody>
      </p:sp>
      <p:pic>
        <p:nvPicPr>
          <p:cNvPr id="4" name="Gráfico 3" descr="Rebobinar con relleno sólido">
            <a:hlinkClick r:id="" action="ppaction://hlinkshowjump?jump=previousslide"/>
            <a:extLst>
              <a:ext uri="{FF2B5EF4-FFF2-40B4-BE49-F238E27FC236}">
                <a16:creationId xmlns:a16="http://schemas.microsoft.com/office/drawing/2014/main" id="{4E78395E-0264-AB9E-D183-C76C3D1C497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22779" y="6427080"/>
            <a:ext cx="519300" cy="519300"/>
          </a:xfrm>
          <a:prstGeom prst="rect">
            <a:avLst/>
          </a:prstGeom>
        </p:spPr>
      </p:pic>
      <p:pic>
        <p:nvPicPr>
          <p:cNvPr id="5" name="Gráfico 4" descr="Avance rápido con relleno sólido">
            <a:hlinkClick r:id="" action="ppaction://hlinkshowjump?jump=nextslide"/>
            <a:extLst>
              <a:ext uri="{FF2B5EF4-FFF2-40B4-BE49-F238E27FC236}">
                <a16:creationId xmlns:a16="http://schemas.microsoft.com/office/drawing/2014/main" id="{4994B6F2-4B9D-0C69-00F7-95500C147CC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72860" y="6427080"/>
            <a:ext cx="519300" cy="519300"/>
          </a:xfrm>
          <a:prstGeom prst="rect">
            <a:avLst/>
          </a:prstGeom>
        </p:spPr>
      </p:pic>
      <p:pic>
        <p:nvPicPr>
          <p:cNvPr id="6" name="Imagen 5">
            <a:extLst>
              <a:ext uri="{FF2B5EF4-FFF2-40B4-BE49-F238E27FC236}">
                <a16:creationId xmlns:a16="http://schemas.microsoft.com/office/drawing/2014/main" id="{6FF31BC3-EDE1-753D-08FF-2B7B9D0E349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965902" y="345531"/>
            <a:ext cx="3682448" cy="920612"/>
          </a:xfrm>
          <a:prstGeom prst="rect">
            <a:avLst/>
          </a:prstGeom>
          <a:noFill/>
          <a:ln>
            <a:noFill/>
          </a:ln>
        </p:spPr>
      </p:pic>
      <p:pic>
        <p:nvPicPr>
          <p:cNvPr id="7" name="Gráfico 6" descr="Hogar con relleno sólido">
            <a:hlinkClick r:id="" action="ppaction://hlinkshowjump?jump=firstslide"/>
            <a:extLst>
              <a:ext uri="{FF2B5EF4-FFF2-40B4-BE49-F238E27FC236}">
                <a16:creationId xmlns:a16="http://schemas.microsoft.com/office/drawing/2014/main" id="{4948A259-6DA3-49D0-B05A-23CF41F720A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754465" y="0"/>
            <a:ext cx="437535" cy="437535"/>
          </a:xfrm>
          <a:prstGeom prst="rect">
            <a:avLst/>
          </a:prstGeom>
        </p:spPr>
      </p:pic>
      <p:pic>
        <p:nvPicPr>
          <p:cNvPr id="8" name="Gráfico 7" descr="Icono de menú de hamburguesa con relleno sólido">
            <a:hlinkClick r:id="rId9" action="ppaction://hlinksldjump"/>
            <a:extLst>
              <a:ext uri="{FF2B5EF4-FFF2-40B4-BE49-F238E27FC236}">
                <a16:creationId xmlns:a16="http://schemas.microsoft.com/office/drawing/2014/main" id="{D6C3BEAC-DB8D-044B-1606-EC24FE20DAB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754465" y="437535"/>
            <a:ext cx="437535" cy="437535"/>
          </a:xfrm>
          <a:prstGeom prst="rect">
            <a:avLst/>
          </a:prstGeom>
        </p:spPr>
      </p:pic>
      <p:grpSp>
        <p:nvGrpSpPr>
          <p:cNvPr id="23" name="Grupo 22">
            <a:extLst>
              <a:ext uri="{FF2B5EF4-FFF2-40B4-BE49-F238E27FC236}">
                <a16:creationId xmlns:a16="http://schemas.microsoft.com/office/drawing/2014/main" id="{786B28BF-0FBD-195B-D6F8-0259C6300ABF}"/>
              </a:ext>
            </a:extLst>
          </p:cNvPr>
          <p:cNvGrpSpPr/>
          <p:nvPr/>
        </p:nvGrpSpPr>
        <p:grpSpPr>
          <a:xfrm>
            <a:off x="804160" y="1865187"/>
            <a:ext cx="3276681" cy="1869224"/>
            <a:chOff x="802572" y="3753696"/>
            <a:chExt cx="3276681" cy="917470"/>
          </a:xfrm>
        </p:grpSpPr>
        <p:sp>
          <p:nvSpPr>
            <p:cNvPr id="14" name="Elipse 13">
              <a:extLst>
                <a:ext uri="{FF2B5EF4-FFF2-40B4-BE49-F238E27FC236}">
                  <a16:creationId xmlns:a16="http://schemas.microsoft.com/office/drawing/2014/main" id="{C014613F-4FCF-9AFD-CE5D-5B4D68EC07A8}"/>
                </a:ext>
              </a:extLst>
            </p:cNvPr>
            <p:cNvSpPr/>
            <p:nvPr/>
          </p:nvSpPr>
          <p:spPr>
            <a:xfrm>
              <a:off x="802572" y="3753696"/>
              <a:ext cx="917470" cy="917470"/>
            </a:xfrm>
            <a:prstGeom prst="ellipse">
              <a:avLst/>
            </a:prstGeom>
          </p:spPr>
          <p:style>
            <a:lnRef idx="0">
              <a:schemeClr val="dk1">
                <a:hueOff val="0"/>
                <a:satOff val="0"/>
                <a:lumOff val="0"/>
                <a:alphaOff val="0"/>
              </a:schemeClr>
            </a:lnRef>
            <a:fillRef idx="1">
              <a:schemeClr val="accent2">
                <a:tint val="55000"/>
                <a:hueOff val="0"/>
                <a:satOff val="0"/>
                <a:lumOff val="0"/>
                <a:alphaOff val="0"/>
              </a:schemeClr>
            </a:fillRef>
            <a:effectRef idx="2">
              <a:schemeClr val="accent2">
                <a:tint val="55000"/>
                <a:hueOff val="0"/>
                <a:satOff val="0"/>
                <a:lumOff val="0"/>
                <a:alphaOff val="0"/>
              </a:schemeClr>
            </a:effectRef>
            <a:fontRef idx="minor">
              <a:schemeClr val="dk1">
                <a:hueOff val="0"/>
                <a:satOff val="0"/>
                <a:lumOff val="0"/>
                <a:alphaOff val="0"/>
              </a:schemeClr>
            </a:fontRef>
          </p:style>
          <p:txBody>
            <a:bodyPr/>
            <a:lstStyle/>
            <a:p>
              <a:endParaRPr lang="es-CO"/>
            </a:p>
          </p:txBody>
        </p:sp>
        <p:sp>
          <p:nvSpPr>
            <p:cNvPr id="15" name="Rectángulo 14" descr="Comillas">
              <a:extLst>
                <a:ext uri="{FF2B5EF4-FFF2-40B4-BE49-F238E27FC236}">
                  <a16:creationId xmlns:a16="http://schemas.microsoft.com/office/drawing/2014/main" id="{10697A1D-B62F-4C22-F78B-1E2A5AB6B4D4}"/>
                </a:ext>
              </a:extLst>
            </p:cNvPr>
            <p:cNvSpPr/>
            <p:nvPr/>
          </p:nvSpPr>
          <p:spPr>
            <a:xfrm>
              <a:off x="995241" y="3946365"/>
              <a:ext cx="532133" cy="532133"/>
            </a:xfrm>
            <a:prstGeom prst="rect">
              <a:avLst/>
            </a:prstGeom>
            <a: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p:spPr>
          <p:style>
            <a:lnRef idx="0">
              <a:schemeClr val="lt1">
                <a:hueOff val="0"/>
                <a:satOff val="0"/>
                <a:lumOff val="0"/>
                <a:alphaOff val="0"/>
              </a:schemeClr>
            </a:lnRef>
            <a:fillRef idx="3">
              <a:scrgbClr r="0" g="0" b="0"/>
            </a:fillRef>
            <a:effectRef idx="2">
              <a:schemeClr val="accent2">
                <a:shade val="50000"/>
                <a:hueOff val="0"/>
                <a:satOff val="0"/>
                <a:lumOff val="0"/>
                <a:alphaOff val="0"/>
              </a:schemeClr>
            </a:effectRef>
            <a:fontRef idx="minor">
              <a:schemeClr val="lt1"/>
            </a:fontRef>
          </p:style>
          <p:txBody>
            <a:bodyPr/>
            <a:lstStyle/>
            <a:p>
              <a:endParaRPr lang="es-CO"/>
            </a:p>
          </p:txBody>
        </p:sp>
        <p:sp>
          <p:nvSpPr>
            <p:cNvPr id="16" name="Forma libre: forma 15">
              <a:extLst>
                <a:ext uri="{FF2B5EF4-FFF2-40B4-BE49-F238E27FC236}">
                  <a16:creationId xmlns:a16="http://schemas.microsoft.com/office/drawing/2014/main" id="{438ABACD-91DD-AE2E-7618-E31E77A042CF}"/>
                </a:ext>
              </a:extLst>
            </p:cNvPr>
            <p:cNvSpPr/>
            <p:nvPr/>
          </p:nvSpPr>
          <p:spPr>
            <a:xfrm>
              <a:off x="1916644" y="3753696"/>
              <a:ext cx="2162609" cy="917470"/>
            </a:xfrm>
            <a:custGeom>
              <a:avLst/>
              <a:gdLst>
                <a:gd name="connsiteX0" fmla="*/ 0 w 2162609"/>
                <a:gd name="connsiteY0" fmla="*/ 0 h 917470"/>
                <a:gd name="connsiteX1" fmla="*/ 2162609 w 2162609"/>
                <a:gd name="connsiteY1" fmla="*/ 0 h 917470"/>
                <a:gd name="connsiteX2" fmla="*/ 2162609 w 2162609"/>
                <a:gd name="connsiteY2" fmla="*/ 917470 h 917470"/>
                <a:gd name="connsiteX3" fmla="*/ 0 w 2162609"/>
                <a:gd name="connsiteY3" fmla="*/ 917470 h 917470"/>
                <a:gd name="connsiteX4" fmla="*/ 0 w 2162609"/>
                <a:gd name="connsiteY4" fmla="*/ 0 h 917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2609" h="917470">
                  <a:moveTo>
                    <a:pt x="0" y="0"/>
                  </a:moveTo>
                  <a:lnTo>
                    <a:pt x="2162609" y="0"/>
                  </a:lnTo>
                  <a:lnTo>
                    <a:pt x="2162609" y="917470"/>
                  </a:lnTo>
                  <a:lnTo>
                    <a:pt x="0" y="91747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b="1" kern="1200" dirty="0">
                  <a:latin typeface="Agency FB" panose="020B0503020202020204" pitchFamily="34" charset="0"/>
                </a:rPr>
                <a:t>Plagiarism detection: </a:t>
              </a:r>
              <a:r>
                <a:rPr lang="en-US" sz="1600" i="1" kern="1200" dirty="0" err="1">
                  <a:solidFill>
                    <a:srgbClr val="C00000"/>
                  </a:solidFill>
                  <a:latin typeface="Agency FB" panose="020B0503020202020204" pitchFamily="34" charset="0"/>
                </a:rPr>
                <a:t>Económicas</a:t>
              </a:r>
              <a:r>
                <a:rPr lang="en-US" sz="1600" i="1" kern="1200" dirty="0">
                  <a:solidFill>
                    <a:srgbClr val="C00000"/>
                  </a:solidFill>
                  <a:latin typeface="Agency FB" panose="020B0503020202020204" pitchFamily="34" charset="0"/>
                </a:rPr>
                <a:t> CUC </a:t>
              </a:r>
              <a:r>
                <a:rPr lang="en-US" sz="1600" kern="1200" dirty="0">
                  <a:latin typeface="Agency FB" panose="020B0503020202020204" pitchFamily="34" charset="0"/>
                </a:rPr>
                <a:t>editors use tools to detect plagiarism and ensure that articles are original and do not violate research ethics standards.</a:t>
              </a:r>
            </a:p>
            <a:p>
              <a:pPr marL="0" lvl="0" indent="0" algn="l" defTabSz="711200">
                <a:lnSpc>
                  <a:spcPct val="100000"/>
                </a:lnSpc>
                <a:spcBef>
                  <a:spcPct val="0"/>
                </a:spcBef>
                <a:spcAft>
                  <a:spcPct val="35000"/>
                </a:spcAft>
                <a:buNone/>
              </a:pPr>
              <a:endParaRPr lang="en-US" sz="1600" kern="1200" dirty="0">
                <a:latin typeface="Agency FB" panose="020B0503020202020204" pitchFamily="34" charset="0"/>
              </a:endParaRPr>
            </a:p>
          </p:txBody>
        </p:sp>
      </p:grpSp>
      <p:grpSp>
        <p:nvGrpSpPr>
          <p:cNvPr id="24" name="Grupo 23">
            <a:extLst>
              <a:ext uri="{FF2B5EF4-FFF2-40B4-BE49-F238E27FC236}">
                <a16:creationId xmlns:a16="http://schemas.microsoft.com/office/drawing/2014/main" id="{5222E564-B473-F18A-E4D4-58EF44906E4D}"/>
              </a:ext>
            </a:extLst>
          </p:cNvPr>
          <p:cNvGrpSpPr/>
          <p:nvPr/>
        </p:nvGrpSpPr>
        <p:grpSpPr>
          <a:xfrm>
            <a:off x="4457659" y="2768455"/>
            <a:ext cx="3276681" cy="1869224"/>
            <a:chOff x="4456072" y="3753696"/>
            <a:chExt cx="3276681" cy="917470"/>
          </a:xfrm>
        </p:grpSpPr>
        <p:sp>
          <p:nvSpPr>
            <p:cNvPr id="17" name="Elipse 16">
              <a:extLst>
                <a:ext uri="{FF2B5EF4-FFF2-40B4-BE49-F238E27FC236}">
                  <a16:creationId xmlns:a16="http://schemas.microsoft.com/office/drawing/2014/main" id="{0C5CF680-B966-B901-2E0C-BBE5A091F9EE}"/>
                </a:ext>
              </a:extLst>
            </p:cNvPr>
            <p:cNvSpPr/>
            <p:nvPr/>
          </p:nvSpPr>
          <p:spPr>
            <a:xfrm>
              <a:off x="4456072" y="3753696"/>
              <a:ext cx="917470" cy="917470"/>
            </a:xfrm>
            <a:prstGeom prst="ellipse">
              <a:avLst/>
            </a:prstGeom>
          </p:spPr>
          <p:style>
            <a:lnRef idx="0">
              <a:schemeClr val="dk1">
                <a:hueOff val="0"/>
                <a:satOff val="0"/>
                <a:lumOff val="0"/>
                <a:alphaOff val="0"/>
              </a:schemeClr>
            </a:lnRef>
            <a:fillRef idx="1">
              <a:schemeClr val="accent2">
                <a:tint val="55000"/>
                <a:hueOff val="0"/>
                <a:satOff val="0"/>
                <a:lumOff val="0"/>
                <a:alphaOff val="0"/>
              </a:schemeClr>
            </a:fillRef>
            <a:effectRef idx="2">
              <a:schemeClr val="accent2">
                <a:tint val="55000"/>
                <a:hueOff val="0"/>
                <a:satOff val="0"/>
                <a:lumOff val="0"/>
                <a:alphaOff val="0"/>
              </a:schemeClr>
            </a:effectRef>
            <a:fontRef idx="minor">
              <a:schemeClr val="dk1">
                <a:hueOff val="0"/>
                <a:satOff val="0"/>
                <a:lumOff val="0"/>
                <a:alphaOff val="0"/>
              </a:schemeClr>
            </a:fontRef>
          </p:style>
          <p:txBody>
            <a:bodyPr/>
            <a:lstStyle/>
            <a:p>
              <a:endParaRPr lang="es-CO"/>
            </a:p>
          </p:txBody>
        </p:sp>
        <p:sp>
          <p:nvSpPr>
            <p:cNvPr id="18" name="Rectángulo 17" descr="Scales of Justice">
              <a:extLst>
                <a:ext uri="{FF2B5EF4-FFF2-40B4-BE49-F238E27FC236}">
                  <a16:creationId xmlns:a16="http://schemas.microsoft.com/office/drawing/2014/main" id="{467CC8D1-3DDF-288C-7FB0-8D52F49E4280}"/>
                </a:ext>
              </a:extLst>
            </p:cNvPr>
            <p:cNvSpPr/>
            <p:nvPr/>
          </p:nvSpPr>
          <p:spPr>
            <a:xfrm>
              <a:off x="4648741" y="3946365"/>
              <a:ext cx="532133" cy="532133"/>
            </a:xfrm>
            <a:prstGeom prst="rect">
              <a:avLst/>
            </a:prstGeom>
            <a: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a:blipFill>
          </p:spPr>
          <p:style>
            <a:lnRef idx="0">
              <a:schemeClr val="lt1">
                <a:hueOff val="0"/>
                <a:satOff val="0"/>
                <a:lumOff val="0"/>
                <a:alphaOff val="0"/>
              </a:schemeClr>
            </a:lnRef>
            <a:fillRef idx="3">
              <a:scrgbClr r="0" g="0" b="0"/>
            </a:fillRef>
            <a:effectRef idx="2">
              <a:schemeClr val="accent2">
                <a:shade val="50000"/>
                <a:hueOff val="-365899"/>
                <a:satOff val="2915"/>
                <a:lumOff val="31163"/>
                <a:alphaOff val="0"/>
              </a:schemeClr>
            </a:effectRef>
            <a:fontRef idx="minor">
              <a:schemeClr val="lt1"/>
            </a:fontRef>
          </p:style>
          <p:txBody>
            <a:bodyPr/>
            <a:lstStyle/>
            <a:p>
              <a:endParaRPr lang="es-CO"/>
            </a:p>
          </p:txBody>
        </p:sp>
        <p:sp>
          <p:nvSpPr>
            <p:cNvPr id="19" name="Forma libre: forma 18">
              <a:extLst>
                <a:ext uri="{FF2B5EF4-FFF2-40B4-BE49-F238E27FC236}">
                  <a16:creationId xmlns:a16="http://schemas.microsoft.com/office/drawing/2014/main" id="{8165BB04-33B8-9B6C-3C45-CBAB5331EC3C}"/>
                </a:ext>
              </a:extLst>
            </p:cNvPr>
            <p:cNvSpPr/>
            <p:nvPr/>
          </p:nvSpPr>
          <p:spPr>
            <a:xfrm>
              <a:off x="5570144" y="3753696"/>
              <a:ext cx="2162609" cy="917470"/>
            </a:xfrm>
            <a:custGeom>
              <a:avLst/>
              <a:gdLst>
                <a:gd name="connsiteX0" fmla="*/ 0 w 2162609"/>
                <a:gd name="connsiteY0" fmla="*/ 0 h 917470"/>
                <a:gd name="connsiteX1" fmla="*/ 2162609 w 2162609"/>
                <a:gd name="connsiteY1" fmla="*/ 0 h 917470"/>
                <a:gd name="connsiteX2" fmla="*/ 2162609 w 2162609"/>
                <a:gd name="connsiteY2" fmla="*/ 917470 h 917470"/>
                <a:gd name="connsiteX3" fmla="*/ 0 w 2162609"/>
                <a:gd name="connsiteY3" fmla="*/ 917470 h 917470"/>
                <a:gd name="connsiteX4" fmla="*/ 0 w 2162609"/>
                <a:gd name="connsiteY4" fmla="*/ 0 h 917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2609" h="917470">
                  <a:moveTo>
                    <a:pt x="0" y="0"/>
                  </a:moveTo>
                  <a:lnTo>
                    <a:pt x="2162609" y="0"/>
                  </a:lnTo>
                  <a:lnTo>
                    <a:pt x="2162609" y="917470"/>
                  </a:lnTo>
                  <a:lnTo>
                    <a:pt x="0" y="91747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defTabSz="711200">
                <a:lnSpc>
                  <a:spcPct val="100000"/>
                </a:lnSpc>
                <a:spcBef>
                  <a:spcPct val="0"/>
                </a:spcBef>
                <a:spcAft>
                  <a:spcPct val="35000"/>
                </a:spcAft>
                <a:buNone/>
              </a:pPr>
              <a:r>
                <a:rPr lang="en-US" sz="1600" b="1" kern="1200" dirty="0">
                  <a:latin typeface="Agency FB" panose="020B0503020202020204" pitchFamily="34" charset="0"/>
                </a:rPr>
                <a:t>Resolution of ethical issues: </a:t>
              </a:r>
              <a:r>
                <a:rPr lang="en-US" sz="1600" kern="1200" dirty="0">
                  <a:latin typeface="Agency FB" panose="020B0503020202020204" pitchFamily="34" charset="0"/>
                </a:rPr>
                <a:t>In the event that ethical issues arise during the review, such as possible conflicts of interest, falsified or misinterpreted data, the editors of </a:t>
              </a:r>
              <a:r>
                <a:rPr lang="en-US" sz="1600" i="1" kern="1200" dirty="0" err="1">
                  <a:solidFill>
                    <a:srgbClr val="C00000"/>
                  </a:solidFill>
                  <a:latin typeface="Agency FB" panose="020B0503020202020204" pitchFamily="34" charset="0"/>
                </a:rPr>
                <a:t>Economicas</a:t>
              </a:r>
              <a:r>
                <a:rPr lang="en-US" sz="1600" i="1" kern="1200" dirty="0">
                  <a:solidFill>
                    <a:srgbClr val="C00000"/>
                  </a:solidFill>
                  <a:latin typeface="Agency FB" panose="020B0503020202020204" pitchFamily="34" charset="0"/>
                </a:rPr>
                <a:t> CUC </a:t>
              </a:r>
              <a:r>
                <a:rPr lang="en-US" sz="1600" kern="1200" dirty="0">
                  <a:latin typeface="Agency FB" panose="020B0503020202020204" pitchFamily="34" charset="0"/>
                </a:rPr>
                <a:t>will intervene to take the necessary measures, which may include retraction or correction of the article. </a:t>
              </a:r>
            </a:p>
          </p:txBody>
        </p:sp>
      </p:grpSp>
      <p:grpSp>
        <p:nvGrpSpPr>
          <p:cNvPr id="25" name="Grupo 24">
            <a:extLst>
              <a:ext uri="{FF2B5EF4-FFF2-40B4-BE49-F238E27FC236}">
                <a16:creationId xmlns:a16="http://schemas.microsoft.com/office/drawing/2014/main" id="{2520B71B-AEE8-BEF3-4439-863A4FB81CD2}"/>
              </a:ext>
            </a:extLst>
          </p:cNvPr>
          <p:cNvGrpSpPr/>
          <p:nvPr/>
        </p:nvGrpSpPr>
        <p:grpSpPr>
          <a:xfrm>
            <a:off x="8111158" y="3617176"/>
            <a:ext cx="3276681" cy="1869224"/>
            <a:chOff x="8109571" y="3753696"/>
            <a:chExt cx="3276681" cy="917470"/>
          </a:xfrm>
        </p:grpSpPr>
        <p:sp>
          <p:nvSpPr>
            <p:cNvPr id="20" name="Elipse 19">
              <a:extLst>
                <a:ext uri="{FF2B5EF4-FFF2-40B4-BE49-F238E27FC236}">
                  <a16:creationId xmlns:a16="http://schemas.microsoft.com/office/drawing/2014/main" id="{52CF94CD-98EC-5862-871D-3C229CE39598}"/>
                </a:ext>
              </a:extLst>
            </p:cNvPr>
            <p:cNvSpPr/>
            <p:nvPr/>
          </p:nvSpPr>
          <p:spPr>
            <a:xfrm>
              <a:off x="8109571" y="3753696"/>
              <a:ext cx="917470" cy="917470"/>
            </a:xfrm>
            <a:prstGeom prst="ellipse">
              <a:avLst/>
            </a:prstGeom>
          </p:spPr>
          <p:style>
            <a:lnRef idx="0">
              <a:schemeClr val="dk1">
                <a:hueOff val="0"/>
                <a:satOff val="0"/>
                <a:lumOff val="0"/>
                <a:alphaOff val="0"/>
              </a:schemeClr>
            </a:lnRef>
            <a:fillRef idx="1">
              <a:schemeClr val="accent2">
                <a:tint val="55000"/>
                <a:hueOff val="0"/>
                <a:satOff val="0"/>
                <a:lumOff val="0"/>
                <a:alphaOff val="0"/>
              </a:schemeClr>
            </a:fillRef>
            <a:effectRef idx="2">
              <a:schemeClr val="accent2">
                <a:tint val="55000"/>
                <a:hueOff val="0"/>
                <a:satOff val="0"/>
                <a:lumOff val="0"/>
                <a:alphaOff val="0"/>
              </a:schemeClr>
            </a:effectRef>
            <a:fontRef idx="minor">
              <a:schemeClr val="dk1">
                <a:hueOff val="0"/>
                <a:satOff val="0"/>
                <a:lumOff val="0"/>
                <a:alphaOff val="0"/>
              </a:schemeClr>
            </a:fontRef>
          </p:style>
          <p:txBody>
            <a:bodyPr/>
            <a:lstStyle/>
            <a:p>
              <a:endParaRPr lang="es-CO"/>
            </a:p>
          </p:txBody>
        </p:sp>
        <p:sp>
          <p:nvSpPr>
            <p:cNvPr id="21" name="Rectángulo 20" descr="Juez">
              <a:extLst>
                <a:ext uri="{FF2B5EF4-FFF2-40B4-BE49-F238E27FC236}">
                  <a16:creationId xmlns:a16="http://schemas.microsoft.com/office/drawing/2014/main" id="{9EC2B3C6-BF5E-7D12-5931-9907EB0062E1}"/>
                </a:ext>
              </a:extLst>
            </p:cNvPr>
            <p:cNvSpPr/>
            <p:nvPr/>
          </p:nvSpPr>
          <p:spPr>
            <a:xfrm>
              <a:off x="8302240" y="3946365"/>
              <a:ext cx="532133" cy="532133"/>
            </a:xfrm>
            <a:prstGeom prst="rect">
              <a:avLst/>
            </a:prstGeom>
            <a: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a:blipFill>
          </p:spPr>
          <p:style>
            <a:lnRef idx="0">
              <a:schemeClr val="lt1">
                <a:hueOff val="0"/>
                <a:satOff val="0"/>
                <a:lumOff val="0"/>
                <a:alphaOff val="0"/>
              </a:schemeClr>
            </a:lnRef>
            <a:fillRef idx="3">
              <a:scrgbClr r="0" g="0" b="0"/>
            </a:fillRef>
            <a:effectRef idx="2">
              <a:schemeClr val="accent2">
                <a:shade val="50000"/>
                <a:hueOff val="-365899"/>
                <a:satOff val="2915"/>
                <a:lumOff val="31163"/>
                <a:alphaOff val="0"/>
              </a:schemeClr>
            </a:effectRef>
            <a:fontRef idx="minor">
              <a:schemeClr val="lt1"/>
            </a:fontRef>
          </p:style>
          <p:txBody>
            <a:bodyPr/>
            <a:lstStyle/>
            <a:p>
              <a:endParaRPr lang="es-CO"/>
            </a:p>
          </p:txBody>
        </p:sp>
        <p:sp>
          <p:nvSpPr>
            <p:cNvPr id="22" name="Forma libre: forma 21">
              <a:extLst>
                <a:ext uri="{FF2B5EF4-FFF2-40B4-BE49-F238E27FC236}">
                  <a16:creationId xmlns:a16="http://schemas.microsoft.com/office/drawing/2014/main" id="{89713F63-92D2-7F49-87F3-41C541EBB917}"/>
                </a:ext>
              </a:extLst>
            </p:cNvPr>
            <p:cNvSpPr/>
            <p:nvPr/>
          </p:nvSpPr>
          <p:spPr>
            <a:xfrm>
              <a:off x="9223643" y="3753696"/>
              <a:ext cx="2162609" cy="917470"/>
            </a:xfrm>
            <a:custGeom>
              <a:avLst/>
              <a:gdLst>
                <a:gd name="connsiteX0" fmla="*/ 0 w 2162609"/>
                <a:gd name="connsiteY0" fmla="*/ 0 h 917470"/>
                <a:gd name="connsiteX1" fmla="*/ 2162609 w 2162609"/>
                <a:gd name="connsiteY1" fmla="*/ 0 h 917470"/>
                <a:gd name="connsiteX2" fmla="*/ 2162609 w 2162609"/>
                <a:gd name="connsiteY2" fmla="*/ 917470 h 917470"/>
                <a:gd name="connsiteX3" fmla="*/ 0 w 2162609"/>
                <a:gd name="connsiteY3" fmla="*/ 917470 h 917470"/>
                <a:gd name="connsiteX4" fmla="*/ 0 w 2162609"/>
                <a:gd name="connsiteY4" fmla="*/ 0 h 917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2609" h="917470">
                  <a:moveTo>
                    <a:pt x="0" y="0"/>
                  </a:moveTo>
                  <a:lnTo>
                    <a:pt x="2162609" y="0"/>
                  </a:lnTo>
                  <a:lnTo>
                    <a:pt x="2162609" y="917470"/>
                  </a:lnTo>
                  <a:lnTo>
                    <a:pt x="0" y="91747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defTabSz="711200">
                <a:spcBef>
                  <a:spcPct val="0"/>
                </a:spcBef>
                <a:spcAft>
                  <a:spcPct val="35000"/>
                </a:spcAft>
              </a:pPr>
              <a:r>
                <a:rPr lang="en-US" sz="1600" b="1" dirty="0">
                  <a:solidFill>
                    <a:schemeClr val="tx1"/>
                  </a:solidFill>
                  <a:latin typeface="Agency FB" panose="020B0503020202020204" pitchFamily="34" charset="0"/>
                </a:rPr>
                <a:t>Compliance with </a:t>
              </a:r>
              <a:r>
                <a:rPr lang="es-VE" sz="1600" b="1" kern="1200" dirty="0">
                  <a:solidFill>
                    <a:schemeClr val="tx1"/>
                  </a:solidFill>
                  <a:latin typeface="Agency FB" panose="020B0503020202020204" pitchFamily="34" charset="0"/>
                  <a:hlinkClick r:id="rId18">
                    <a:extLst>
                      <a:ext uri="{A12FA001-AC4F-418D-AE19-62706E023703}">
                        <ahyp:hlinkClr xmlns:ahyp="http://schemas.microsoft.com/office/drawing/2018/hyperlinkcolor" val="tx"/>
                      </a:ext>
                    </a:extLst>
                  </a:hlinkClick>
                </a:rPr>
                <a:t>COPE</a:t>
              </a:r>
              <a:r>
                <a:rPr lang="en-US" sz="1600" b="1" dirty="0">
                  <a:solidFill>
                    <a:schemeClr val="tx1"/>
                  </a:solidFill>
                  <a:latin typeface="Agency FB" panose="020B0503020202020204" pitchFamily="34" charset="0"/>
                </a:rPr>
                <a:t> principles</a:t>
              </a:r>
              <a:r>
                <a:rPr lang="en-US" sz="1600" dirty="0">
                  <a:solidFill>
                    <a:schemeClr val="tx1"/>
                  </a:solidFill>
                  <a:latin typeface="Agency FB" panose="020B0503020202020204" pitchFamily="34" charset="0"/>
                </a:rPr>
                <a:t>: </a:t>
              </a:r>
              <a:r>
                <a:rPr lang="en-US" sz="1600" i="1" kern="1200" dirty="0" err="1">
                  <a:solidFill>
                    <a:srgbClr val="C00000"/>
                  </a:solidFill>
                  <a:latin typeface="Agency FB" panose="020B0503020202020204" pitchFamily="34" charset="0"/>
                </a:rPr>
                <a:t>Económicas</a:t>
              </a:r>
              <a:r>
                <a:rPr lang="en-US" sz="1600" i="1" kern="1200" dirty="0">
                  <a:solidFill>
                    <a:srgbClr val="C00000"/>
                  </a:solidFill>
                  <a:latin typeface="Agency FB" panose="020B0503020202020204" pitchFamily="34" charset="0"/>
                </a:rPr>
                <a:t> CUC </a:t>
              </a:r>
              <a:r>
                <a:rPr lang="en-US" sz="1600" kern="1200" dirty="0">
                  <a:solidFill>
                    <a:schemeClr val="tx1"/>
                  </a:solidFill>
                  <a:latin typeface="Agency FB" panose="020B0503020202020204" pitchFamily="34" charset="0"/>
                </a:rPr>
                <a:t>editors</a:t>
              </a:r>
              <a:r>
                <a:rPr lang="en-US" sz="1600" dirty="0">
                  <a:solidFill>
                    <a:schemeClr val="tx1"/>
                  </a:solidFill>
                  <a:latin typeface="Agency FB" panose="020B0503020202020204" pitchFamily="34" charset="0"/>
                </a:rPr>
                <a:t> adhere to the COPE guidelines, which provide an ethical framework for dispute resolution, scientific malpractice and integrity in publishing.</a:t>
              </a:r>
              <a:endParaRPr lang="es-CO" sz="1600" dirty="0">
                <a:solidFill>
                  <a:schemeClr val="tx1"/>
                </a:solidFill>
                <a:latin typeface="Agency FB" panose="020B0503020202020204" pitchFamily="34" charset="0"/>
              </a:endParaRPr>
            </a:p>
          </p:txBody>
        </p:sp>
      </p:grpSp>
    </p:spTree>
    <p:extLst>
      <p:ext uri="{BB962C8B-B14F-4D97-AF65-F5344CB8AC3E}">
        <p14:creationId xmlns:p14="http://schemas.microsoft.com/office/powerpoint/2010/main" val="3630208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withEffect">
                                  <p:stCondLst>
                                    <p:cond delay="100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
                                        <p:tgtEl>
                                          <p:spTgt spid="23"/>
                                        </p:tgtEl>
                                      </p:cBhvr>
                                    </p:animEffect>
                                    <p:anim calcmode="lin" valueType="num">
                                      <p:cBhvr>
                                        <p:cTn id="8" dur="400" fill="hold"/>
                                        <p:tgtEl>
                                          <p:spTgt spid="23"/>
                                        </p:tgtEl>
                                        <p:attrNameLst>
                                          <p:attrName>ppt_x</p:attrName>
                                        </p:attrNameLst>
                                      </p:cBhvr>
                                      <p:tavLst>
                                        <p:tav tm="0">
                                          <p:val>
                                            <p:strVal val="#ppt_x"/>
                                          </p:val>
                                        </p:tav>
                                        <p:tav tm="100000">
                                          <p:val>
                                            <p:strVal val="#ppt_x"/>
                                          </p:val>
                                        </p:tav>
                                      </p:tavLst>
                                    </p:anim>
                                    <p:anim calcmode="lin" valueType="num">
                                      <p:cBhvr>
                                        <p:cTn id="9" dur="400" fill="hold"/>
                                        <p:tgtEl>
                                          <p:spTgt spid="23"/>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43" presetClass="entr" presetSubtype="0" fill="hold" nodeType="withEffect">
                                  <p:stCondLst>
                                    <p:cond delay="300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
                                        <p:tgtEl>
                                          <p:spTgt spid="24"/>
                                        </p:tgtEl>
                                      </p:cBhvr>
                                    </p:animEffect>
                                    <p:anim calcmode="lin" valueType="num">
                                      <p:cBhvr>
                                        <p:cTn id="15" dur="400" fill="hold"/>
                                        <p:tgtEl>
                                          <p:spTgt spid="24"/>
                                        </p:tgtEl>
                                        <p:attrNameLst>
                                          <p:attrName>ppt_x</p:attrName>
                                        </p:attrNameLst>
                                      </p:cBhvr>
                                      <p:tavLst>
                                        <p:tav tm="0">
                                          <p:val>
                                            <p:strVal val="#ppt_x"/>
                                          </p:val>
                                        </p:tav>
                                        <p:tav tm="100000">
                                          <p:val>
                                            <p:strVal val="#ppt_x"/>
                                          </p:val>
                                        </p:tav>
                                      </p:tavLst>
                                    </p:anim>
                                    <p:anim calcmode="lin" valueType="num">
                                      <p:cBhvr>
                                        <p:cTn id="16" dur="400" fill="hold"/>
                                        <p:tgtEl>
                                          <p:spTgt spid="24"/>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2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2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9" presetID="43" presetClass="entr" presetSubtype="0" fill="hold" nodeType="withEffect">
                                  <p:stCondLst>
                                    <p:cond delay="500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
                                        <p:tgtEl>
                                          <p:spTgt spid="25"/>
                                        </p:tgtEl>
                                      </p:cBhvr>
                                    </p:animEffect>
                                    <p:anim calcmode="lin" valueType="num">
                                      <p:cBhvr>
                                        <p:cTn id="22" dur="400" fill="hold"/>
                                        <p:tgtEl>
                                          <p:spTgt spid="25"/>
                                        </p:tgtEl>
                                        <p:attrNameLst>
                                          <p:attrName>ppt_x</p:attrName>
                                        </p:attrNameLst>
                                      </p:cBhvr>
                                      <p:tavLst>
                                        <p:tav tm="0">
                                          <p:val>
                                            <p:strVal val="#ppt_x"/>
                                          </p:val>
                                        </p:tav>
                                        <p:tav tm="100000">
                                          <p:val>
                                            <p:strVal val="#ppt_x"/>
                                          </p:val>
                                        </p:tav>
                                      </p:tavLst>
                                    </p:anim>
                                    <p:anim calcmode="lin" valueType="num">
                                      <p:cBhvr>
                                        <p:cTn id="23" dur="400" fill="hold"/>
                                        <p:tgtEl>
                                          <p:spTgt spid="25"/>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2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2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EC1E1F6-8AF1-9DD8-E927-D521DD184D19}"/>
            </a:ext>
          </a:extLst>
        </p:cNvPr>
        <p:cNvGrpSpPr/>
        <p:nvPr/>
      </p:nvGrpSpPr>
      <p:grpSpPr>
        <a:xfrm>
          <a:off x="0" y="0"/>
          <a:ext cx="0" cy="0"/>
          <a:chOff x="0" y="0"/>
          <a:chExt cx="0" cy="0"/>
        </a:xfrm>
      </p:grpSpPr>
      <p:sp useBgFill="1">
        <p:nvSpPr>
          <p:cNvPr id="11" name="Rectangle 13">
            <a:extLst>
              <a:ext uri="{FF2B5EF4-FFF2-40B4-BE49-F238E27FC236}">
                <a16:creationId xmlns:a16="http://schemas.microsoft.com/office/drawing/2014/main" id="{53B475F8-50AE-46A0-9943-B2B63183D5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A017067-383B-654E-C8A8-72F933628CC7}"/>
              </a:ext>
            </a:extLst>
          </p:cNvPr>
          <p:cNvSpPr>
            <a:spLocks noGrp="1"/>
          </p:cNvSpPr>
          <p:nvPr>
            <p:ph type="title"/>
          </p:nvPr>
        </p:nvSpPr>
        <p:spPr>
          <a:xfrm>
            <a:off x="696697" y="847268"/>
            <a:ext cx="5871251" cy="1112467"/>
          </a:xfrm>
        </p:spPr>
        <p:txBody>
          <a:bodyPr vert="horz" lIns="91440" tIns="45720" rIns="91440" bIns="45720" rtlCol="0" anchor="b">
            <a:normAutofit/>
          </a:bodyPr>
          <a:lstStyle/>
          <a:p>
            <a:r>
              <a:rPr lang="es-CO" sz="3000" dirty="0" err="1"/>
              <a:t>Responsibility</a:t>
            </a:r>
            <a:r>
              <a:rPr lang="es-CO" sz="3000" dirty="0"/>
              <a:t> </a:t>
            </a:r>
            <a:r>
              <a:rPr lang="es-CO" sz="3000" dirty="0" err="1"/>
              <a:t>for</a:t>
            </a:r>
            <a:r>
              <a:rPr lang="es-CO" sz="3000" dirty="0"/>
              <a:t> </a:t>
            </a:r>
            <a:r>
              <a:rPr lang="es-CO" sz="3000" dirty="0" err="1"/>
              <a:t>the</a:t>
            </a:r>
            <a:r>
              <a:rPr lang="es-CO" sz="3000" dirty="0"/>
              <a:t> </a:t>
            </a:r>
            <a:r>
              <a:rPr lang="es-CO" sz="3000" dirty="0" err="1"/>
              <a:t>Quality</a:t>
            </a:r>
            <a:r>
              <a:rPr lang="es-CO" sz="3000" dirty="0"/>
              <a:t> </a:t>
            </a:r>
            <a:r>
              <a:rPr lang="es-CO" sz="3000" dirty="0" err="1"/>
              <a:t>of</a:t>
            </a:r>
            <a:r>
              <a:rPr lang="es-CO" sz="3000" dirty="0"/>
              <a:t> </a:t>
            </a:r>
            <a:r>
              <a:rPr lang="es-CO" sz="3000" dirty="0" err="1"/>
              <a:t>Published</a:t>
            </a:r>
            <a:r>
              <a:rPr lang="es-CO" sz="3000" dirty="0"/>
              <a:t> </a:t>
            </a:r>
            <a:r>
              <a:rPr lang="es-CO" sz="3000" dirty="0" err="1"/>
              <a:t>Articles</a:t>
            </a:r>
            <a:endParaRPr lang="es-CO" sz="3000" dirty="0"/>
          </a:p>
        </p:txBody>
      </p:sp>
      <p:pic>
        <p:nvPicPr>
          <p:cNvPr id="6" name="Imagen 5">
            <a:extLst>
              <a:ext uri="{FF2B5EF4-FFF2-40B4-BE49-F238E27FC236}">
                <a16:creationId xmlns:a16="http://schemas.microsoft.com/office/drawing/2014/main" id="{928FE82B-C634-03FB-A2E1-637CC344A4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379409" y="765596"/>
            <a:ext cx="3532036" cy="883009"/>
          </a:xfrm>
          <a:prstGeom prst="rect">
            <a:avLst/>
          </a:prstGeom>
          <a:noFill/>
        </p:spPr>
      </p:pic>
      <p:sp>
        <p:nvSpPr>
          <p:cNvPr id="12" name="sketch line">
            <a:extLst>
              <a:ext uri="{FF2B5EF4-FFF2-40B4-BE49-F238E27FC236}">
                <a16:creationId xmlns:a16="http://schemas.microsoft.com/office/drawing/2014/main" id="{75F6FDB4-2351-48C2-A863-2364A0234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2315691"/>
            <a:ext cx="4343400" cy="18288"/>
          </a:xfrm>
          <a:custGeom>
            <a:avLst/>
            <a:gdLst>
              <a:gd name="connsiteX0" fmla="*/ 0 w 4343400"/>
              <a:gd name="connsiteY0" fmla="*/ 0 h 18288"/>
              <a:gd name="connsiteX1" fmla="*/ 577052 w 4343400"/>
              <a:gd name="connsiteY1" fmla="*/ 0 h 18288"/>
              <a:gd name="connsiteX2" fmla="*/ 1067235 w 4343400"/>
              <a:gd name="connsiteY2" fmla="*/ 0 h 18288"/>
              <a:gd name="connsiteX3" fmla="*/ 1600853 w 4343400"/>
              <a:gd name="connsiteY3" fmla="*/ 0 h 18288"/>
              <a:gd name="connsiteX4" fmla="*/ 2264773 w 4343400"/>
              <a:gd name="connsiteY4" fmla="*/ 0 h 18288"/>
              <a:gd name="connsiteX5" fmla="*/ 2841825 w 4343400"/>
              <a:gd name="connsiteY5" fmla="*/ 0 h 18288"/>
              <a:gd name="connsiteX6" fmla="*/ 3375442 w 4343400"/>
              <a:gd name="connsiteY6" fmla="*/ 0 h 18288"/>
              <a:gd name="connsiteX7" fmla="*/ 4343400 w 4343400"/>
              <a:gd name="connsiteY7" fmla="*/ 0 h 18288"/>
              <a:gd name="connsiteX8" fmla="*/ 4343400 w 4343400"/>
              <a:gd name="connsiteY8" fmla="*/ 18288 h 18288"/>
              <a:gd name="connsiteX9" fmla="*/ 3722914 w 4343400"/>
              <a:gd name="connsiteY9" fmla="*/ 18288 h 18288"/>
              <a:gd name="connsiteX10" fmla="*/ 3189297 w 4343400"/>
              <a:gd name="connsiteY10" fmla="*/ 18288 h 18288"/>
              <a:gd name="connsiteX11" fmla="*/ 2481943 w 4343400"/>
              <a:gd name="connsiteY11" fmla="*/ 18288 h 18288"/>
              <a:gd name="connsiteX12" fmla="*/ 1904891 w 4343400"/>
              <a:gd name="connsiteY12" fmla="*/ 18288 h 18288"/>
              <a:gd name="connsiteX13" fmla="*/ 1414707 w 4343400"/>
              <a:gd name="connsiteY13" fmla="*/ 18288 h 18288"/>
              <a:gd name="connsiteX14" fmla="*/ 750788 w 4343400"/>
              <a:gd name="connsiteY14" fmla="*/ 18288 h 18288"/>
              <a:gd name="connsiteX15" fmla="*/ 0 w 4343400"/>
              <a:gd name="connsiteY15" fmla="*/ 18288 h 18288"/>
              <a:gd name="connsiteX16" fmla="*/ 0 w 43434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43400" h="18288" fill="none" extrusionOk="0">
                <a:moveTo>
                  <a:pt x="0" y="0"/>
                </a:moveTo>
                <a:cubicBezTo>
                  <a:pt x="233209" y="-19550"/>
                  <a:pt x="330816" y="19068"/>
                  <a:pt x="577052" y="0"/>
                </a:cubicBezTo>
                <a:cubicBezTo>
                  <a:pt x="823288" y="-19068"/>
                  <a:pt x="875077" y="10360"/>
                  <a:pt x="1067235" y="0"/>
                </a:cubicBezTo>
                <a:cubicBezTo>
                  <a:pt x="1259393" y="-10360"/>
                  <a:pt x="1410699" y="2939"/>
                  <a:pt x="1600853" y="0"/>
                </a:cubicBezTo>
                <a:cubicBezTo>
                  <a:pt x="1791007" y="-2939"/>
                  <a:pt x="2101644" y="-26225"/>
                  <a:pt x="2264773" y="0"/>
                </a:cubicBezTo>
                <a:cubicBezTo>
                  <a:pt x="2427902" y="26225"/>
                  <a:pt x="2690426" y="-27726"/>
                  <a:pt x="2841825" y="0"/>
                </a:cubicBezTo>
                <a:cubicBezTo>
                  <a:pt x="2993224" y="27726"/>
                  <a:pt x="3172320" y="-18569"/>
                  <a:pt x="3375442" y="0"/>
                </a:cubicBezTo>
                <a:cubicBezTo>
                  <a:pt x="3578564" y="18569"/>
                  <a:pt x="4003119" y="21909"/>
                  <a:pt x="4343400" y="0"/>
                </a:cubicBezTo>
                <a:cubicBezTo>
                  <a:pt x="4343798" y="7429"/>
                  <a:pt x="4343380" y="10822"/>
                  <a:pt x="4343400" y="18288"/>
                </a:cubicBezTo>
                <a:cubicBezTo>
                  <a:pt x="4109047" y="14709"/>
                  <a:pt x="3996986" y="7919"/>
                  <a:pt x="3722914" y="18288"/>
                </a:cubicBezTo>
                <a:cubicBezTo>
                  <a:pt x="3448842" y="28657"/>
                  <a:pt x="3340973" y="29252"/>
                  <a:pt x="3189297" y="18288"/>
                </a:cubicBezTo>
                <a:cubicBezTo>
                  <a:pt x="3037621" y="7324"/>
                  <a:pt x="2636891" y="-9539"/>
                  <a:pt x="2481943" y="18288"/>
                </a:cubicBezTo>
                <a:cubicBezTo>
                  <a:pt x="2326995" y="46115"/>
                  <a:pt x="2131632" y="740"/>
                  <a:pt x="1904891" y="18288"/>
                </a:cubicBezTo>
                <a:cubicBezTo>
                  <a:pt x="1678150" y="35836"/>
                  <a:pt x="1575362" y="-3381"/>
                  <a:pt x="1414707" y="18288"/>
                </a:cubicBezTo>
                <a:cubicBezTo>
                  <a:pt x="1254052" y="39957"/>
                  <a:pt x="1051093" y="-335"/>
                  <a:pt x="750788" y="18288"/>
                </a:cubicBezTo>
                <a:cubicBezTo>
                  <a:pt x="450483" y="36911"/>
                  <a:pt x="293781" y="22900"/>
                  <a:pt x="0" y="18288"/>
                </a:cubicBezTo>
                <a:cubicBezTo>
                  <a:pt x="-591" y="13205"/>
                  <a:pt x="-663" y="6329"/>
                  <a:pt x="0" y="0"/>
                </a:cubicBezTo>
                <a:close/>
              </a:path>
              <a:path w="4343400" h="18288" stroke="0" extrusionOk="0">
                <a:moveTo>
                  <a:pt x="0" y="0"/>
                </a:moveTo>
                <a:cubicBezTo>
                  <a:pt x="212719" y="-28531"/>
                  <a:pt x="340561" y="-1164"/>
                  <a:pt x="577052" y="0"/>
                </a:cubicBezTo>
                <a:cubicBezTo>
                  <a:pt x="813543" y="1164"/>
                  <a:pt x="866967" y="-9376"/>
                  <a:pt x="1067235" y="0"/>
                </a:cubicBezTo>
                <a:cubicBezTo>
                  <a:pt x="1267503" y="9376"/>
                  <a:pt x="1485778" y="-20470"/>
                  <a:pt x="1774589" y="0"/>
                </a:cubicBezTo>
                <a:cubicBezTo>
                  <a:pt x="2063400" y="20470"/>
                  <a:pt x="2090152" y="-14502"/>
                  <a:pt x="2351641" y="0"/>
                </a:cubicBezTo>
                <a:cubicBezTo>
                  <a:pt x="2613130" y="14502"/>
                  <a:pt x="2802864" y="19125"/>
                  <a:pt x="2928693" y="0"/>
                </a:cubicBezTo>
                <a:cubicBezTo>
                  <a:pt x="3054522" y="-19125"/>
                  <a:pt x="3482611" y="-2038"/>
                  <a:pt x="3636046" y="0"/>
                </a:cubicBezTo>
                <a:cubicBezTo>
                  <a:pt x="3789481" y="2038"/>
                  <a:pt x="4012363" y="973"/>
                  <a:pt x="4343400" y="0"/>
                </a:cubicBezTo>
                <a:cubicBezTo>
                  <a:pt x="4342514" y="5429"/>
                  <a:pt x="4344221" y="14046"/>
                  <a:pt x="4343400" y="18288"/>
                </a:cubicBezTo>
                <a:cubicBezTo>
                  <a:pt x="4078870" y="-6138"/>
                  <a:pt x="4015967" y="29658"/>
                  <a:pt x="3809782" y="18288"/>
                </a:cubicBezTo>
                <a:cubicBezTo>
                  <a:pt x="3603597" y="6918"/>
                  <a:pt x="3495552" y="24439"/>
                  <a:pt x="3189297" y="18288"/>
                </a:cubicBezTo>
                <a:cubicBezTo>
                  <a:pt x="2883042" y="12137"/>
                  <a:pt x="2850610" y="32583"/>
                  <a:pt x="2568811" y="18288"/>
                </a:cubicBezTo>
                <a:cubicBezTo>
                  <a:pt x="2287012" y="3993"/>
                  <a:pt x="2279820" y="23580"/>
                  <a:pt x="1991759" y="18288"/>
                </a:cubicBezTo>
                <a:cubicBezTo>
                  <a:pt x="1703698" y="12996"/>
                  <a:pt x="1616455" y="23157"/>
                  <a:pt x="1284405" y="18288"/>
                </a:cubicBezTo>
                <a:cubicBezTo>
                  <a:pt x="952355" y="13419"/>
                  <a:pt x="783530" y="16053"/>
                  <a:pt x="577052" y="18288"/>
                </a:cubicBezTo>
                <a:cubicBezTo>
                  <a:pt x="370574" y="20523"/>
                  <a:pt x="173929" y="5195"/>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áfico 3" descr="Rebobinar con relleno sólido">
            <a:hlinkClick r:id="" action="ppaction://hlinkshowjump?jump=previousslide"/>
            <a:extLst>
              <a:ext uri="{FF2B5EF4-FFF2-40B4-BE49-F238E27FC236}">
                <a16:creationId xmlns:a16="http://schemas.microsoft.com/office/drawing/2014/main" id="{ACE2D92D-0884-55BA-DF4D-C7863A156B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01180" y="2018689"/>
            <a:ext cx="1890220" cy="1890220"/>
          </a:xfrm>
          <a:prstGeom prst="rect">
            <a:avLst/>
          </a:prstGeom>
        </p:spPr>
      </p:pic>
      <p:pic>
        <p:nvPicPr>
          <p:cNvPr id="5" name="Gráfico 4" descr="Avance rápido con relleno sólido">
            <a:hlinkClick r:id="" action="ppaction://hlinkshowjump?jump=nextslide"/>
            <a:extLst>
              <a:ext uri="{FF2B5EF4-FFF2-40B4-BE49-F238E27FC236}">
                <a16:creationId xmlns:a16="http://schemas.microsoft.com/office/drawing/2014/main" id="{18EE792F-6FD2-9B9C-0BF4-03C3643DD2B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201180" y="3855766"/>
            <a:ext cx="1890220" cy="1890220"/>
          </a:xfrm>
          <a:prstGeom prst="rect">
            <a:avLst/>
          </a:prstGeom>
        </p:spPr>
      </p:pic>
      <p:pic>
        <p:nvPicPr>
          <p:cNvPr id="7" name="Gráfico 6" descr="Hogar con relleno sólido">
            <a:hlinkClick r:id="" action="ppaction://hlinkshowjump?jump=firstslide"/>
            <a:extLst>
              <a:ext uri="{FF2B5EF4-FFF2-40B4-BE49-F238E27FC236}">
                <a16:creationId xmlns:a16="http://schemas.microsoft.com/office/drawing/2014/main" id="{3CBDCD58-DA12-CDB1-995B-EC163BF30AD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754465" y="0"/>
            <a:ext cx="437535" cy="437535"/>
          </a:xfrm>
          <a:prstGeom prst="rect">
            <a:avLst/>
          </a:prstGeom>
        </p:spPr>
      </p:pic>
      <p:pic>
        <p:nvPicPr>
          <p:cNvPr id="8" name="Gráfico 7" descr="Icono de menú de hamburguesa con relleno sólido">
            <a:hlinkClick r:id="" action="ppaction://noaction"/>
            <a:extLst>
              <a:ext uri="{FF2B5EF4-FFF2-40B4-BE49-F238E27FC236}">
                <a16:creationId xmlns:a16="http://schemas.microsoft.com/office/drawing/2014/main" id="{4C592FF2-E48C-ECC8-7240-4A8F14F5EFC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754465" y="437535"/>
            <a:ext cx="437535" cy="437535"/>
          </a:xfrm>
          <a:prstGeom prst="rect">
            <a:avLst/>
          </a:prstGeom>
        </p:spPr>
      </p:pic>
      <p:pic>
        <p:nvPicPr>
          <p:cNvPr id="13" name="Imagen 12">
            <a:extLst>
              <a:ext uri="{FF2B5EF4-FFF2-40B4-BE49-F238E27FC236}">
                <a16:creationId xmlns:a16="http://schemas.microsoft.com/office/drawing/2014/main" id="{4F25DA55-D680-4344-DD57-6B2D5FD92F9F}"/>
              </a:ext>
            </a:extLst>
          </p:cNvPr>
          <p:cNvPicPr>
            <a:picLocks noChangeAspect="1"/>
          </p:cNvPicPr>
          <p:nvPr/>
        </p:nvPicPr>
        <p:blipFill>
          <a:blip r:embed="rId11"/>
          <a:stretch>
            <a:fillRect/>
          </a:stretch>
        </p:blipFill>
        <p:spPr>
          <a:xfrm>
            <a:off x="10875843" y="5957848"/>
            <a:ext cx="876422" cy="581106"/>
          </a:xfrm>
          <a:prstGeom prst="rect">
            <a:avLst/>
          </a:prstGeom>
        </p:spPr>
      </p:pic>
      <p:grpSp>
        <p:nvGrpSpPr>
          <p:cNvPr id="33" name="Grupo 32">
            <a:extLst>
              <a:ext uri="{FF2B5EF4-FFF2-40B4-BE49-F238E27FC236}">
                <a16:creationId xmlns:a16="http://schemas.microsoft.com/office/drawing/2014/main" id="{237A4688-1763-EFD9-987C-2E030FB48898}"/>
              </a:ext>
            </a:extLst>
          </p:cNvPr>
          <p:cNvGrpSpPr/>
          <p:nvPr/>
        </p:nvGrpSpPr>
        <p:grpSpPr>
          <a:xfrm>
            <a:off x="1201321" y="2926367"/>
            <a:ext cx="6798539" cy="1852608"/>
            <a:chOff x="1201321" y="2926367"/>
            <a:chExt cx="6798539" cy="1852608"/>
          </a:xfrm>
        </p:grpSpPr>
        <p:sp>
          <p:nvSpPr>
            <p:cNvPr id="28" name="Conector recto 27">
              <a:extLst>
                <a:ext uri="{FF2B5EF4-FFF2-40B4-BE49-F238E27FC236}">
                  <a16:creationId xmlns:a16="http://schemas.microsoft.com/office/drawing/2014/main" id="{675BB301-903D-119B-C1DC-E1E1EAA7A816}"/>
                </a:ext>
              </a:extLst>
            </p:cNvPr>
            <p:cNvSpPr/>
            <p:nvPr/>
          </p:nvSpPr>
          <p:spPr>
            <a:xfrm>
              <a:off x="1201321" y="2926367"/>
              <a:ext cx="6798539" cy="0"/>
            </a:xfrm>
            <a:prstGeom prst="line">
              <a:avLst/>
            </a:prstGeom>
          </p:spPr>
          <p:style>
            <a:lnRef idx="1">
              <a:schemeClr val="accent2">
                <a:shade val="50000"/>
                <a:hueOff val="0"/>
                <a:satOff val="0"/>
                <a:lumOff val="0"/>
                <a:alphaOff val="0"/>
              </a:schemeClr>
            </a:lnRef>
            <a:fillRef idx="3">
              <a:schemeClr val="accent2">
                <a:shade val="50000"/>
                <a:hueOff val="0"/>
                <a:satOff val="0"/>
                <a:lumOff val="0"/>
                <a:alphaOff val="0"/>
              </a:schemeClr>
            </a:fillRef>
            <a:effectRef idx="3">
              <a:schemeClr val="accent2">
                <a:shade val="50000"/>
                <a:hueOff val="0"/>
                <a:satOff val="0"/>
                <a:lumOff val="0"/>
                <a:alphaOff val="0"/>
              </a:schemeClr>
            </a:effectRef>
            <a:fontRef idx="minor">
              <a:schemeClr val="lt1"/>
            </a:fontRef>
          </p:style>
          <p:txBody>
            <a:bodyPr/>
            <a:lstStyle/>
            <a:p>
              <a:endParaRPr lang="es-CO"/>
            </a:p>
          </p:txBody>
        </p:sp>
        <p:sp>
          <p:nvSpPr>
            <p:cNvPr id="29" name="Forma libre: forma 28">
              <a:extLst>
                <a:ext uri="{FF2B5EF4-FFF2-40B4-BE49-F238E27FC236}">
                  <a16:creationId xmlns:a16="http://schemas.microsoft.com/office/drawing/2014/main" id="{B2B0424E-0F06-111D-1BC9-ABC2866D7DD6}"/>
                </a:ext>
              </a:extLst>
            </p:cNvPr>
            <p:cNvSpPr/>
            <p:nvPr/>
          </p:nvSpPr>
          <p:spPr>
            <a:xfrm>
              <a:off x="1201321" y="2926367"/>
              <a:ext cx="6798539" cy="1852608"/>
            </a:xfrm>
            <a:custGeom>
              <a:avLst/>
              <a:gdLst>
                <a:gd name="connsiteX0" fmla="*/ 0 w 6798539"/>
                <a:gd name="connsiteY0" fmla="*/ 0 h 1852608"/>
                <a:gd name="connsiteX1" fmla="*/ 6798539 w 6798539"/>
                <a:gd name="connsiteY1" fmla="*/ 0 h 1852608"/>
                <a:gd name="connsiteX2" fmla="*/ 6798539 w 6798539"/>
                <a:gd name="connsiteY2" fmla="*/ 1852608 h 1852608"/>
                <a:gd name="connsiteX3" fmla="*/ 0 w 6798539"/>
                <a:gd name="connsiteY3" fmla="*/ 1852608 h 1852608"/>
                <a:gd name="connsiteX4" fmla="*/ 0 w 6798539"/>
                <a:gd name="connsiteY4" fmla="*/ 0 h 1852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8539" h="1852608">
                  <a:moveTo>
                    <a:pt x="0" y="0"/>
                  </a:moveTo>
                  <a:lnTo>
                    <a:pt x="6798539" y="0"/>
                  </a:lnTo>
                  <a:lnTo>
                    <a:pt x="6798539" y="1852608"/>
                  </a:lnTo>
                  <a:lnTo>
                    <a:pt x="0" y="185260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defTabSz="800100">
                <a:lnSpc>
                  <a:spcPct val="90000"/>
                </a:lnSpc>
                <a:spcBef>
                  <a:spcPct val="0"/>
                </a:spcBef>
                <a:spcAft>
                  <a:spcPct val="35000"/>
                </a:spcAft>
              </a:pPr>
              <a:r>
                <a:rPr lang="es-CO" b="1" dirty="0" err="1">
                  <a:latin typeface="Abadi Extra Light" panose="020B0204020104020204" pitchFamily="34" charset="0"/>
                </a:rPr>
                <a:t>Quality</a:t>
              </a:r>
              <a:r>
                <a:rPr lang="es-CO" b="1" dirty="0">
                  <a:latin typeface="Abadi Extra Light" panose="020B0204020104020204" pitchFamily="34" charset="0"/>
                </a:rPr>
                <a:t> control: </a:t>
              </a:r>
              <a:r>
                <a:rPr lang="es-CO" dirty="0" err="1">
                  <a:latin typeface="Abadi Extra Light" panose="020B0204020104020204" pitchFamily="34" charset="0"/>
                </a:rPr>
                <a:t>the</a:t>
              </a:r>
              <a:r>
                <a:rPr lang="es-CO" dirty="0">
                  <a:latin typeface="Abadi Extra Light" panose="020B0204020104020204" pitchFamily="34" charset="0"/>
                </a:rPr>
                <a:t> </a:t>
              </a:r>
              <a:r>
                <a:rPr lang="es-CO" i="1" dirty="0">
                  <a:solidFill>
                    <a:srgbClr val="C00000"/>
                  </a:solidFill>
                  <a:latin typeface="Abadi Extra Light" panose="020B0204020104020204" pitchFamily="34" charset="0"/>
                </a:rPr>
                <a:t>Económicas CUC Editor-in-</a:t>
              </a:r>
              <a:r>
                <a:rPr lang="es-CO" i="1" dirty="0" err="1">
                  <a:solidFill>
                    <a:srgbClr val="C00000"/>
                  </a:solidFill>
                  <a:latin typeface="Abadi Extra Light" panose="020B0204020104020204" pitchFamily="34" charset="0"/>
                </a:rPr>
                <a:t>Chief</a:t>
              </a:r>
              <a:r>
                <a:rPr lang="es-CO" dirty="0">
                  <a:latin typeface="Abadi Extra Light" panose="020B0204020104020204" pitchFamily="34" charset="0"/>
                </a:rPr>
                <a:t> </a:t>
              </a:r>
              <a:r>
                <a:rPr lang="es-CO" dirty="0" err="1">
                  <a:latin typeface="Abadi Extra Light" panose="020B0204020104020204" pitchFamily="34" charset="0"/>
                </a:rPr>
                <a:t>of</a:t>
              </a:r>
              <a:r>
                <a:rPr lang="es-CO" dirty="0">
                  <a:latin typeface="Abadi Extra Light" panose="020B0204020104020204" pitchFamily="34" charset="0"/>
                </a:rPr>
                <a:t> </a:t>
              </a:r>
              <a:r>
                <a:rPr lang="es-CO" dirty="0" err="1">
                  <a:latin typeface="Abadi Extra Light" panose="020B0204020104020204" pitchFamily="34" charset="0"/>
                </a:rPr>
                <a:t>is</a:t>
              </a:r>
              <a:r>
                <a:rPr lang="es-CO" dirty="0">
                  <a:latin typeface="Abadi Extra Light" panose="020B0204020104020204" pitchFamily="34" charset="0"/>
                </a:rPr>
                <a:t> </a:t>
              </a:r>
              <a:r>
                <a:rPr lang="es-CO" dirty="0" err="1">
                  <a:latin typeface="Abadi Extra Light" panose="020B0204020104020204" pitchFamily="34" charset="0"/>
                </a:rPr>
                <a:t>responsible</a:t>
              </a:r>
              <a:r>
                <a:rPr lang="es-CO" dirty="0">
                  <a:latin typeface="Abadi Extra Light" panose="020B0204020104020204" pitchFamily="34" charset="0"/>
                </a:rPr>
                <a:t> </a:t>
              </a:r>
              <a:r>
                <a:rPr lang="es-CO" dirty="0" err="1">
                  <a:latin typeface="Abadi Extra Light" panose="020B0204020104020204" pitchFamily="34" charset="0"/>
                </a:rPr>
                <a:t>for</a:t>
              </a:r>
              <a:r>
                <a:rPr lang="es-CO" dirty="0">
                  <a:latin typeface="Abadi Extra Light" panose="020B0204020104020204" pitchFamily="34" charset="0"/>
                </a:rPr>
                <a:t> </a:t>
              </a:r>
              <a:r>
                <a:rPr lang="es-CO" dirty="0" err="1">
                  <a:latin typeface="Abadi Extra Light" panose="020B0204020104020204" pitchFamily="34" charset="0"/>
                </a:rPr>
                <a:t>ensuring</a:t>
              </a:r>
              <a:r>
                <a:rPr lang="es-CO" dirty="0">
                  <a:latin typeface="Abadi Extra Light" panose="020B0204020104020204" pitchFamily="34" charset="0"/>
                </a:rPr>
                <a:t> </a:t>
              </a:r>
              <a:r>
                <a:rPr lang="es-CO" dirty="0" err="1">
                  <a:latin typeface="Abadi Extra Light" panose="020B0204020104020204" pitchFamily="34" charset="0"/>
                </a:rPr>
                <a:t>that</a:t>
              </a:r>
              <a:r>
                <a:rPr lang="es-CO" dirty="0">
                  <a:latin typeface="Abadi Extra Light" panose="020B0204020104020204" pitchFamily="34" charset="0"/>
                </a:rPr>
                <a:t> </a:t>
              </a:r>
              <a:r>
                <a:rPr lang="es-CO" dirty="0" err="1">
                  <a:latin typeface="Abadi Extra Light" panose="020B0204020104020204" pitchFamily="34" charset="0"/>
                </a:rPr>
                <a:t>published</a:t>
              </a:r>
              <a:r>
                <a:rPr lang="es-CO" dirty="0">
                  <a:latin typeface="Abadi Extra Light" panose="020B0204020104020204" pitchFamily="34" charset="0"/>
                </a:rPr>
                <a:t> </a:t>
              </a:r>
              <a:r>
                <a:rPr lang="es-CO" dirty="0" err="1">
                  <a:latin typeface="Abadi Extra Light" panose="020B0204020104020204" pitchFamily="34" charset="0"/>
                </a:rPr>
                <a:t>articles</a:t>
              </a:r>
              <a:r>
                <a:rPr lang="es-CO" dirty="0">
                  <a:latin typeface="Abadi Extra Light" panose="020B0204020104020204" pitchFamily="34" charset="0"/>
                </a:rPr>
                <a:t> are </a:t>
              </a:r>
              <a:r>
                <a:rPr lang="es-CO" dirty="0" err="1">
                  <a:latin typeface="Abadi Extra Light" panose="020B0204020104020204" pitchFamily="34" charset="0"/>
                </a:rPr>
                <a:t>of</a:t>
              </a:r>
              <a:r>
                <a:rPr lang="es-CO" dirty="0">
                  <a:latin typeface="Abadi Extra Light" panose="020B0204020104020204" pitchFamily="34" charset="0"/>
                </a:rPr>
                <a:t> </a:t>
              </a:r>
              <a:r>
                <a:rPr lang="es-CO" dirty="0" err="1">
                  <a:latin typeface="Abadi Extra Light" panose="020B0204020104020204" pitchFamily="34" charset="0"/>
                </a:rPr>
                <a:t>high</a:t>
              </a:r>
              <a:r>
                <a:rPr lang="es-CO" dirty="0">
                  <a:latin typeface="Abadi Extra Light" panose="020B0204020104020204" pitchFamily="34" charset="0"/>
                </a:rPr>
                <a:t> </a:t>
              </a:r>
              <a:r>
                <a:rPr lang="es-CO" dirty="0" err="1">
                  <a:latin typeface="Abadi Extra Light" panose="020B0204020104020204" pitchFamily="34" charset="0"/>
                </a:rPr>
                <a:t>scientific</a:t>
              </a:r>
              <a:r>
                <a:rPr lang="es-CO" dirty="0">
                  <a:latin typeface="Abadi Extra Light" panose="020B0204020104020204" pitchFamily="34" charset="0"/>
                </a:rPr>
                <a:t> </a:t>
              </a:r>
              <a:r>
                <a:rPr lang="es-CO" dirty="0" err="1">
                  <a:latin typeface="Abadi Extra Light" panose="020B0204020104020204" pitchFamily="34" charset="0"/>
                </a:rPr>
                <a:t>quality</a:t>
              </a:r>
              <a:r>
                <a:rPr lang="es-CO" dirty="0">
                  <a:latin typeface="Abadi Extra Light" panose="020B0204020104020204" pitchFamily="34" charset="0"/>
                </a:rPr>
                <a:t> and </a:t>
              </a:r>
              <a:r>
                <a:rPr lang="es-CO" dirty="0" err="1">
                  <a:latin typeface="Abadi Extra Light" panose="020B0204020104020204" pitchFamily="34" charset="0"/>
                </a:rPr>
                <a:t>conform</a:t>
              </a:r>
              <a:r>
                <a:rPr lang="es-CO" dirty="0">
                  <a:latin typeface="Abadi Extra Light" panose="020B0204020104020204" pitchFamily="34" charset="0"/>
                </a:rPr>
                <a:t> </a:t>
              </a:r>
              <a:r>
                <a:rPr lang="es-CO" dirty="0" err="1">
                  <a:latin typeface="Abadi Extra Light" panose="020B0204020104020204" pitchFamily="34" charset="0"/>
                </a:rPr>
                <a:t>to</a:t>
              </a:r>
              <a:r>
                <a:rPr lang="es-CO" dirty="0">
                  <a:latin typeface="Abadi Extra Light" panose="020B0204020104020204" pitchFamily="34" charset="0"/>
                </a:rPr>
                <a:t> </a:t>
              </a:r>
              <a:r>
                <a:rPr lang="es-CO" dirty="0" err="1">
                  <a:latin typeface="Abadi Extra Light" panose="020B0204020104020204" pitchFamily="34" charset="0"/>
                </a:rPr>
                <a:t>ethical</a:t>
              </a:r>
              <a:r>
                <a:rPr lang="es-CO" dirty="0">
                  <a:latin typeface="Abadi Extra Light" panose="020B0204020104020204" pitchFamily="34" charset="0"/>
                </a:rPr>
                <a:t> </a:t>
              </a:r>
              <a:r>
                <a:rPr lang="es-CO" dirty="0" err="1">
                  <a:latin typeface="Abadi Extra Light" panose="020B0204020104020204" pitchFamily="34" charset="0"/>
                </a:rPr>
                <a:t>standards</a:t>
              </a:r>
              <a:r>
                <a:rPr lang="es-CO" dirty="0">
                  <a:latin typeface="Abadi Extra Light" panose="020B0204020104020204" pitchFamily="34" charset="0"/>
                </a:rPr>
                <a:t>. </a:t>
              </a:r>
              <a:r>
                <a:rPr lang="es-CO" dirty="0" err="1">
                  <a:latin typeface="Abadi Extra Light" panose="020B0204020104020204" pitchFamily="34" charset="0"/>
                </a:rPr>
                <a:t>This</a:t>
              </a:r>
              <a:r>
                <a:rPr lang="es-CO" dirty="0">
                  <a:latin typeface="Abadi Extra Light" panose="020B0204020104020204" pitchFamily="34" charset="0"/>
                </a:rPr>
                <a:t> </a:t>
              </a:r>
              <a:r>
                <a:rPr lang="es-CO" dirty="0" err="1">
                  <a:latin typeface="Abadi Extra Light" panose="020B0204020104020204" pitchFamily="34" charset="0"/>
                </a:rPr>
                <a:t>includes</a:t>
              </a:r>
              <a:r>
                <a:rPr lang="es-CO" dirty="0">
                  <a:latin typeface="Abadi Extra Light" panose="020B0204020104020204" pitchFamily="34" charset="0"/>
                </a:rPr>
                <a:t> </a:t>
              </a:r>
              <a:r>
                <a:rPr lang="es-CO" dirty="0" err="1">
                  <a:latin typeface="Abadi Extra Light" panose="020B0204020104020204" pitchFamily="34" charset="0"/>
                </a:rPr>
                <a:t>checking</a:t>
              </a:r>
              <a:r>
                <a:rPr lang="es-CO" dirty="0">
                  <a:latin typeface="Abadi Extra Light" panose="020B0204020104020204" pitchFamily="34" charset="0"/>
                </a:rPr>
                <a:t> </a:t>
              </a:r>
              <a:r>
                <a:rPr lang="es-CO" dirty="0" err="1">
                  <a:latin typeface="Abadi Extra Light" panose="020B0204020104020204" pitchFamily="34" charset="0"/>
                </a:rPr>
                <a:t>the</a:t>
              </a:r>
              <a:r>
                <a:rPr lang="es-CO" dirty="0">
                  <a:latin typeface="Abadi Extra Light" panose="020B0204020104020204" pitchFamily="34" charset="0"/>
                </a:rPr>
                <a:t> </a:t>
              </a:r>
              <a:r>
                <a:rPr lang="es-CO" dirty="0" err="1">
                  <a:latin typeface="Abadi Extra Light" panose="020B0204020104020204" pitchFamily="34" charset="0"/>
                </a:rPr>
                <a:t>accuracy</a:t>
              </a:r>
              <a:r>
                <a:rPr lang="es-CO" dirty="0">
                  <a:latin typeface="Abadi Extra Light" panose="020B0204020104020204" pitchFamily="34" charset="0"/>
                </a:rPr>
                <a:t> </a:t>
              </a:r>
              <a:r>
                <a:rPr lang="es-CO" dirty="0" err="1">
                  <a:latin typeface="Abadi Extra Light" panose="020B0204020104020204" pitchFamily="34" charset="0"/>
                </a:rPr>
                <a:t>of</a:t>
              </a:r>
              <a:r>
                <a:rPr lang="es-CO" dirty="0">
                  <a:latin typeface="Abadi Extra Light" panose="020B0204020104020204" pitchFamily="34" charset="0"/>
                </a:rPr>
                <a:t> data, </a:t>
              </a:r>
              <a:r>
                <a:rPr lang="es-CO" dirty="0" err="1">
                  <a:latin typeface="Abadi Extra Light" panose="020B0204020104020204" pitchFamily="34" charset="0"/>
                </a:rPr>
                <a:t>clarity</a:t>
              </a:r>
              <a:r>
                <a:rPr lang="es-CO" dirty="0">
                  <a:latin typeface="Abadi Extra Light" panose="020B0204020104020204" pitchFamily="34" charset="0"/>
                </a:rPr>
                <a:t> </a:t>
              </a:r>
              <a:r>
                <a:rPr lang="es-CO" dirty="0" err="1">
                  <a:latin typeface="Abadi Extra Light" panose="020B0204020104020204" pitchFamily="34" charset="0"/>
                </a:rPr>
                <a:t>of</a:t>
              </a:r>
              <a:r>
                <a:rPr lang="es-CO" dirty="0">
                  <a:latin typeface="Abadi Extra Light" panose="020B0204020104020204" pitchFamily="34" charset="0"/>
                </a:rPr>
                <a:t> </a:t>
              </a:r>
              <a:r>
                <a:rPr lang="es-CO" dirty="0" err="1">
                  <a:latin typeface="Abadi Extra Light" panose="020B0204020104020204" pitchFamily="34" charset="0"/>
                </a:rPr>
                <a:t>methods</a:t>
              </a:r>
              <a:r>
                <a:rPr lang="es-CO" dirty="0">
                  <a:latin typeface="Abadi Extra Light" panose="020B0204020104020204" pitchFamily="34" charset="0"/>
                </a:rPr>
                <a:t> and </a:t>
              </a:r>
              <a:r>
                <a:rPr lang="es-CO" dirty="0" err="1">
                  <a:latin typeface="Abadi Extra Light" panose="020B0204020104020204" pitchFamily="34" charset="0"/>
                </a:rPr>
                <a:t>transparency</a:t>
              </a:r>
              <a:r>
                <a:rPr lang="es-CO" dirty="0">
                  <a:latin typeface="Abadi Extra Light" panose="020B0204020104020204" pitchFamily="34" charset="0"/>
                </a:rPr>
                <a:t> </a:t>
              </a:r>
              <a:r>
                <a:rPr lang="es-CO" dirty="0" err="1">
                  <a:latin typeface="Abadi Extra Light" panose="020B0204020104020204" pitchFamily="34" charset="0"/>
                </a:rPr>
                <a:t>of</a:t>
              </a:r>
              <a:r>
                <a:rPr lang="es-CO" dirty="0">
                  <a:latin typeface="Abadi Extra Light" panose="020B0204020104020204" pitchFamily="34" charset="0"/>
                </a:rPr>
                <a:t> </a:t>
              </a:r>
              <a:r>
                <a:rPr lang="es-CO" dirty="0" err="1">
                  <a:latin typeface="Abadi Extra Light" panose="020B0204020104020204" pitchFamily="34" charset="0"/>
                </a:rPr>
                <a:t>results</a:t>
              </a:r>
              <a:r>
                <a:rPr lang="es-CO" dirty="0">
                  <a:latin typeface="Abadi Extra Light" panose="020B0204020104020204" pitchFamily="34" charset="0"/>
                </a:rPr>
                <a:t>.</a:t>
              </a:r>
            </a:p>
          </p:txBody>
        </p:sp>
      </p:grpSp>
      <p:grpSp>
        <p:nvGrpSpPr>
          <p:cNvPr id="32" name="Grupo 31">
            <a:extLst>
              <a:ext uri="{FF2B5EF4-FFF2-40B4-BE49-F238E27FC236}">
                <a16:creationId xmlns:a16="http://schemas.microsoft.com/office/drawing/2014/main" id="{381A223B-C740-57D1-6C64-E5E7B56FBE64}"/>
              </a:ext>
            </a:extLst>
          </p:cNvPr>
          <p:cNvGrpSpPr/>
          <p:nvPr/>
        </p:nvGrpSpPr>
        <p:grpSpPr>
          <a:xfrm>
            <a:off x="1201321" y="4778975"/>
            <a:ext cx="6798539" cy="1852608"/>
            <a:chOff x="1201321" y="4778975"/>
            <a:chExt cx="6798539" cy="1852608"/>
          </a:xfrm>
        </p:grpSpPr>
        <p:sp>
          <p:nvSpPr>
            <p:cNvPr id="30" name="Conector recto 29">
              <a:extLst>
                <a:ext uri="{FF2B5EF4-FFF2-40B4-BE49-F238E27FC236}">
                  <a16:creationId xmlns:a16="http://schemas.microsoft.com/office/drawing/2014/main" id="{5AE53C22-FD8F-F6DB-CA59-DF48A6014E0C}"/>
                </a:ext>
              </a:extLst>
            </p:cNvPr>
            <p:cNvSpPr/>
            <p:nvPr/>
          </p:nvSpPr>
          <p:spPr>
            <a:xfrm>
              <a:off x="1201321" y="4778975"/>
              <a:ext cx="6798539" cy="0"/>
            </a:xfrm>
            <a:prstGeom prst="line">
              <a:avLst/>
            </a:prstGeom>
          </p:spPr>
          <p:style>
            <a:lnRef idx="1">
              <a:schemeClr val="accent2">
                <a:shade val="50000"/>
                <a:hueOff val="-548849"/>
                <a:satOff val="4372"/>
                <a:lumOff val="46744"/>
                <a:alphaOff val="0"/>
              </a:schemeClr>
            </a:lnRef>
            <a:fillRef idx="3">
              <a:schemeClr val="accent2">
                <a:shade val="50000"/>
                <a:hueOff val="-548849"/>
                <a:satOff val="4372"/>
                <a:lumOff val="46744"/>
                <a:alphaOff val="0"/>
              </a:schemeClr>
            </a:fillRef>
            <a:effectRef idx="3">
              <a:schemeClr val="accent2">
                <a:shade val="50000"/>
                <a:hueOff val="-548849"/>
                <a:satOff val="4372"/>
                <a:lumOff val="46744"/>
                <a:alphaOff val="0"/>
              </a:schemeClr>
            </a:effectRef>
            <a:fontRef idx="minor">
              <a:schemeClr val="lt1"/>
            </a:fontRef>
          </p:style>
          <p:txBody>
            <a:bodyPr/>
            <a:lstStyle/>
            <a:p>
              <a:endParaRPr lang="es-CO"/>
            </a:p>
          </p:txBody>
        </p:sp>
        <p:sp>
          <p:nvSpPr>
            <p:cNvPr id="31" name="Forma libre: forma 30">
              <a:extLst>
                <a:ext uri="{FF2B5EF4-FFF2-40B4-BE49-F238E27FC236}">
                  <a16:creationId xmlns:a16="http://schemas.microsoft.com/office/drawing/2014/main" id="{869F83F3-CBCF-A99E-D109-29A15E3A737E}"/>
                </a:ext>
              </a:extLst>
            </p:cNvPr>
            <p:cNvSpPr/>
            <p:nvPr/>
          </p:nvSpPr>
          <p:spPr>
            <a:xfrm>
              <a:off x="1201321" y="4778975"/>
              <a:ext cx="6798539" cy="1852608"/>
            </a:xfrm>
            <a:custGeom>
              <a:avLst/>
              <a:gdLst>
                <a:gd name="connsiteX0" fmla="*/ 0 w 6798539"/>
                <a:gd name="connsiteY0" fmla="*/ 0 h 1852608"/>
                <a:gd name="connsiteX1" fmla="*/ 6798539 w 6798539"/>
                <a:gd name="connsiteY1" fmla="*/ 0 h 1852608"/>
                <a:gd name="connsiteX2" fmla="*/ 6798539 w 6798539"/>
                <a:gd name="connsiteY2" fmla="*/ 1852608 h 1852608"/>
                <a:gd name="connsiteX3" fmla="*/ 0 w 6798539"/>
                <a:gd name="connsiteY3" fmla="*/ 1852608 h 1852608"/>
                <a:gd name="connsiteX4" fmla="*/ 0 w 6798539"/>
                <a:gd name="connsiteY4" fmla="*/ 0 h 1852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8539" h="1852608">
                  <a:moveTo>
                    <a:pt x="0" y="0"/>
                  </a:moveTo>
                  <a:lnTo>
                    <a:pt x="6798539" y="0"/>
                  </a:lnTo>
                  <a:lnTo>
                    <a:pt x="6798539" y="1852608"/>
                  </a:lnTo>
                  <a:lnTo>
                    <a:pt x="0" y="185260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r>
                <a:rPr lang="es-CO" b="1" dirty="0" err="1">
                  <a:latin typeface="Abadi Extra Light" panose="020B0204020104020204" pitchFamily="34" charset="0"/>
                </a:rPr>
                <a:t>Correction</a:t>
              </a:r>
              <a:r>
                <a:rPr lang="es-CO" b="1" dirty="0">
                  <a:latin typeface="Abadi Extra Light" panose="020B0204020104020204" pitchFamily="34" charset="0"/>
                </a:rPr>
                <a:t> </a:t>
              </a:r>
              <a:r>
                <a:rPr lang="es-CO" b="1" dirty="0" err="1">
                  <a:latin typeface="Abadi Extra Light" panose="020B0204020104020204" pitchFamily="34" charset="0"/>
                </a:rPr>
                <a:t>of</a:t>
              </a:r>
              <a:r>
                <a:rPr lang="es-CO" b="1" dirty="0">
                  <a:latin typeface="Abadi Extra Light" panose="020B0204020104020204" pitchFamily="34" charset="0"/>
                </a:rPr>
                <a:t> </a:t>
              </a:r>
              <a:r>
                <a:rPr lang="es-CO" b="1" dirty="0" err="1">
                  <a:latin typeface="Abadi Extra Light" panose="020B0204020104020204" pitchFamily="34" charset="0"/>
                </a:rPr>
                <a:t>errors</a:t>
              </a:r>
              <a:r>
                <a:rPr lang="es-CO" b="1" dirty="0">
                  <a:latin typeface="Abadi Extra Light" panose="020B0204020104020204" pitchFamily="34" charset="0"/>
                </a:rPr>
                <a:t>: </a:t>
              </a:r>
              <a:r>
                <a:rPr lang="es-CO" dirty="0" err="1">
                  <a:latin typeface="Abadi Extra Light" panose="020B0204020104020204" pitchFamily="34" charset="0"/>
                </a:rPr>
                <a:t>If</a:t>
              </a:r>
              <a:r>
                <a:rPr lang="es-CO" dirty="0">
                  <a:latin typeface="Abadi Extra Light" panose="020B0204020104020204" pitchFamily="34" charset="0"/>
                </a:rPr>
                <a:t> </a:t>
              </a:r>
              <a:r>
                <a:rPr lang="es-CO" dirty="0" err="1">
                  <a:latin typeface="Abadi Extra Light" panose="020B0204020104020204" pitchFamily="34" charset="0"/>
                </a:rPr>
                <a:t>significant</a:t>
              </a:r>
              <a:r>
                <a:rPr lang="es-CO" dirty="0">
                  <a:latin typeface="Abadi Extra Light" panose="020B0204020104020204" pitchFamily="34" charset="0"/>
                </a:rPr>
                <a:t> </a:t>
              </a:r>
              <a:r>
                <a:rPr lang="es-CO" dirty="0" err="1">
                  <a:latin typeface="Abadi Extra Light" panose="020B0204020104020204" pitchFamily="34" charset="0"/>
                </a:rPr>
                <a:t>errors</a:t>
              </a:r>
              <a:r>
                <a:rPr lang="es-CO" dirty="0">
                  <a:latin typeface="Abadi Extra Light" panose="020B0204020104020204" pitchFamily="34" charset="0"/>
                </a:rPr>
                <a:t> are </a:t>
              </a:r>
              <a:r>
                <a:rPr lang="es-CO" dirty="0" err="1">
                  <a:latin typeface="Abadi Extra Light" panose="020B0204020104020204" pitchFamily="34" charset="0"/>
                </a:rPr>
                <a:t>detected</a:t>
              </a:r>
              <a:r>
                <a:rPr lang="es-CO" dirty="0">
                  <a:latin typeface="Abadi Extra Light" panose="020B0204020104020204" pitchFamily="34" charset="0"/>
                </a:rPr>
                <a:t> after </a:t>
              </a:r>
              <a:r>
                <a:rPr lang="es-CO" dirty="0" err="1">
                  <a:latin typeface="Abadi Extra Light" panose="020B0204020104020204" pitchFamily="34" charset="0"/>
                </a:rPr>
                <a:t>publication</a:t>
              </a:r>
              <a:r>
                <a:rPr lang="es-CO" dirty="0">
                  <a:latin typeface="Abadi Extra Light" panose="020B0204020104020204" pitchFamily="34" charset="0"/>
                </a:rPr>
                <a:t>, </a:t>
              </a:r>
              <a:r>
                <a:rPr lang="es-CO" dirty="0" err="1">
                  <a:latin typeface="Abadi Extra Light" panose="020B0204020104020204" pitchFamily="34" charset="0"/>
                </a:rPr>
                <a:t>the</a:t>
              </a:r>
              <a:r>
                <a:rPr lang="es-CO" dirty="0">
                  <a:latin typeface="Abadi Extra Light" panose="020B0204020104020204" pitchFamily="34" charset="0"/>
                </a:rPr>
                <a:t> </a:t>
              </a:r>
              <a:r>
                <a:rPr lang="es-CO" i="1" dirty="0">
                  <a:solidFill>
                    <a:srgbClr val="C00000"/>
                  </a:solidFill>
                  <a:latin typeface="Abadi Extra Light" panose="020B0204020104020204" pitchFamily="34" charset="0"/>
                </a:rPr>
                <a:t>Editor-in-</a:t>
              </a:r>
              <a:r>
                <a:rPr lang="es-CO" i="1" dirty="0" err="1">
                  <a:solidFill>
                    <a:srgbClr val="C00000"/>
                  </a:solidFill>
                  <a:latin typeface="Abadi Extra Light" panose="020B0204020104020204" pitchFamily="34" charset="0"/>
                </a:rPr>
                <a:t>Chief</a:t>
              </a:r>
              <a:r>
                <a:rPr lang="es-CO" i="1" dirty="0">
                  <a:solidFill>
                    <a:srgbClr val="C00000"/>
                  </a:solidFill>
                  <a:latin typeface="Abadi Extra Light" panose="020B0204020104020204" pitchFamily="34" charset="0"/>
                </a:rPr>
                <a:t> </a:t>
              </a:r>
              <a:r>
                <a:rPr lang="es-CO" dirty="0" err="1">
                  <a:latin typeface="Abadi Extra Light" panose="020B0204020104020204" pitchFamily="34" charset="0"/>
                </a:rPr>
                <a:t>makes</a:t>
              </a:r>
              <a:r>
                <a:rPr lang="es-CO" dirty="0">
                  <a:latin typeface="Abadi Extra Light" panose="020B0204020104020204" pitchFamily="34" charset="0"/>
                </a:rPr>
                <a:t> </a:t>
              </a:r>
              <a:r>
                <a:rPr lang="es-CO" dirty="0" err="1">
                  <a:latin typeface="Abadi Extra Light" panose="020B0204020104020204" pitchFamily="34" charset="0"/>
                </a:rPr>
                <a:t>sure</a:t>
              </a:r>
              <a:r>
                <a:rPr lang="es-CO" dirty="0">
                  <a:latin typeface="Abadi Extra Light" panose="020B0204020104020204" pitchFamily="34" charset="0"/>
                </a:rPr>
                <a:t> </a:t>
              </a:r>
              <a:r>
                <a:rPr lang="es-CO" dirty="0" err="1">
                  <a:latin typeface="Abadi Extra Light" panose="020B0204020104020204" pitchFamily="34" charset="0"/>
                </a:rPr>
                <a:t>to</a:t>
              </a:r>
              <a:r>
                <a:rPr lang="es-CO" dirty="0">
                  <a:latin typeface="Abadi Extra Light" panose="020B0204020104020204" pitchFamily="34" charset="0"/>
                </a:rPr>
                <a:t> </a:t>
              </a:r>
              <a:r>
                <a:rPr lang="es-CO" dirty="0" err="1">
                  <a:latin typeface="Abadi Extra Light" panose="020B0204020104020204" pitchFamily="34" charset="0"/>
                </a:rPr>
                <a:t>issue</a:t>
              </a:r>
              <a:r>
                <a:rPr lang="es-CO" dirty="0">
                  <a:latin typeface="Abadi Extra Light" panose="020B0204020104020204" pitchFamily="34" charset="0"/>
                </a:rPr>
                <a:t> a </a:t>
              </a:r>
              <a:r>
                <a:rPr lang="es-CO" dirty="0" err="1">
                  <a:latin typeface="Abadi Extra Light" panose="020B0204020104020204" pitchFamily="34" charset="0"/>
                </a:rPr>
                <a:t>correction</a:t>
              </a:r>
              <a:r>
                <a:rPr lang="es-CO" dirty="0">
                  <a:latin typeface="Abadi Extra Light" panose="020B0204020104020204" pitchFamily="34" charset="0"/>
                </a:rPr>
                <a:t>, </a:t>
              </a:r>
              <a:r>
                <a:rPr lang="es-CO" dirty="0" err="1">
                  <a:latin typeface="Abadi Extra Light" panose="020B0204020104020204" pitchFamily="34" charset="0"/>
                </a:rPr>
                <a:t>an</a:t>
              </a:r>
              <a:r>
                <a:rPr lang="es-CO" dirty="0">
                  <a:latin typeface="Abadi Extra Light" panose="020B0204020104020204" pitchFamily="34" charset="0"/>
                </a:rPr>
                <a:t> </a:t>
              </a:r>
              <a:r>
                <a:rPr lang="es-CO" dirty="0" err="1">
                  <a:latin typeface="Abadi Extra Light" panose="020B0204020104020204" pitchFamily="34" charset="0"/>
                </a:rPr>
                <a:t>erratum</a:t>
              </a:r>
              <a:r>
                <a:rPr lang="es-CO" dirty="0">
                  <a:latin typeface="Abadi Extra Light" panose="020B0204020104020204" pitchFamily="34" charset="0"/>
                </a:rPr>
                <a:t> </a:t>
              </a:r>
              <a:r>
                <a:rPr lang="es-CO" dirty="0" err="1">
                  <a:latin typeface="Abadi Extra Light" panose="020B0204020104020204" pitchFamily="34" charset="0"/>
                </a:rPr>
                <a:t>or</a:t>
              </a:r>
              <a:r>
                <a:rPr lang="es-CO" dirty="0">
                  <a:latin typeface="Abadi Extra Light" panose="020B0204020104020204" pitchFamily="34" charset="0"/>
                </a:rPr>
                <a:t> </a:t>
              </a:r>
              <a:r>
                <a:rPr lang="es-CO" dirty="0" err="1">
                  <a:latin typeface="Abadi Extra Light" panose="020B0204020104020204" pitchFamily="34" charset="0"/>
                </a:rPr>
                <a:t>even</a:t>
              </a:r>
              <a:r>
                <a:rPr lang="es-CO" dirty="0">
                  <a:latin typeface="Abadi Extra Light" panose="020B0204020104020204" pitchFamily="34" charset="0"/>
                </a:rPr>
                <a:t> a </a:t>
              </a:r>
              <a:r>
                <a:rPr lang="es-CO" dirty="0" err="1">
                  <a:latin typeface="Abadi Extra Light" panose="020B0204020104020204" pitchFamily="34" charset="0"/>
                </a:rPr>
                <a:t>retraction</a:t>
              </a:r>
              <a:r>
                <a:rPr lang="es-CO" dirty="0">
                  <a:latin typeface="Abadi Extra Light" panose="020B0204020104020204" pitchFamily="34" charset="0"/>
                </a:rPr>
                <a:t>, </a:t>
              </a:r>
              <a:r>
                <a:rPr lang="es-CO" dirty="0" err="1">
                  <a:latin typeface="Abadi Extra Light" panose="020B0204020104020204" pitchFamily="34" charset="0"/>
                </a:rPr>
                <a:t>if</a:t>
              </a:r>
              <a:r>
                <a:rPr lang="es-CO" dirty="0">
                  <a:latin typeface="Abadi Extra Light" panose="020B0204020104020204" pitchFamily="34" charset="0"/>
                </a:rPr>
                <a:t> </a:t>
              </a:r>
              <a:r>
                <a:rPr lang="es-CO" dirty="0" err="1">
                  <a:latin typeface="Abadi Extra Light" panose="020B0204020104020204" pitchFamily="34" charset="0"/>
                </a:rPr>
                <a:t>necessary</a:t>
              </a:r>
              <a:r>
                <a:rPr lang="es-CO" dirty="0">
                  <a:latin typeface="Abadi Extra Light" panose="020B0204020104020204" pitchFamily="34" charset="0"/>
                </a:rPr>
                <a:t>, </a:t>
              </a:r>
              <a:r>
                <a:rPr lang="es-CO" dirty="0" err="1">
                  <a:latin typeface="Abadi Extra Light" panose="020B0204020104020204" pitchFamily="34" charset="0"/>
                </a:rPr>
                <a:t>to</a:t>
              </a:r>
              <a:r>
                <a:rPr lang="es-CO" dirty="0">
                  <a:latin typeface="Abadi Extra Light" panose="020B0204020104020204" pitchFamily="34" charset="0"/>
                </a:rPr>
                <a:t> </a:t>
              </a:r>
              <a:r>
                <a:rPr lang="es-CO" dirty="0" err="1">
                  <a:latin typeface="Abadi Extra Light" panose="020B0204020104020204" pitchFamily="34" charset="0"/>
                </a:rPr>
                <a:t>protect</a:t>
              </a:r>
              <a:r>
                <a:rPr lang="es-CO" dirty="0">
                  <a:latin typeface="Abadi Extra Light" panose="020B0204020104020204" pitchFamily="34" charset="0"/>
                </a:rPr>
                <a:t> </a:t>
              </a:r>
              <a:r>
                <a:rPr lang="es-CO" dirty="0" err="1">
                  <a:latin typeface="Abadi Extra Light" panose="020B0204020104020204" pitchFamily="34" charset="0"/>
                </a:rPr>
                <a:t>the</a:t>
              </a:r>
              <a:r>
                <a:rPr lang="es-CO" dirty="0">
                  <a:latin typeface="Abadi Extra Light" panose="020B0204020104020204" pitchFamily="34" charset="0"/>
                </a:rPr>
                <a:t> </a:t>
              </a:r>
              <a:r>
                <a:rPr lang="es-CO" dirty="0" err="1">
                  <a:latin typeface="Abadi Extra Light" panose="020B0204020104020204" pitchFamily="34" charset="0"/>
                </a:rPr>
                <a:t>integrity</a:t>
              </a:r>
              <a:r>
                <a:rPr lang="es-CO" dirty="0">
                  <a:latin typeface="Abadi Extra Light" panose="020B0204020104020204" pitchFamily="34" charset="0"/>
                </a:rPr>
                <a:t> </a:t>
              </a:r>
              <a:r>
                <a:rPr lang="es-CO" dirty="0" err="1">
                  <a:latin typeface="Abadi Extra Light" panose="020B0204020104020204" pitchFamily="34" charset="0"/>
                </a:rPr>
                <a:t>of</a:t>
              </a:r>
              <a:r>
                <a:rPr lang="es-CO" dirty="0">
                  <a:latin typeface="Abadi Extra Light" panose="020B0204020104020204" pitchFamily="34" charset="0"/>
                </a:rPr>
                <a:t> </a:t>
              </a:r>
              <a:r>
                <a:rPr lang="es-CO" dirty="0" err="1">
                  <a:latin typeface="Abadi Extra Light" panose="020B0204020104020204" pitchFamily="34" charset="0"/>
                </a:rPr>
                <a:t>the</a:t>
              </a:r>
              <a:r>
                <a:rPr lang="es-CO" dirty="0">
                  <a:latin typeface="Abadi Extra Light" panose="020B0204020104020204" pitchFamily="34" charset="0"/>
                </a:rPr>
                <a:t> </a:t>
              </a:r>
              <a:r>
                <a:rPr lang="es-CO" dirty="0" err="1">
                  <a:latin typeface="Abadi Extra Light" panose="020B0204020104020204" pitchFamily="34" charset="0"/>
                </a:rPr>
                <a:t>scientific</a:t>
              </a:r>
              <a:r>
                <a:rPr lang="es-CO" dirty="0">
                  <a:latin typeface="Abadi Extra Light" panose="020B0204020104020204" pitchFamily="34" charset="0"/>
                </a:rPr>
                <a:t> </a:t>
              </a:r>
              <a:r>
                <a:rPr lang="es-CO" dirty="0" err="1">
                  <a:latin typeface="Abadi Extra Light" panose="020B0204020104020204" pitchFamily="34" charset="0"/>
                </a:rPr>
                <a:t>literature</a:t>
              </a:r>
              <a:r>
                <a:rPr lang="es-CO" dirty="0">
                  <a:latin typeface="Abadi Extra Light" panose="020B0204020104020204" pitchFamily="34" charset="0"/>
                </a:rPr>
                <a:t>.</a:t>
              </a:r>
            </a:p>
          </p:txBody>
        </p:sp>
      </p:grpSp>
    </p:spTree>
    <p:extLst>
      <p:ext uri="{BB962C8B-B14F-4D97-AF65-F5344CB8AC3E}">
        <p14:creationId xmlns:p14="http://schemas.microsoft.com/office/powerpoint/2010/main" val="3115085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1000"/>
                                  </p:stCondLst>
                                  <p:childTnLst>
                                    <p:set>
                                      <p:cBhvr>
                                        <p:cTn id="6" dur="1" fill="hold">
                                          <p:stCondLst>
                                            <p:cond delay="0"/>
                                          </p:stCondLst>
                                        </p:cTn>
                                        <p:tgtEl>
                                          <p:spTgt spid="33"/>
                                        </p:tgtEl>
                                        <p:attrNameLst>
                                          <p:attrName>style.visibility</p:attrName>
                                        </p:attrNameLst>
                                      </p:cBhvr>
                                      <p:to>
                                        <p:strVal val="visible"/>
                                      </p:to>
                                    </p:set>
                                    <p:anim calcmode="lin" valueType="num">
                                      <p:cBhvr>
                                        <p:cTn id="7" dur="1000" fill="hold"/>
                                        <p:tgtEl>
                                          <p:spTgt spid="33"/>
                                        </p:tgtEl>
                                        <p:attrNameLst>
                                          <p:attrName>ppt_w</p:attrName>
                                        </p:attrNameLst>
                                      </p:cBhvr>
                                      <p:tavLst>
                                        <p:tav tm="0">
                                          <p:val>
                                            <p:fltVal val="0"/>
                                          </p:val>
                                        </p:tav>
                                        <p:tav tm="100000">
                                          <p:val>
                                            <p:strVal val="#ppt_w"/>
                                          </p:val>
                                        </p:tav>
                                      </p:tavLst>
                                    </p:anim>
                                    <p:anim calcmode="lin" valueType="num">
                                      <p:cBhvr>
                                        <p:cTn id="8" dur="1000" fill="hold"/>
                                        <p:tgtEl>
                                          <p:spTgt spid="33"/>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3000"/>
                                  </p:stCondLst>
                                  <p:childTnLst>
                                    <p:set>
                                      <p:cBhvr>
                                        <p:cTn id="10" dur="1" fill="hold">
                                          <p:stCondLst>
                                            <p:cond delay="0"/>
                                          </p:stCondLst>
                                        </p:cTn>
                                        <p:tgtEl>
                                          <p:spTgt spid="32"/>
                                        </p:tgtEl>
                                        <p:attrNameLst>
                                          <p:attrName>style.visibility</p:attrName>
                                        </p:attrNameLst>
                                      </p:cBhvr>
                                      <p:to>
                                        <p:strVal val="visible"/>
                                      </p:to>
                                    </p:set>
                                    <p:anim calcmode="lin" valueType="num">
                                      <p:cBhvr>
                                        <p:cTn id="11" dur="1000" fill="hold"/>
                                        <p:tgtEl>
                                          <p:spTgt spid="32"/>
                                        </p:tgtEl>
                                        <p:attrNameLst>
                                          <p:attrName>ppt_w</p:attrName>
                                        </p:attrNameLst>
                                      </p:cBhvr>
                                      <p:tavLst>
                                        <p:tav tm="0">
                                          <p:val>
                                            <p:fltVal val="0"/>
                                          </p:val>
                                        </p:tav>
                                        <p:tav tm="100000">
                                          <p:val>
                                            <p:strVal val="#ppt_w"/>
                                          </p:val>
                                        </p:tav>
                                      </p:tavLst>
                                    </p:anim>
                                    <p:anim calcmode="lin" valueType="num">
                                      <p:cBhvr>
                                        <p:cTn id="12" dur="1000" fill="hold"/>
                                        <p:tgtEl>
                                          <p:spTgt spid="3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934306-92F7-6AC2-F1D9-2B8E8D87AA5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489632B-2A5D-CDFF-1E78-3068F67AC934}"/>
              </a:ext>
            </a:extLst>
          </p:cNvPr>
          <p:cNvSpPr>
            <a:spLocks noGrp="1"/>
          </p:cNvSpPr>
          <p:nvPr>
            <p:ph type="title"/>
          </p:nvPr>
        </p:nvSpPr>
        <p:spPr>
          <a:xfrm>
            <a:off x="4532672" y="1254904"/>
            <a:ext cx="5419725" cy="920612"/>
          </a:xfrm>
        </p:spPr>
        <p:txBody>
          <a:bodyPr>
            <a:normAutofit/>
          </a:bodyPr>
          <a:lstStyle/>
          <a:p>
            <a:r>
              <a:rPr lang="es-VE" sz="3000" dirty="0" err="1"/>
              <a:t>Confidentiality</a:t>
            </a:r>
            <a:r>
              <a:rPr lang="es-VE" sz="3000" dirty="0"/>
              <a:t> </a:t>
            </a:r>
            <a:r>
              <a:rPr lang="es-VE" sz="3000" dirty="0" err="1"/>
              <a:t>of</a:t>
            </a:r>
            <a:r>
              <a:rPr lang="es-VE" sz="3000" dirty="0"/>
              <a:t> </a:t>
            </a:r>
            <a:r>
              <a:rPr lang="es-VE" sz="3000" dirty="0" err="1"/>
              <a:t>Information</a:t>
            </a:r>
            <a:endParaRPr lang="es-VE" sz="3000" dirty="0"/>
          </a:p>
        </p:txBody>
      </p:sp>
      <p:pic>
        <p:nvPicPr>
          <p:cNvPr id="4" name="Gráfico 3" descr="Rebobinar con relleno sólido">
            <a:hlinkClick r:id="" action="ppaction://hlinkshowjump?jump=previousslide"/>
            <a:extLst>
              <a:ext uri="{FF2B5EF4-FFF2-40B4-BE49-F238E27FC236}">
                <a16:creationId xmlns:a16="http://schemas.microsoft.com/office/drawing/2014/main" id="{0584F776-4C4B-D3C5-0387-4E6C4DD70AB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22779" y="6427080"/>
            <a:ext cx="519300" cy="519300"/>
          </a:xfrm>
          <a:prstGeom prst="rect">
            <a:avLst/>
          </a:prstGeom>
        </p:spPr>
      </p:pic>
      <p:pic>
        <p:nvPicPr>
          <p:cNvPr id="5" name="Gráfico 4" descr="Avance rápido con relleno sólido">
            <a:hlinkClick r:id="" action="ppaction://hlinkshowjump?jump=nextslide"/>
            <a:extLst>
              <a:ext uri="{FF2B5EF4-FFF2-40B4-BE49-F238E27FC236}">
                <a16:creationId xmlns:a16="http://schemas.microsoft.com/office/drawing/2014/main" id="{0F049AE3-C657-CEC6-98F1-017CE91F9C5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72860" y="6427080"/>
            <a:ext cx="519300" cy="519300"/>
          </a:xfrm>
          <a:prstGeom prst="rect">
            <a:avLst/>
          </a:prstGeom>
        </p:spPr>
      </p:pic>
      <p:pic>
        <p:nvPicPr>
          <p:cNvPr id="6" name="Imagen 5">
            <a:extLst>
              <a:ext uri="{FF2B5EF4-FFF2-40B4-BE49-F238E27FC236}">
                <a16:creationId xmlns:a16="http://schemas.microsoft.com/office/drawing/2014/main" id="{FEB92F1E-6DC4-00FE-36FC-7192192293E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965902" y="345531"/>
            <a:ext cx="3682448" cy="920612"/>
          </a:xfrm>
          <a:prstGeom prst="rect">
            <a:avLst/>
          </a:prstGeom>
          <a:noFill/>
          <a:ln>
            <a:noFill/>
          </a:ln>
        </p:spPr>
      </p:pic>
      <p:pic>
        <p:nvPicPr>
          <p:cNvPr id="7" name="Gráfico 6" descr="Hogar con relleno sólido">
            <a:hlinkClick r:id="" action="ppaction://hlinkshowjump?jump=firstslide"/>
            <a:extLst>
              <a:ext uri="{FF2B5EF4-FFF2-40B4-BE49-F238E27FC236}">
                <a16:creationId xmlns:a16="http://schemas.microsoft.com/office/drawing/2014/main" id="{F6430979-6C0C-617C-048C-0464AA19A13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754465" y="0"/>
            <a:ext cx="437535" cy="437535"/>
          </a:xfrm>
          <a:prstGeom prst="rect">
            <a:avLst/>
          </a:prstGeom>
        </p:spPr>
      </p:pic>
      <p:pic>
        <p:nvPicPr>
          <p:cNvPr id="8" name="Gráfico 7" descr="Icono de menú de hamburguesa con relleno sólido">
            <a:hlinkClick r:id="rId9" action="ppaction://hlinksldjump"/>
            <a:extLst>
              <a:ext uri="{FF2B5EF4-FFF2-40B4-BE49-F238E27FC236}">
                <a16:creationId xmlns:a16="http://schemas.microsoft.com/office/drawing/2014/main" id="{E8EE7877-FE49-2363-2DFC-D2522A879E1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754465" y="437535"/>
            <a:ext cx="437535" cy="437535"/>
          </a:xfrm>
          <a:prstGeom prst="rect">
            <a:avLst/>
          </a:prstGeom>
        </p:spPr>
      </p:pic>
      <p:pic>
        <p:nvPicPr>
          <p:cNvPr id="3" name="Picture 12" descr="Bolígrafo situado en la parte superior de una línea de firma">
            <a:extLst>
              <a:ext uri="{FF2B5EF4-FFF2-40B4-BE49-F238E27FC236}">
                <a16:creationId xmlns:a16="http://schemas.microsoft.com/office/drawing/2014/main" id="{4D56A22B-6B9A-E02C-0FAC-50F5971D2F0F}"/>
              </a:ext>
            </a:extLst>
          </p:cNvPr>
          <p:cNvPicPr>
            <a:picLocks noChangeAspect="1"/>
          </p:cNvPicPr>
          <p:nvPr/>
        </p:nvPicPr>
        <p:blipFill>
          <a:blip r:embed="rId12"/>
          <a:srcRect l="40467" r="-1" b="-1"/>
          <a:stretch/>
        </p:blipFill>
        <p:spPr>
          <a:xfrm>
            <a:off x="415962" y="305339"/>
            <a:ext cx="4116710" cy="6266283"/>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grpSp>
        <p:nvGrpSpPr>
          <p:cNvPr id="17" name="Grupo 16">
            <a:extLst>
              <a:ext uri="{FF2B5EF4-FFF2-40B4-BE49-F238E27FC236}">
                <a16:creationId xmlns:a16="http://schemas.microsoft.com/office/drawing/2014/main" id="{C414D275-FD42-7C07-8AB4-CB948C1F595F}"/>
              </a:ext>
            </a:extLst>
          </p:cNvPr>
          <p:cNvGrpSpPr/>
          <p:nvPr/>
        </p:nvGrpSpPr>
        <p:grpSpPr>
          <a:xfrm>
            <a:off x="4627850" y="2803712"/>
            <a:ext cx="6676102" cy="1209342"/>
            <a:chOff x="4627850" y="2803712"/>
            <a:chExt cx="6676102" cy="1209342"/>
          </a:xfrm>
        </p:grpSpPr>
        <p:sp>
          <p:nvSpPr>
            <p:cNvPr id="11" name="Rectángulo: esquinas diagonales cortadas 10">
              <a:extLst>
                <a:ext uri="{FF2B5EF4-FFF2-40B4-BE49-F238E27FC236}">
                  <a16:creationId xmlns:a16="http://schemas.microsoft.com/office/drawing/2014/main" id="{FF09287A-A648-FB4C-7694-373AA4BDAA3B}"/>
                </a:ext>
              </a:extLst>
            </p:cNvPr>
            <p:cNvSpPr/>
            <p:nvPr/>
          </p:nvSpPr>
          <p:spPr>
            <a:xfrm>
              <a:off x="4627850" y="2803712"/>
              <a:ext cx="6676102" cy="1208161"/>
            </a:xfrm>
            <a:prstGeom prst="snip2DiagRect">
              <a:avLst/>
            </a:prstGeom>
          </p:spPr>
          <p:style>
            <a:lnRef idx="0">
              <a:schemeClr val="dk1">
                <a:hueOff val="0"/>
                <a:satOff val="0"/>
                <a:lumOff val="0"/>
                <a:alphaOff val="0"/>
              </a:schemeClr>
            </a:lnRef>
            <a:fillRef idx="1">
              <a:schemeClr val="accent2">
                <a:tint val="55000"/>
                <a:hueOff val="0"/>
                <a:satOff val="0"/>
                <a:lumOff val="0"/>
                <a:alphaOff val="0"/>
              </a:schemeClr>
            </a:fillRef>
            <a:effectRef idx="1">
              <a:schemeClr val="accent2">
                <a:tint val="55000"/>
                <a:hueOff val="0"/>
                <a:satOff val="0"/>
                <a:lumOff val="0"/>
                <a:alphaOff val="0"/>
              </a:schemeClr>
            </a:effectRef>
            <a:fontRef idx="minor">
              <a:schemeClr val="dk1">
                <a:hueOff val="0"/>
                <a:satOff val="0"/>
                <a:lumOff val="0"/>
                <a:alphaOff val="0"/>
              </a:schemeClr>
            </a:fontRef>
          </p:style>
          <p:txBody>
            <a:bodyPr/>
            <a:lstStyle/>
            <a:p>
              <a:endParaRPr lang="es-CO"/>
            </a:p>
          </p:txBody>
        </p:sp>
        <p:sp>
          <p:nvSpPr>
            <p:cNvPr id="12" name="Rectángulo 11" descr="Comillas">
              <a:extLst>
                <a:ext uri="{FF2B5EF4-FFF2-40B4-BE49-F238E27FC236}">
                  <a16:creationId xmlns:a16="http://schemas.microsoft.com/office/drawing/2014/main" id="{9F02C392-68B0-B78E-6F92-344EAE68194E}"/>
                </a:ext>
              </a:extLst>
            </p:cNvPr>
            <p:cNvSpPr/>
            <p:nvPr/>
          </p:nvSpPr>
          <p:spPr>
            <a:xfrm>
              <a:off x="4993318" y="3075548"/>
              <a:ext cx="665138" cy="664488"/>
            </a:xfrm>
            <a:prstGeom prst="rect">
              <a:avLst/>
            </a:prstGeom>
            <a: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2">
                <a:shade val="50000"/>
                <a:hueOff val="0"/>
                <a:satOff val="0"/>
                <a:lumOff val="0"/>
                <a:alphaOff val="0"/>
              </a:schemeClr>
            </a:effectRef>
            <a:fontRef idx="minor">
              <a:schemeClr val="dk1"/>
            </a:fontRef>
          </p:style>
          <p:txBody>
            <a:bodyPr/>
            <a:lstStyle/>
            <a:p>
              <a:endParaRPr lang="es-CO"/>
            </a:p>
          </p:txBody>
        </p:sp>
        <p:sp>
          <p:nvSpPr>
            <p:cNvPr id="13" name="Forma libre: forma 12">
              <a:extLst>
                <a:ext uri="{FF2B5EF4-FFF2-40B4-BE49-F238E27FC236}">
                  <a16:creationId xmlns:a16="http://schemas.microsoft.com/office/drawing/2014/main" id="{1D1FDED8-F038-0AB8-8ACE-1FEC02B19DD0}"/>
                </a:ext>
              </a:extLst>
            </p:cNvPr>
            <p:cNvSpPr/>
            <p:nvPr/>
          </p:nvSpPr>
          <p:spPr>
            <a:xfrm>
              <a:off x="6023925" y="2803712"/>
              <a:ext cx="5277296" cy="1209342"/>
            </a:xfrm>
            <a:custGeom>
              <a:avLst/>
              <a:gdLst>
                <a:gd name="connsiteX0" fmla="*/ 0 w 5277296"/>
                <a:gd name="connsiteY0" fmla="*/ 0 h 1209342"/>
                <a:gd name="connsiteX1" fmla="*/ 5277296 w 5277296"/>
                <a:gd name="connsiteY1" fmla="*/ 0 h 1209342"/>
                <a:gd name="connsiteX2" fmla="*/ 5277296 w 5277296"/>
                <a:gd name="connsiteY2" fmla="*/ 1209342 h 1209342"/>
                <a:gd name="connsiteX3" fmla="*/ 0 w 5277296"/>
                <a:gd name="connsiteY3" fmla="*/ 1209342 h 1209342"/>
                <a:gd name="connsiteX4" fmla="*/ 0 w 5277296"/>
                <a:gd name="connsiteY4" fmla="*/ 0 h 1209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7296" h="1209342">
                  <a:moveTo>
                    <a:pt x="0" y="0"/>
                  </a:moveTo>
                  <a:lnTo>
                    <a:pt x="5277296" y="0"/>
                  </a:lnTo>
                  <a:lnTo>
                    <a:pt x="5277296" y="1209342"/>
                  </a:lnTo>
                  <a:lnTo>
                    <a:pt x="0" y="120934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7989" tIns="127989" rIns="127989" bIns="127989" numCol="1" spcCol="1270" anchor="ctr" anchorCtr="0">
              <a:noAutofit/>
            </a:bodyPr>
            <a:lstStyle/>
            <a:p>
              <a:r>
                <a:rPr lang="en-US" sz="1600" b="1" dirty="0">
                  <a:latin typeface="Abadi Extra Light" panose="020B0204020104020204" pitchFamily="34" charset="0"/>
                </a:rPr>
                <a:t>Confidentiality of the review process: </a:t>
              </a:r>
              <a:r>
                <a:rPr lang="en-US" sz="1600" dirty="0">
                  <a:latin typeface="Abadi Extra Light" panose="020B0204020104020204" pitchFamily="34" charset="0"/>
                </a:rPr>
                <a:t>The </a:t>
              </a:r>
              <a:r>
                <a:rPr lang="es-VE" sz="1600" i="1" kern="1200" dirty="0">
                  <a:solidFill>
                    <a:srgbClr val="C00000"/>
                  </a:solidFill>
                  <a:latin typeface="Abadi Extra Light" panose="020B0204020104020204" pitchFamily="34" charset="0"/>
                </a:rPr>
                <a:t>Económicas CUC </a:t>
              </a:r>
              <a:r>
                <a:rPr lang="en-US" sz="1600" dirty="0">
                  <a:latin typeface="Abadi Extra Light" panose="020B0204020104020204" pitchFamily="34" charset="0"/>
                </a:rPr>
                <a:t>editors ensure that all information related to the manuscript, including reviewers' comments and correspondence with authors, is kept confidential.</a:t>
              </a:r>
            </a:p>
          </p:txBody>
        </p:sp>
      </p:grpSp>
      <p:grpSp>
        <p:nvGrpSpPr>
          <p:cNvPr id="18" name="Grupo 17">
            <a:extLst>
              <a:ext uri="{FF2B5EF4-FFF2-40B4-BE49-F238E27FC236}">
                <a16:creationId xmlns:a16="http://schemas.microsoft.com/office/drawing/2014/main" id="{85C0981F-9F49-E0B5-2B82-9FC4F04E63C4}"/>
              </a:ext>
            </a:extLst>
          </p:cNvPr>
          <p:cNvGrpSpPr/>
          <p:nvPr/>
        </p:nvGrpSpPr>
        <p:grpSpPr>
          <a:xfrm>
            <a:off x="4627850" y="4289475"/>
            <a:ext cx="6676102" cy="1209342"/>
            <a:chOff x="4627850" y="4289475"/>
            <a:chExt cx="6676102" cy="1209342"/>
          </a:xfrm>
        </p:grpSpPr>
        <p:sp>
          <p:nvSpPr>
            <p:cNvPr id="14" name="Rectángulo: esquinas diagonales cortadas 13">
              <a:extLst>
                <a:ext uri="{FF2B5EF4-FFF2-40B4-BE49-F238E27FC236}">
                  <a16:creationId xmlns:a16="http://schemas.microsoft.com/office/drawing/2014/main" id="{86C55CC1-9AF4-89C8-C6C1-825DDCEB6147}"/>
                </a:ext>
              </a:extLst>
            </p:cNvPr>
            <p:cNvSpPr/>
            <p:nvPr/>
          </p:nvSpPr>
          <p:spPr>
            <a:xfrm>
              <a:off x="4627850" y="4289475"/>
              <a:ext cx="6676102" cy="1208161"/>
            </a:xfrm>
            <a:prstGeom prst="snip2DiagRect">
              <a:avLst/>
            </a:prstGeom>
          </p:spPr>
          <p:style>
            <a:lnRef idx="0">
              <a:schemeClr val="dk1">
                <a:hueOff val="0"/>
                <a:satOff val="0"/>
                <a:lumOff val="0"/>
                <a:alphaOff val="0"/>
              </a:schemeClr>
            </a:lnRef>
            <a:fillRef idx="1">
              <a:schemeClr val="accent2">
                <a:tint val="55000"/>
                <a:hueOff val="0"/>
                <a:satOff val="0"/>
                <a:lumOff val="0"/>
                <a:alphaOff val="0"/>
              </a:schemeClr>
            </a:fillRef>
            <a:effectRef idx="1">
              <a:schemeClr val="accent2">
                <a:tint val="55000"/>
                <a:hueOff val="0"/>
                <a:satOff val="0"/>
                <a:lumOff val="0"/>
                <a:alphaOff val="0"/>
              </a:schemeClr>
            </a:effectRef>
            <a:fontRef idx="minor">
              <a:schemeClr val="dk1">
                <a:hueOff val="0"/>
                <a:satOff val="0"/>
                <a:lumOff val="0"/>
                <a:alphaOff val="0"/>
              </a:schemeClr>
            </a:fontRef>
          </p:style>
          <p:txBody>
            <a:bodyPr/>
            <a:lstStyle/>
            <a:p>
              <a:endParaRPr lang="es-CO"/>
            </a:p>
          </p:txBody>
        </p:sp>
        <p:sp>
          <p:nvSpPr>
            <p:cNvPr id="15" name="Rectángulo 14" descr="Juez">
              <a:extLst>
                <a:ext uri="{FF2B5EF4-FFF2-40B4-BE49-F238E27FC236}">
                  <a16:creationId xmlns:a16="http://schemas.microsoft.com/office/drawing/2014/main" id="{24BE1C16-A4C9-FE04-4410-35952EF25B9B}"/>
                </a:ext>
              </a:extLst>
            </p:cNvPr>
            <p:cNvSpPr/>
            <p:nvPr/>
          </p:nvSpPr>
          <p:spPr>
            <a:xfrm>
              <a:off x="4993318" y="4561311"/>
              <a:ext cx="665138" cy="664488"/>
            </a:xfrm>
            <a:prstGeom prst="rect">
              <a:avLst/>
            </a:prstGeom>
            <a: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2">
                <a:shade val="50000"/>
                <a:hueOff val="-548849"/>
                <a:satOff val="4372"/>
                <a:lumOff val="46744"/>
                <a:alphaOff val="0"/>
              </a:schemeClr>
            </a:effectRef>
            <a:fontRef idx="minor">
              <a:schemeClr val="dk1"/>
            </a:fontRef>
          </p:style>
          <p:txBody>
            <a:bodyPr/>
            <a:lstStyle/>
            <a:p>
              <a:endParaRPr lang="es-CO"/>
            </a:p>
          </p:txBody>
        </p:sp>
        <p:sp>
          <p:nvSpPr>
            <p:cNvPr id="16" name="Forma libre: forma 15">
              <a:extLst>
                <a:ext uri="{FF2B5EF4-FFF2-40B4-BE49-F238E27FC236}">
                  <a16:creationId xmlns:a16="http://schemas.microsoft.com/office/drawing/2014/main" id="{DC19010E-2CFB-161D-4813-1ADAF5903492}"/>
                </a:ext>
              </a:extLst>
            </p:cNvPr>
            <p:cNvSpPr/>
            <p:nvPr/>
          </p:nvSpPr>
          <p:spPr>
            <a:xfrm>
              <a:off x="6023925" y="4289475"/>
              <a:ext cx="5277296" cy="1209342"/>
            </a:xfrm>
            <a:custGeom>
              <a:avLst/>
              <a:gdLst>
                <a:gd name="connsiteX0" fmla="*/ 0 w 5277296"/>
                <a:gd name="connsiteY0" fmla="*/ 0 h 1209342"/>
                <a:gd name="connsiteX1" fmla="*/ 5277296 w 5277296"/>
                <a:gd name="connsiteY1" fmla="*/ 0 h 1209342"/>
                <a:gd name="connsiteX2" fmla="*/ 5277296 w 5277296"/>
                <a:gd name="connsiteY2" fmla="*/ 1209342 h 1209342"/>
                <a:gd name="connsiteX3" fmla="*/ 0 w 5277296"/>
                <a:gd name="connsiteY3" fmla="*/ 1209342 h 1209342"/>
                <a:gd name="connsiteX4" fmla="*/ 0 w 5277296"/>
                <a:gd name="connsiteY4" fmla="*/ 0 h 1209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7296" h="1209342">
                  <a:moveTo>
                    <a:pt x="0" y="0"/>
                  </a:moveTo>
                  <a:lnTo>
                    <a:pt x="5277296" y="0"/>
                  </a:lnTo>
                  <a:lnTo>
                    <a:pt x="5277296" y="1209342"/>
                  </a:lnTo>
                  <a:lnTo>
                    <a:pt x="0" y="120934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7989" tIns="127989" rIns="127989" bIns="127989" numCol="1" spcCol="1270" anchor="ctr" anchorCtr="0">
              <a:noAutofit/>
            </a:bodyPr>
            <a:lstStyle/>
            <a:p>
              <a:r>
                <a:rPr lang="en-US" sz="1600" b="1" dirty="0">
                  <a:latin typeface="Abadi Extra Light" panose="020B0204020104020204" pitchFamily="34" charset="0"/>
                </a:rPr>
                <a:t>Confidentiality of the reviewers: </a:t>
              </a:r>
              <a:r>
                <a:rPr lang="en-US" sz="1600" dirty="0">
                  <a:latin typeface="Abadi Extra Light" panose="020B0204020104020204" pitchFamily="34" charset="0"/>
                </a:rPr>
                <a:t>since </a:t>
              </a:r>
              <a:r>
                <a:rPr lang="es-VE" sz="1600" i="1" kern="1200" dirty="0">
                  <a:solidFill>
                    <a:srgbClr val="C00000"/>
                  </a:solidFill>
                  <a:latin typeface="Abadi Extra Light" panose="020B0204020104020204" pitchFamily="34" charset="0"/>
                </a:rPr>
                <a:t>Económicas CUC </a:t>
              </a:r>
              <a:endParaRPr lang="en-US" sz="1600" dirty="0">
                <a:latin typeface="Abadi Extra Light" panose="020B0204020104020204" pitchFamily="34" charset="0"/>
              </a:endParaRPr>
            </a:p>
            <a:p>
              <a:r>
                <a:rPr lang="en-US" sz="1600" dirty="0">
                  <a:latin typeface="Abadi Extra Light" panose="020B0204020104020204" pitchFamily="34" charset="0"/>
                </a:rPr>
                <a:t>performs anonymous review (double blind), the editors are </a:t>
              </a:r>
            </a:p>
            <a:p>
              <a:r>
                <a:rPr lang="en-US" sz="1600" dirty="0">
                  <a:latin typeface="Abadi Extra Light" panose="020B0204020104020204" pitchFamily="34" charset="0"/>
                </a:rPr>
                <a:t>permanently vigilant so that the reviewers do not know the </a:t>
              </a:r>
            </a:p>
            <a:p>
              <a:r>
                <a:rPr lang="en-US" sz="1600" dirty="0">
                  <a:latin typeface="Abadi Extra Light" panose="020B0204020104020204" pitchFamily="34" charset="0"/>
                </a:rPr>
                <a:t>identity of the authors (and vice versa), in order to avoid bias </a:t>
              </a:r>
            </a:p>
            <a:p>
              <a:r>
                <a:rPr lang="en-US" sz="1600" dirty="0">
                  <a:latin typeface="Abadi Extra Light" panose="020B0204020104020204" pitchFamily="34" charset="0"/>
                </a:rPr>
                <a:t>in the evaluation.</a:t>
              </a:r>
              <a:endParaRPr lang="es-CO" sz="1600" dirty="0">
                <a:latin typeface="Abadi Extra Light" panose="020B0204020104020204" pitchFamily="34" charset="0"/>
              </a:endParaRPr>
            </a:p>
          </p:txBody>
        </p:sp>
      </p:grpSp>
    </p:spTree>
    <p:extLst>
      <p:ext uri="{BB962C8B-B14F-4D97-AF65-F5344CB8AC3E}">
        <p14:creationId xmlns:p14="http://schemas.microsoft.com/office/powerpoint/2010/main" val="2765275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1000"/>
                                  </p:stCondLst>
                                  <p:childTnLst>
                                    <p:set>
                                      <p:cBhvr>
                                        <p:cTn id="6" dur="1" fill="hold">
                                          <p:stCondLst>
                                            <p:cond delay="0"/>
                                          </p:stCondLst>
                                        </p:cTn>
                                        <p:tgtEl>
                                          <p:spTgt spid="17"/>
                                        </p:tgtEl>
                                        <p:attrNameLst>
                                          <p:attrName>style.visibility</p:attrName>
                                        </p:attrNameLst>
                                      </p:cBhvr>
                                      <p:to>
                                        <p:strVal val="visible"/>
                                      </p:to>
                                    </p:set>
                                    <p:animEffect transition="in" filter="plus(in)">
                                      <p:cBhvr>
                                        <p:cTn id="7" dur="1000"/>
                                        <p:tgtEl>
                                          <p:spTgt spid="17"/>
                                        </p:tgtEl>
                                      </p:cBhvr>
                                    </p:animEffect>
                                  </p:childTnLst>
                                </p:cTn>
                              </p:par>
                              <p:par>
                                <p:cTn id="8" presetID="13" presetClass="entr" presetSubtype="32" fill="hold" nodeType="withEffect">
                                  <p:stCondLst>
                                    <p:cond delay="3000"/>
                                  </p:stCondLst>
                                  <p:childTnLst>
                                    <p:set>
                                      <p:cBhvr>
                                        <p:cTn id="9" dur="1" fill="hold">
                                          <p:stCondLst>
                                            <p:cond delay="0"/>
                                          </p:stCondLst>
                                        </p:cTn>
                                        <p:tgtEl>
                                          <p:spTgt spid="18"/>
                                        </p:tgtEl>
                                        <p:attrNameLst>
                                          <p:attrName>style.visibility</p:attrName>
                                        </p:attrNameLst>
                                      </p:cBhvr>
                                      <p:to>
                                        <p:strVal val="visible"/>
                                      </p:to>
                                    </p:set>
                                    <p:animEffect transition="in" filter="plus(out)">
                                      <p:cBhvr>
                                        <p:cTn id="1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CDF820-D59B-8E16-8936-0DDB2426186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A827C2D-726D-6B0A-6478-ACC31CE450BA}"/>
              </a:ext>
            </a:extLst>
          </p:cNvPr>
          <p:cNvSpPr>
            <a:spLocks noGrp="1"/>
          </p:cNvSpPr>
          <p:nvPr>
            <p:ph type="title"/>
          </p:nvPr>
        </p:nvSpPr>
        <p:spPr>
          <a:xfrm>
            <a:off x="1112785" y="875070"/>
            <a:ext cx="5419725" cy="920612"/>
          </a:xfrm>
        </p:spPr>
        <p:txBody>
          <a:bodyPr>
            <a:normAutofit/>
          </a:bodyPr>
          <a:lstStyle/>
          <a:p>
            <a:r>
              <a:rPr lang="es-VE" sz="3000" dirty="0" err="1"/>
              <a:t>Promoting</a:t>
            </a:r>
            <a:r>
              <a:rPr lang="es-VE" sz="3000" dirty="0"/>
              <a:t> </a:t>
            </a:r>
            <a:r>
              <a:rPr lang="es-VE" sz="3000" dirty="0" err="1"/>
              <a:t>Transparency</a:t>
            </a:r>
            <a:r>
              <a:rPr lang="es-VE" sz="3000" dirty="0"/>
              <a:t> in Publishing</a:t>
            </a:r>
          </a:p>
        </p:txBody>
      </p:sp>
      <p:pic>
        <p:nvPicPr>
          <p:cNvPr id="3" name="Gráfico 2" descr="Rebobinar con relleno sólido">
            <a:hlinkClick r:id="" action="ppaction://hlinkshowjump?jump=previousslide"/>
            <a:extLst>
              <a:ext uri="{FF2B5EF4-FFF2-40B4-BE49-F238E27FC236}">
                <a16:creationId xmlns:a16="http://schemas.microsoft.com/office/drawing/2014/main" id="{6F6B898B-CFEC-143E-0256-D1DBD8EA455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22779" y="6427080"/>
            <a:ext cx="519300" cy="519300"/>
          </a:xfrm>
          <a:prstGeom prst="rect">
            <a:avLst/>
          </a:prstGeom>
        </p:spPr>
      </p:pic>
      <p:pic>
        <p:nvPicPr>
          <p:cNvPr id="4" name="Gráfico 3" descr="Avance rápido con relleno sólido">
            <a:hlinkClick r:id="" action="ppaction://hlinkshowjump?jump=nextslide"/>
            <a:extLst>
              <a:ext uri="{FF2B5EF4-FFF2-40B4-BE49-F238E27FC236}">
                <a16:creationId xmlns:a16="http://schemas.microsoft.com/office/drawing/2014/main" id="{50C68055-ED06-FB3A-6EE3-5CAE7B970D5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72860" y="6427080"/>
            <a:ext cx="519300" cy="519300"/>
          </a:xfrm>
          <a:prstGeom prst="rect">
            <a:avLst/>
          </a:prstGeom>
        </p:spPr>
      </p:pic>
      <p:pic>
        <p:nvPicPr>
          <p:cNvPr id="5" name="Imagen 4">
            <a:extLst>
              <a:ext uri="{FF2B5EF4-FFF2-40B4-BE49-F238E27FC236}">
                <a16:creationId xmlns:a16="http://schemas.microsoft.com/office/drawing/2014/main" id="{2647E79C-9E08-F2E1-FE03-F05CD6C59FC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213124" y="725381"/>
            <a:ext cx="2866091" cy="716523"/>
          </a:xfrm>
          <a:prstGeom prst="rect">
            <a:avLst/>
          </a:prstGeom>
          <a:noFill/>
          <a:ln>
            <a:noFill/>
          </a:ln>
        </p:spPr>
      </p:pic>
      <p:pic>
        <p:nvPicPr>
          <p:cNvPr id="6" name="Gráfico 5" descr="Hogar con relleno sólido">
            <a:hlinkClick r:id="" action="ppaction://hlinkshowjump?jump=firstslide"/>
            <a:extLst>
              <a:ext uri="{FF2B5EF4-FFF2-40B4-BE49-F238E27FC236}">
                <a16:creationId xmlns:a16="http://schemas.microsoft.com/office/drawing/2014/main" id="{70F35E70-286C-7FEB-7529-36CC7D4B140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754465" y="0"/>
            <a:ext cx="437535" cy="437535"/>
          </a:xfrm>
          <a:prstGeom prst="rect">
            <a:avLst/>
          </a:prstGeom>
        </p:spPr>
      </p:pic>
      <p:pic>
        <p:nvPicPr>
          <p:cNvPr id="7" name="Gráfico 6" descr="Icono de menú de hamburguesa con relleno sólido">
            <a:hlinkClick r:id="rId9" action="ppaction://hlinksldjump"/>
            <a:extLst>
              <a:ext uri="{FF2B5EF4-FFF2-40B4-BE49-F238E27FC236}">
                <a16:creationId xmlns:a16="http://schemas.microsoft.com/office/drawing/2014/main" id="{99FFF4F0-7942-FB94-DE20-5BBE0B1FE95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754465" y="437535"/>
            <a:ext cx="437535" cy="437535"/>
          </a:xfrm>
          <a:prstGeom prst="rect">
            <a:avLst/>
          </a:prstGeom>
        </p:spPr>
      </p:pic>
      <p:grpSp>
        <p:nvGrpSpPr>
          <p:cNvPr id="19" name="Grupo 18">
            <a:extLst>
              <a:ext uri="{FF2B5EF4-FFF2-40B4-BE49-F238E27FC236}">
                <a16:creationId xmlns:a16="http://schemas.microsoft.com/office/drawing/2014/main" id="{10262F48-0B13-68D0-02FE-FE020084252B}"/>
              </a:ext>
            </a:extLst>
          </p:cNvPr>
          <p:cNvGrpSpPr/>
          <p:nvPr/>
        </p:nvGrpSpPr>
        <p:grpSpPr>
          <a:xfrm>
            <a:off x="1685415" y="2325905"/>
            <a:ext cx="2764926" cy="1912699"/>
            <a:chOff x="2760589" y="3508132"/>
            <a:chExt cx="2764926" cy="1912699"/>
          </a:xfrm>
        </p:grpSpPr>
        <p:sp>
          <p:nvSpPr>
            <p:cNvPr id="12" name="Rectángulo 11" descr="Periódico">
              <a:extLst>
                <a:ext uri="{FF2B5EF4-FFF2-40B4-BE49-F238E27FC236}">
                  <a16:creationId xmlns:a16="http://schemas.microsoft.com/office/drawing/2014/main" id="{4A672653-D06A-CEA9-B021-90F2710D0F0E}"/>
                </a:ext>
              </a:extLst>
            </p:cNvPr>
            <p:cNvSpPr/>
            <p:nvPr/>
          </p:nvSpPr>
          <p:spPr>
            <a:xfrm>
              <a:off x="3738052" y="3508132"/>
              <a:ext cx="810000" cy="810000"/>
            </a:xfrm>
            <a:prstGeom prst="rect">
              <a:avLst/>
            </a:prstGeom>
            <a: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p:spPr>
          <p:style>
            <a:lnRef idx="2">
              <a:schemeClr val="lt1">
                <a:hueOff val="0"/>
                <a:satOff val="0"/>
                <a:lumOff val="0"/>
                <a:alphaOff val="0"/>
              </a:schemeClr>
            </a:lnRef>
            <a:fillRef idx="1">
              <a:scrgbClr r="0" g="0" b="0"/>
            </a:fillRef>
            <a:effectRef idx="0">
              <a:schemeClr val="accent2">
                <a:shade val="50000"/>
                <a:hueOff val="0"/>
                <a:satOff val="0"/>
                <a:lumOff val="0"/>
                <a:alphaOff val="0"/>
              </a:schemeClr>
            </a:effectRef>
            <a:fontRef idx="minor">
              <a:schemeClr val="lt1"/>
            </a:fontRef>
          </p:style>
          <p:txBody>
            <a:bodyPr/>
            <a:lstStyle/>
            <a:p>
              <a:endParaRPr lang="es-CO"/>
            </a:p>
          </p:txBody>
        </p:sp>
        <p:sp>
          <p:nvSpPr>
            <p:cNvPr id="13" name="Forma libre: forma 12">
              <a:extLst>
                <a:ext uri="{FF2B5EF4-FFF2-40B4-BE49-F238E27FC236}">
                  <a16:creationId xmlns:a16="http://schemas.microsoft.com/office/drawing/2014/main" id="{4306D5A1-D4C9-30F7-6CD3-7E932C328EA4}"/>
                </a:ext>
              </a:extLst>
            </p:cNvPr>
            <p:cNvSpPr/>
            <p:nvPr/>
          </p:nvSpPr>
          <p:spPr>
            <a:xfrm>
              <a:off x="2760589" y="4605139"/>
              <a:ext cx="2764926" cy="815692"/>
            </a:xfrm>
            <a:custGeom>
              <a:avLst/>
              <a:gdLst>
                <a:gd name="connsiteX0" fmla="*/ 0 w 2764926"/>
                <a:gd name="connsiteY0" fmla="*/ 0 h 815692"/>
                <a:gd name="connsiteX1" fmla="*/ 2764926 w 2764926"/>
                <a:gd name="connsiteY1" fmla="*/ 0 h 815692"/>
                <a:gd name="connsiteX2" fmla="*/ 2764926 w 2764926"/>
                <a:gd name="connsiteY2" fmla="*/ 815692 h 815692"/>
                <a:gd name="connsiteX3" fmla="*/ 0 w 2764926"/>
                <a:gd name="connsiteY3" fmla="*/ 815692 h 815692"/>
                <a:gd name="connsiteX4" fmla="*/ 0 w 2764926"/>
                <a:gd name="connsiteY4" fmla="*/ 0 h 815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4926" h="815692">
                  <a:moveTo>
                    <a:pt x="0" y="0"/>
                  </a:moveTo>
                  <a:lnTo>
                    <a:pt x="2764926" y="0"/>
                  </a:lnTo>
                  <a:lnTo>
                    <a:pt x="2764926" y="815692"/>
                  </a:lnTo>
                  <a:lnTo>
                    <a:pt x="0" y="81569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r>
                <a:rPr lang="en-US" sz="1600" b="1" dirty="0">
                  <a:latin typeface="Agency FB" panose="020B0503020202020204" pitchFamily="34" charset="0"/>
                </a:rPr>
                <a:t>Clarity in editorial policies:</a:t>
              </a:r>
              <a:r>
                <a:rPr lang="en-US" sz="1600" dirty="0">
                  <a:latin typeface="Agency FB" panose="020B0503020202020204" pitchFamily="34" charset="0"/>
                </a:rPr>
                <a:t> The </a:t>
              </a:r>
              <a:r>
                <a:rPr lang="es-VE" sz="1600" i="1" kern="1200" dirty="0">
                  <a:solidFill>
                    <a:srgbClr val="C00000"/>
                  </a:solidFill>
                  <a:latin typeface="Agency FB" panose="020B0503020202020204" pitchFamily="34" charset="0"/>
                </a:rPr>
                <a:t>Económicas CUC </a:t>
              </a:r>
              <a:r>
                <a:rPr lang="en-US" sz="1600" dirty="0">
                  <a:latin typeface="Agency FB" panose="020B0503020202020204" pitchFamily="34" charset="0"/>
                </a:rPr>
                <a:t>editors make sure to clearly communicate editorial policies and procedures to authors and reviewers, including acceptance criteria, peer review process, publication rates, etc.</a:t>
              </a:r>
            </a:p>
          </p:txBody>
        </p:sp>
      </p:grpSp>
      <p:grpSp>
        <p:nvGrpSpPr>
          <p:cNvPr id="17" name="Grupo 16">
            <a:extLst>
              <a:ext uri="{FF2B5EF4-FFF2-40B4-BE49-F238E27FC236}">
                <a16:creationId xmlns:a16="http://schemas.microsoft.com/office/drawing/2014/main" id="{4244FA35-EF40-153B-BE99-25B398404145}"/>
              </a:ext>
            </a:extLst>
          </p:cNvPr>
          <p:cNvGrpSpPr/>
          <p:nvPr/>
        </p:nvGrpSpPr>
        <p:grpSpPr>
          <a:xfrm>
            <a:off x="6631248" y="3079938"/>
            <a:ext cx="3163752" cy="1912699"/>
            <a:chOff x="5840515" y="3508132"/>
            <a:chExt cx="3163752" cy="1912699"/>
          </a:xfrm>
        </p:grpSpPr>
        <p:sp>
          <p:nvSpPr>
            <p:cNvPr id="14" name="Rectángulo 13" descr="Comillas">
              <a:extLst>
                <a:ext uri="{FF2B5EF4-FFF2-40B4-BE49-F238E27FC236}">
                  <a16:creationId xmlns:a16="http://schemas.microsoft.com/office/drawing/2014/main" id="{74901CB5-D405-E70F-A880-6DECFE58B8F2}"/>
                </a:ext>
              </a:extLst>
            </p:cNvPr>
            <p:cNvSpPr/>
            <p:nvPr/>
          </p:nvSpPr>
          <p:spPr>
            <a:xfrm>
              <a:off x="7017391" y="3508132"/>
              <a:ext cx="810000" cy="810000"/>
            </a:xfrm>
            <a:prstGeom prst="rect">
              <a:avLst/>
            </a:prstGeom>
            <a: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a:blipFill>
          </p:spPr>
          <p:style>
            <a:lnRef idx="2">
              <a:schemeClr val="lt1">
                <a:hueOff val="0"/>
                <a:satOff val="0"/>
                <a:lumOff val="0"/>
                <a:alphaOff val="0"/>
              </a:schemeClr>
            </a:lnRef>
            <a:fillRef idx="1">
              <a:scrgbClr r="0" g="0" b="0"/>
            </a:fillRef>
            <a:effectRef idx="0">
              <a:schemeClr val="accent2">
                <a:shade val="50000"/>
                <a:hueOff val="-548849"/>
                <a:satOff val="4372"/>
                <a:lumOff val="46744"/>
                <a:alphaOff val="0"/>
              </a:schemeClr>
            </a:effectRef>
            <a:fontRef idx="minor">
              <a:schemeClr val="lt1"/>
            </a:fontRef>
          </p:style>
          <p:txBody>
            <a:bodyPr/>
            <a:lstStyle/>
            <a:p>
              <a:endParaRPr lang="es-CO"/>
            </a:p>
          </p:txBody>
        </p:sp>
        <p:sp>
          <p:nvSpPr>
            <p:cNvPr id="15" name="Forma libre: forma 14">
              <a:extLst>
                <a:ext uri="{FF2B5EF4-FFF2-40B4-BE49-F238E27FC236}">
                  <a16:creationId xmlns:a16="http://schemas.microsoft.com/office/drawing/2014/main" id="{009A06EA-D5C5-7103-7B37-CE8E133A6E2B}"/>
                </a:ext>
              </a:extLst>
            </p:cNvPr>
            <p:cNvSpPr/>
            <p:nvPr/>
          </p:nvSpPr>
          <p:spPr>
            <a:xfrm>
              <a:off x="5840515" y="4605139"/>
              <a:ext cx="3163752" cy="815692"/>
            </a:xfrm>
            <a:custGeom>
              <a:avLst/>
              <a:gdLst>
                <a:gd name="connsiteX0" fmla="*/ 0 w 3163752"/>
                <a:gd name="connsiteY0" fmla="*/ 0 h 815692"/>
                <a:gd name="connsiteX1" fmla="*/ 3163752 w 3163752"/>
                <a:gd name="connsiteY1" fmla="*/ 0 h 815692"/>
                <a:gd name="connsiteX2" fmla="*/ 3163752 w 3163752"/>
                <a:gd name="connsiteY2" fmla="*/ 815692 h 815692"/>
                <a:gd name="connsiteX3" fmla="*/ 0 w 3163752"/>
                <a:gd name="connsiteY3" fmla="*/ 815692 h 815692"/>
                <a:gd name="connsiteX4" fmla="*/ 0 w 3163752"/>
                <a:gd name="connsiteY4" fmla="*/ 0 h 815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3752" h="815692">
                  <a:moveTo>
                    <a:pt x="0" y="0"/>
                  </a:moveTo>
                  <a:lnTo>
                    <a:pt x="3163752" y="0"/>
                  </a:lnTo>
                  <a:lnTo>
                    <a:pt x="3163752" y="815692"/>
                  </a:lnTo>
                  <a:lnTo>
                    <a:pt x="0" y="81569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r>
                <a:rPr lang="en-US" sz="1600" b="1" dirty="0">
                  <a:latin typeface="Agency FB" panose="020B0503020202020204" pitchFamily="34" charset="0"/>
                </a:rPr>
                <a:t>Authorization to publish: </a:t>
              </a:r>
              <a:r>
                <a:rPr lang="en-US" sz="1600" dirty="0">
                  <a:latin typeface="Agency FB" panose="020B0503020202020204" pitchFamily="34" charset="0"/>
                </a:rPr>
                <a:t>The </a:t>
              </a:r>
              <a:r>
                <a:rPr lang="es-VE" sz="1600" i="1" kern="1200" dirty="0">
                  <a:solidFill>
                    <a:srgbClr val="C00000"/>
                  </a:solidFill>
                  <a:latin typeface="Agency FB" panose="020B0503020202020204" pitchFamily="34" charset="0"/>
                </a:rPr>
                <a:t>Económicas CUC </a:t>
              </a:r>
              <a:r>
                <a:rPr lang="en-US" sz="1600" dirty="0">
                  <a:latin typeface="Agency FB" panose="020B0503020202020204" pitchFamily="34" charset="0"/>
                </a:rPr>
                <a:t>editors ensure that authors have the rights to publish their research, including proper attribution of authorship and compliance with citation standards.</a:t>
              </a:r>
            </a:p>
          </p:txBody>
        </p:sp>
      </p:grpSp>
    </p:spTree>
    <p:extLst>
      <p:ext uri="{BB962C8B-B14F-4D97-AF65-F5344CB8AC3E}">
        <p14:creationId xmlns:p14="http://schemas.microsoft.com/office/powerpoint/2010/main" val="256759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100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par>
                                <p:cTn id="21" presetID="26" presetClass="entr" presetSubtype="0" fill="hold" nodeType="withEffect">
                                  <p:stCondLst>
                                    <p:cond delay="300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80">
                                          <p:stCondLst>
                                            <p:cond delay="0"/>
                                          </p:stCondLst>
                                        </p:cTn>
                                        <p:tgtEl>
                                          <p:spTgt spid="17"/>
                                        </p:tgtEl>
                                      </p:cBhvr>
                                    </p:animEffect>
                                    <p:anim calcmode="lin" valueType="num">
                                      <p:cBhvr>
                                        <p:cTn id="24"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29" dur="26">
                                          <p:stCondLst>
                                            <p:cond delay="650"/>
                                          </p:stCondLst>
                                        </p:cTn>
                                        <p:tgtEl>
                                          <p:spTgt spid="17"/>
                                        </p:tgtEl>
                                      </p:cBhvr>
                                      <p:to x="100000" y="60000"/>
                                    </p:animScale>
                                    <p:animScale>
                                      <p:cBhvr>
                                        <p:cTn id="30" dur="166" decel="50000">
                                          <p:stCondLst>
                                            <p:cond delay="676"/>
                                          </p:stCondLst>
                                        </p:cTn>
                                        <p:tgtEl>
                                          <p:spTgt spid="17"/>
                                        </p:tgtEl>
                                      </p:cBhvr>
                                      <p:to x="100000" y="100000"/>
                                    </p:animScale>
                                    <p:animScale>
                                      <p:cBhvr>
                                        <p:cTn id="31" dur="26">
                                          <p:stCondLst>
                                            <p:cond delay="1312"/>
                                          </p:stCondLst>
                                        </p:cTn>
                                        <p:tgtEl>
                                          <p:spTgt spid="17"/>
                                        </p:tgtEl>
                                      </p:cBhvr>
                                      <p:to x="100000" y="80000"/>
                                    </p:animScale>
                                    <p:animScale>
                                      <p:cBhvr>
                                        <p:cTn id="32" dur="166" decel="50000">
                                          <p:stCondLst>
                                            <p:cond delay="1338"/>
                                          </p:stCondLst>
                                        </p:cTn>
                                        <p:tgtEl>
                                          <p:spTgt spid="17"/>
                                        </p:tgtEl>
                                      </p:cBhvr>
                                      <p:to x="100000" y="100000"/>
                                    </p:animScale>
                                    <p:animScale>
                                      <p:cBhvr>
                                        <p:cTn id="33" dur="26">
                                          <p:stCondLst>
                                            <p:cond delay="1642"/>
                                          </p:stCondLst>
                                        </p:cTn>
                                        <p:tgtEl>
                                          <p:spTgt spid="17"/>
                                        </p:tgtEl>
                                      </p:cBhvr>
                                      <p:to x="100000" y="90000"/>
                                    </p:animScale>
                                    <p:animScale>
                                      <p:cBhvr>
                                        <p:cTn id="34" dur="166" decel="50000">
                                          <p:stCondLst>
                                            <p:cond delay="1668"/>
                                          </p:stCondLst>
                                        </p:cTn>
                                        <p:tgtEl>
                                          <p:spTgt spid="17"/>
                                        </p:tgtEl>
                                      </p:cBhvr>
                                      <p:to x="100000" y="100000"/>
                                    </p:animScale>
                                    <p:animScale>
                                      <p:cBhvr>
                                        <p:cTn id="35" dur="26">
                                          <p:stCondLst>
                                            <p:cond delay="1808"/>
                                          </p:stCondLst>
                                        </p:cTn>
                                        <p:tgtEl>
                                          <p:spTgt spid="17"/>
                                        </p:tgtEl>
                                      </p:cBhvr>
                                      <p:to x="100000" y="95000"/>
                                    </p:animScale>
                                    <p:animScale>
                                      <p:cBhvr>
                                        <p:cTn id="36"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15BD34E-2505-A04B-4186-297096EFCA02}"/>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DC09A0A-5EF7-45F4-B8EE-54903540B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2673FD1-EB93-76C6-86C9-5234A8FE4578}"/>
              </a:ext>
            </a:extLst>
          </p:cNvPr>
          <p:cNvSpPr>
            <a:spLocks noGrp="1"/>
          </p:cNvSpPr>
          <p:nvPr>
            <p:ph type="title"/>
          </p:nvPr>
        </p:nvSpPr>
        <p:spPr>
          <a:xfrm>
            <a:off x="5188169" y="437535"/>
            <a:ext cx="6017562" cy="1544062"/>
          </a:xfrm>
        </p:spPr>
        <p:txBody>
          <a:bodyPr>
            <a:normAutofit/>
          </a:bodyPr>
          <a:lstStyle/>
          <a:p>
            <a:r>
              <a:rPr lang="en-US" sz="3000" dirty="0"/>
              <a:t>Authorization and Acceptance of Changes in Authorship</a:t>
            </a:r>
          </a:p>
        </p:txBody>
      </p:sp>
      <p:pic>
        <p:nvPicPr>
          <p:cNvPr id="6" name="Imagen 5" descr="Dibujo con letras blancas&#10;&#10;Descripción generada automáticamente">
            <a:extLst>
              <a:ext uri="{FF2B5EF4-FFF2-40B4-BE49-F238E27FC236}">
                <a16:creationId xmlns:a16="http://schemas.microsoft.com/office/drawing/2014/main" id="{A481F995-69A9-6939-81C9-5CCD50DDEF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36776" y="246616"/>
            <a:ext cx="2831908" cy="707977"/>
          </a:xfrm>
          <a:prstGeom prst="rect">
            <a:avLst/>
          </a:prstGeom>
          <a:noFill/>
        </p:spPr>
      </p:pic>
      <p:pic>
        <p:nvPicPr>
          <p:cNvPr id="4" name="Gráfico 3" descr="Rebobinar con relleno sólido">
            <a:hlinkClick r:id="" action="ppaction://hlinkshowjump?jump=previousslide"/>
            <a:extLst>
              <a:ext uri="{FF2B5EF4-FFF2-40B4-BE49-F238E27FC236}">
                <a16:creationId xmlns:a16="http://schemas.microsoft.com/office/drawing/2014/main" id="{7FE1F60E-B678-23BA-F874-DC9F142A4D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6776" y="4515063"/>
            <a:ext cx="1906457" cy="1906457"/>
          </a:xfrm>
          <a:prstGeom prst="rect">
            <a:avLst/>
          </a:prstGeom>
        </p:spPr>
      </p:pic>
      <p:pic>
        <p:nvPicPr>
          <p:cNvPr id="5" name="Gráfico 4" descr="Avance rápido con relleno sólido">
            <a:hlinkClick r:id="" action="ppaction://hlinkshowjump?jump=nextslide"/>
            <a:extLst>
              <a:ext uri="{FF2B5EF4-FFF2-40B4-BE49-F238E27FC236}">
                <a16:creationId xmlns:a16="http://schemas.microsoft.com/office/drawing/2014/main" id="{C40F659F-3588-3354-CD3A-E71AA0DBC8E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15701" y="4515063"/>
            <a:ext cx="1906457" cy="1906457"/>
          </a:xfrm>
          <a:prstGeom prst="rect">
            <a:avLst/>
          </a:prstGeom>
        </p:spPr>
      </p:pic>
      <p:pic>
        <p:nvPicPr>
          <p:cNvPr id="7" name="Gráfico 6" descr="Hogar con relleno sólido">
            <a:hlinkClick r:id="" action="ppaction://hlinkshowjump?jump=firstslide"/>
            <a:extLst>
              <a:ext uri="{FF2B5EF4-FFF2-40B4-BE49-F238E27FC236}">
                <a16:creationId xmlns:a16="http://schemas.microsoft.com/office/drawing/2014/main" id="{0509B6FC-EF82-1EBE-287F-8A296D7E973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754465" y="0"/>
            <a:ext cx="437535" cy="437535"/>
          </a:xfrm>
          <a:prstGeom prst="rect">
            <a:avLst/>
          </a:prstGeom>
        </p:spPr>
      </p:pic>
      <p:pic>
        <p:nvPicPr>
          <p:cNvPr id="8" name="Gráfico 7" descr="Icono de menú de hamburguesa con relleno sólido">
            <a:hlinkClick r:id="" action="ppaction://noaction"/>
            <a:extLst>
              <a:ext uri="{FF2B5EF4-FFF2-40B4-BE49-F238E27FC236}">
                <a16:creationId xmlns:a16="http://schemas.microsoft.com/office/drawing/2014/main" id="{7927AA10-BBF6-32D7-114B-201DC602CA9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754465" y="437535"/>
            <a:ext cx="437535" cy="437535"/>
          </a:xfrm>
          <a:prstGeom prst="rect">
            <a:avLst/>
          </a:prstGeom>
        </p:spPr>
      </p:pic>
      <p:grpSp>
        <p:nvGrpSpPr>
          <p:cNvPr id="22" name="Grupo 21">
            <a:extLst>
              <a:ext uri="{FF2B5EF4-FFF2-40B4-BE49-F238E27FC236}">
                <a16:creationId xmlns:a16="http://schemas.microsoft.com/office/drawing/2014/main" id="{4477C481-8E4F-1916-5BDC-24FE37DE7061}"/>
              </a:ext>
            </a:extLst>
          </p:cNvPr>
          <p:cNvGrpSpPr/>
          <p:nvPr/>
        </p:nvGrpSpPr>
        <p:grpSpPr>
          <a:xfrm>
            <a:off x="3230323" y="2342937"/>
            <a:ext cx="4135481" cy="1467743"/>
            <a:chOff x="5384111" y="3792515"/>
            <a:chExt cx="2938086" cy="822664"/>
          </a:xfrm>
        </p:grpSpPr>
        <p:sp>
          <p:nvSpPr>
            <p:cNvPr id="14" name="Elipse 13">
              <a:extLst>
                <a:ext uri="{FF2B5EF4-FFF2-40B4-BE49-F238E27FC236}">
                  <a16:creationId xmlns:a16="http://schemas.microsoft.com/office/drawing/2014/main" id="{4076BF10-43DA-08E6-818F-190D232B22B3}"/>
                </a:ext>
              </a:extLst>
            </p:cNvPr>
            <p:cNvSpPr/>
            <p:nvPr/>
          </p:nvSpPr>
          <p:spPr>
            <a:xfrm>
              <a:off x="5384111" y="3792515"/>
              <a:ext cx="822664" cy="822664"/>
            </a:xfrm>
            <a:prstGeom prst="ellipse">
              <a:avLst/>
            </a:prstGeom>
          </p:spPr>
          <p:style>
            <a:lnRef idx="0">
              <a:schemeClr val="dk1">
                <a:hueOff val="0"/>
                <a:satOff val="0"/>
                <a:lumOff val="0"/>
                <a:alphaOff val="0"/>
              </a:schemeClr>
            </a:lnRef>
            <a:fillRef idx="1">
              <a:schemeClr val="accent2">
                <a:tint val="55000"/>
                <a:hueOff val="0"/>
                <a:satOff val="0"/>
                <a:lumOff val="0"/>
                <a:alphaOff val="0"/>
              </a:schemeClr>
            </a:fillRef>
            <a:effectRef idx="1">
              <a:schemeClr val="accent2">
                <a:tint val="55000"/>
                <a:hueOff val="0"/>
                <a:satOff val="0"/>
                <a:lumOff val="0"/>
                <a:alphaOff val="0"/>
              </a:schemeClr>
            </a:effectRef>
            <a:fontRef idx="minor">
              <a:schemeClr val="dk1">
                <a:hueOff val="0"/>
                <a:satOff val="0"/>
                <a:lumOff val="0"/>
                <a:alphaOff val="0"/>
              </a:schemeClr>
            </a:fontRef>
          </p:style>
          <p:txBody>
            <a:bodyPr/>
            <a:lstStyle/>
            <a:p>
              <a:endParaRPr lang="es-CO"/>
            </a:p>
          </p:txBody>
        </p:sp>
        <p:sp>
          <p:nvSpPr>
            <p:cNvPr id="15" name="Rectángulo 14" descr="Comillas">
              <a:extLst>
                <a:ext uri="{FF2B5EF4-FFF2-40B4-BE49-F238E27FC236}">
                  <a16:creationId xmlns:a16="http://schemas.microsoft.com/office/drawing/2014/main" id="{13E7F56C-E1F4-8190-7073-C9A772967B24}"/>
                </a:ext>
              </a:extLst>
            </p:cNvPr>
            <p:cNvSpPr/>
            <p:nvPr/>
          </p:nvSpPr>
          <p:spPr>
            <a:xfrm>
              <a:off x="5556870" y="3965274"/>
              <a:ext cx="477145" cy="477145"/>
            </a:xfrm>
            <a:prstGeom prst="rect">
              <a:avLst/>
            </a:prstGeom>
            <a: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2">
                <a:shade val="50000"/>
                <a:hueOff val="0"/>
                <a:satOff val="0"/>
                <a:lumOff val="0"/>
                <a:alphaOff val="0"/>
              </a:schemeClr>
            </a:effectRef>
            <a:fontRef idx="minor">
              <a:schemeClr val="dk1"/>
            </a:fontRef>
          </p:style>
          <p:txBody>
            <a:bodyPr/>
            <a:lstStyle/>
            <a:p>
              <a:endParaRPr lang="es-CO"/>
            </a:p>
          </p:txBody>
        </p:sp>
        <p:sp>
          <p:nvSpPr>
            <p:cNvPr id="17" name="Forma libre: forma 16">
              <a:extLst>
                <a:ext uri="{FF2B5EF4-FFF2-40B4-BE49-F238E27FC236}">
                  <a16:creationId xmlns:a16="http://schemas.microsoft.com/office/drawing/2014/main" id="{29F1E004-299F-2AD8-0514-047BA233594F}"/>
                </a:ext>
              </a:extLst>
            </p:cNvPr>
            <p:cNvSpPr/>
            <p:nvPr/>
          </p:nvSpPr>
          <p:spPr>
            <a:xfrm>
              <a:off x="6383060" y="3792515"/>
              <a:ext cx="1939137" cy="822664"/>
            </a:xfrm>
            <a:custGeom>
              <a:avLst/>
              <a:gdLst>
                <a:gd name="connsiteX0" fmla="*/ 0 w 1939137"/>
                <a:gd name="connsiteY0" fmla="*/ 0 h 822664"/>
                <a:gd name="connsiteX1" fmla="*/ 1939137 w 1939137"/>
                <a:gd name="connsiteY1" fmla="*/ 0 h 822664"/>
                <a:gd name="connsiteX2" fmla="*/ 1939137 w 1939137"/>
                <a:gd name="connsiteY2" fmla="*/ 822664 h 822664"/>
                <a:gd name="connsiteX3" fmla="*/ 0 w 1939137"/>
                <a:gd name="connsiteY3" fmla="*/ 822664 h 822664"/>
                <a:gd name="connsiteX4" fmla="*/ 0 w 1939137"/>
                <a:gd name="connsiteY4" fmla="*/ 0 h 822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9137" h="822664">
                  <a:moveTo>
                    <a:pt x="0" y="0"/>
                  </a:moveTo>
                  <a:lnTo>
                    <a:pt x="1939137" y="0"/>
                  </a:lnTo>
                  <a:lnTo>
                    <a:pt x="1939137" y="822664"/>
                  </a:lnTo>
                  <a:lnTo>
                    <a:pt x="0" y="8226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r>
                <a:rPr lang="en-US" sz="1600" b="1" dirty="0">
                  <a:latin typeface="Agency FB" panose="020B0503020202020204" pitchFamily="34" charset="0"/>
                </a:rPr>
                <a:t>Changes in authorship: </a:t>
              </a:r>
              <a:r>
                <a:rPr lang="es-VE" sz="1600" i="1" kern="1200" dirty="0">
                  <a:solidFill>
                    <a:srgbClr val="C00000"/>
                  </a:solidFill>
                  <a:latin typeface="Agency FB" panose="020B0503020202020204" pitchFamily="34" charset="0"/>
                </a:rPr>
                <a:t>Económicas CUC</a:t>
              </a:r>
              <a:r>
                <a:rPr lang="en-US" sz="1600" dirty="0">
                  <a:latin typeface="Agency FB" panose="020B0503020202020204" pitchFamily="34" charset="0"/>
                </a:rPr>
                <a:t> manage changes in authorship in an ethical manner, ensuring that all authors involved give informed consent prior to publication. This includes adding or removing authors or changing the order of authorship.</a:t>
              </a:r>
            </a:p>
          </p:txBody>
        </p:sp>
      </p:grpSp>
      <p:grpSp>
        <p:nvGrpSpPr>
          <p:cNvPr id="21" name="Grupo 20">
            <a:extLst>
              <a:ext uri="{FF2B5EF4-FFF2-40B4-BE49-F238E27FC236}">
                <a16:creationId xmlns:a16="http://schemas.microsoft.com/office/drawing/2014/main" id="{60CF8D6C-D1C5-9D34-425E-0D8A2F19EEC7}"/>
              </a:ext>
            </a:extLst>
          </p:cNvPr>
          <p:cNvGrpSpPr/>
          <p:nvPr/>
        </p:nvGrpSpPr>
        <p:grpSpPr>
          <a:xfrm>
            <a:off x="6756292" y="4324534"/>
            <a:ext cx="4135481" cy="1467743"/>
            <a:chOff x="8660079" y="3792515"/>
            <a:chExt cx="2938086" cy="822664"/>
          </a:xfrm>
        </p:grpSpPr>
        <p:sp>
          <p:nvSpPr>
            <p:cNvPr id="18" name="Elipse 17">
              <a:extLst>
                <a:ext uri="{FF2B5EF4-FFF2-40B4-BE49-F238E27FC236}">
                  <a16:creationId xmlns:a16="http://schemas.microsoft.com/office/drawing/2014/main" id="{07B20B6A-765F-4A39-F753-BCFC76ECA492}"/>
                </a:ext>
              </a:extLst>
            </p:cNvPr>
            <p:cNvSpPr/>
            <p:nvPr/>
          </p:nvSpPr>
          <p:spPr>
            <a:xfrm>
              <a:off x="8660079" y="3792515"/>
              <a:ext cx="822664" cy="822664"/>
            </a:xfrm>
            <a:prstGeom prst="ellipse">
              <a:avLst/>
            </a:prstGeom>
          </p:spPr>
          <p:style>
            <a:lnRef idx="0">
              <a:schemeClr val="dk1">
                <a:hueOff val="0"/>
                <a:satOff val="0"/>
                <a:lumOff val="0"/>
                <a:alphaOff val="0"/>
              </a:schemeClr>
            </a:lnRef>
            <a:fillRef idx="1">
              <a:schemeClr val="accent2">
                <a:tint val="55000"/>
                <a:hueOff val="0"/>
                <a:satOff val="0"/>
                <a:lumOff val="0"/>
                <a:alphaOff val="0"/>
              </a:schemeClr>
            </a:fillRef>
            <a:effectRef idx="1">
              <a:schemeClr val="accent2">
                <a:tint val="55000"/>
                <a:hueOff val="0"/>
                <a:satOff val="0"/>
                <a:lumOff val="0"/>
                <a:alphaOff val="0"/>
              </a:schemeClr>
            </a:effectRef>
            <a:fontRef idx="minor">
              <a:schemeClr val="dk1">
                <a:hueOff val="0"/>
                <a:satOff val="0"/>
                <a:lumOff val="0"/>
                <a:alphaOff val="0"/>
              </a:schemeClr>
            </a:fontRef>
          </p:style>
          <p:txBody>
            <a:bodyPr/>
            <a:lstStyle/>
            <a:p>
              <a:endParaRPr lang="es-CO"/>
            </a:p>
          </p:txBody>
        </p:sp>
        <p:sp>
          <p:nvSpPr>
            <p:cNvPr id="19" name="Rectángulo 18" descr="Documento">
              <a:extLst>
                <a:ext uri="{FF2B5EF4-FFF2-40B4-BE49-F238E27FC236}">
                  <a16:creationId xmlns:a16="http://schemas.microsoft.com/office/drawing/2014/main" id="{D8351908-8AAB-B3BF-8921-FFA8235D6A0D}"/>
                </a:ext>
              </a:extLst>
            </p:cNvPr>
            <p:cNvSpPr/>
            <p:nvPr/>
          </p:nvSpPr>
          <p:spPr>
            <a:xfrm>
              <a:off x="8832838" y="3965274"/>
              <a:ext cx="477145" cy="477145"/>
            </a:xfrm>
            <a:prstGeom prst="rect">
              <a:avLst/>
            </a:prstGeom>
            <a: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2">
                <a:shade val="50000"/>
                <a:hueOff val="-548849"/>
                <a:satOff val="4372"/>
                <a:lumOff val="46744"/>
                <a:alphaOff val="0"/>
              </a:schemeClr>
            </a:effectRef>
            <a:fontRef idx="minor">
              <a:schemeClr val="dk1"/>
            </a:fontRef>
          </p:style>
          <p:txBody>
            <a:bodyPr/>
            <a:lstStyle/>
            <a:p>
              <a:endParaRPr lang="es-CO" dirty="0"/>
            </a:p>
          </p:txBody>
        </p:sp>
        <p:sp>
          <p:nvSpPr>
            <p:cNvPr id="20" name="Forma libre: forma 19">
              <a:extLst>
                <a:ext uri="{FF2B5EF4-FFF2-40B4-BE49-F238E27FC236}">
                  <a16:creationId xmlns:a16="http://schemas.microsoft.com/office/drawing/2014/main" id="{9EED39CD-E185-CDAC-D7DA-9D6E5D322577}"/>
                </a:ext>
              </a:extLst>
            </p:cNvPr>
            <p:cNvSpPr/>
            <p:nvPr/>
          </p:nvSpPr>
          <p:spPr>
            <a:xfrm>
              <a:off x="9659028" y="3792515"/>
              <a:ext cx="1939137" cy="822664"/>
            </a:xfrm>
            <a:custGeom>
              <a:avLst/>
              <a:gdLst>
                <a:gd name="connsiteX0" fmla="*/ 0 w 1939137"/>
                <a:gd name="connsiteY0" fmla="*/ 0 h 822664"/>
                <a:gd name="connsiteX1" fmla="*/ 1939137 w 1939137"/>
                <a:gd name="connsiteY1" fmla="*/ 0 h 822664"/>
                <a:gd name="connsiteX2" fmla="*/ 1939137 w 1939137"/>
                <a:gd name="connsiteY2" fmla="*/ 822664 h 822664"/>
                <a:gd name="connsiteX3" fmla="*/ 0 w 1939137"/>
                <a:gd name="connsiteY3" fmla="*/ 822664 h 822664"/>
                <a:gd name="connsiteX4" fmla="*/ 0 w 1939137"/>
                <a:gd name="connsiteY4" fmla="*/ 0 h 822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9137" h="822664">
                  <a:moveTo>
                    <a:pt x="0" y="0"/>
                  </a:moveTo>
                  <a:lnTo>
                    <a:pt x="1939137" y="0"/>
                  </a:lnTo>
                  <a:lnTo>
                    <a:pt x="1939137" y="822664"/>
                  </a:lnTo>
                  <a:lnTo>
                    <a:pt x="0" y="8226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r>
                <a:rPr lang="en-US" sz="1600" b="1" dirty="0">
                  <a:latin typeface="Agency FB" panose="020B0503020202020204" pitchFamily="34" charset="0"/>
                </a:rPr>
                <a:t>Authorship consent: </a:t>
              </a:r>
              <a:r>
                <a:rPr lang="es-VE" sz="1600" i="1" kern="1200" dirty="0">
                  <a:solidFill>
                    <a:srgbClr val="C00000"/>
                  </a:solidFill>
                  <a:latin typeface="Agency FB" panose="020B0503020202020204" pitchFamily="34" charset="0"/>
                </a:rPr>
                <a:t>Económicas CUC </a:t>
              </a:r>
              <a:r>
                <a:rPr lang="en-US" sz="1600" dirty="0">
                  <a:latin typeface="Agency FB" panose="020B0503020202020204" pitchFamily="34" charset="0"/>
                </a:rPr>
                <a:t>ensure that all authors have reviewed and approved the manuscript and that each author's contributions have been identified in accordance with the journal's authorship policies (such as the </a:t>
              </a:r>
              <a:r>
                <a:rPr lang="en-US" sz="1600" dirty="0" err="1">
                  <a:latin typeface="Agency FB" panose="020B0503020202020204" pitchFamily="34" charset="0"/>
                  <a:hlinkClick r:id="rId15"/>
                </a:rPr>
                <a:t>CRediT</a:t>
              </a:r>
              <a:r>
                <a:rPr lang="en-US" sz="1600" dirty="0">
                  <a:latin typeface="Agency FB" panose="020B0503020202020204" pitchFamily="34" charset="0"/>
                </a:rPr>
                <a:t> system) </a:t>
              </a:r>
            </a:p>
          </p:txBody>
        </p:sp>
      </p:grpSp>
      <p:pic>
        <p:nvPicPr>
          <p:cNvPr id="12" name="Imagen 11">
            <a:extLst>
              <a:ext uri="{FF2B5EF4-FFF2-40B4-BE49-F238E27FC236}">
                <a16:creationId xmlns:a16="http://schemas.microsoft.com/office/drawing/2014/main" id="{B77201CA-9154-87A5-ECFF-0E1DC29E850F}"/>
              </a:ext>
            </a:extLst>
          </p:cNvPr>
          <p:cNvPicPr>
            <a:picLocks noChangeAspect="1"/>
          </p:cNvPicPr>
          <p:nvPr/>
        </p:nvPicPr>
        <p:blipFill>
          <a:blip r:embed="rId16"/>
          <a:stretch>
            <a:fillRect/>
          </a:stretch>
        </p:blipFill>
        <p:spPr>
          <a:xfrm>
            <a:off x="10891773" y="5926849"/>
            <a:ext cx="924054" cy="590632"/>
          </a:xfrm>
          <a:prstGeom prst="rect">
            <a:avLst/>
          </a:prstGeom>
        </p:spPr>
      </p:pic>
    </p:spTree>
    <p:extLst>
      <p:ext uri="{BB962C8B-B14F-4D97-AF65-F5344CB8AC3E}">
        <p14:creationId xmlns:p14="http://schemas.microsoft.com/office/powerpoint/2010/main" val="1211904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200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ppt_w</p:attrName>
                                        </p:attrNameLst>
                                      </p:cBhvr>
                                      <p:tavLst>
                                        <p:tav tm="0" fmla="#ppt_w*sin(2.5*pi*$)">
                                          <p:val>
                                            <p:fltVal val="0"/>
                                          </p:val>
                                        </p:tav>
                                        <p:tav tm="100000">
                                          <p:val>
                                            <p:fltVal val="1"/>
                                          </p:val>
                                        </p:tav>
                                      </p:tavLst>
                                    </p:anim>
                                    <p:anim calcmode="lin" valueType="num">
                                      <p:cBhvr>
                                        <p:cTn id="9" dur="1000" fill="hold"/>
                                        <p:tgtEl>
                                          <p:spTgt spid="22"/>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300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ppt_w</p:attrName>
                                        </p:attrNameLst>
                                      </p:cBhvr>
                                      <p:tavLst>
                                        <p:tav tm="0" fmla="#ppt_w*sin(2.5*pi*$)">
                                          <p:val>
                                            <p:fltVal val="0"/>
                                          </p:val>
                                        </p:tav>
                                        <p:tav tm="100000">
                                          <p:val>
                                            <p:fltVal val="1"/>
                                          </p:val>
                                        </p:tav>
                                      </p:tavLst>
                                    </p:anim>
                                    <p:anim calcmode="lin" valueType="num">
                                      <p:cBhvr>
                                        <p:cTn id="14" dur="1000" fill="hold"/>
                                        <p:tgtEl>
                                          <p:spTgt spid="2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ersonalizado 1">
      <a:majorFont>
        <a:latin typeface="Red Hat Display"/>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171</TotalTime>
  <Words>932</Words>
  <Application>Microsoft Office PowerPoint</Application>
  <PresentationFormat>Panorámica</PresentationFormat>
  <Paragraphs>66</Paragraphs>
  <Slides>12</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12</vt:i4>
      </vt:variant>
    </vt:vector>
  </HeadingPairs>
  <TitlesOfParts>
    <vt:vector size="18" baseType="lpstr">
      <vt:lpstr>Abadi Extra Light</vt:lpstr>
      <vt:lpstr>Agency FB</vt:lpstr>
      <vt:lpstr>Aptos</vt:lpstr>
      <vt:lpstr>Arial</vt:lpstr>
      <vt:lpstr>Red Hat Display</vt:lpstr>
      <vt:lpstr>Tema de Office</vt:lpstr>
      <vt:lpstr>Presentación de PowerPoint</vt:lpstr>
      <vt:lpstr>What will you find here?</vt:lpstr>
      <vt:lpstr>Responsibility for Editorial  Decision</vt:lpstr>
      <vt:lpstr>Impartiality and Transparency in the Review Process</vt:lpstr>
      <vt:lpstr>Promoting Ethics in Publishing</vt:lpstr>
      <vt:lpstr>Responsibility for the Quality of Published Articles</vt:lpstr>
      <vt:lpstr>Confidentiality of Information</vt:lpstr>
      <vt:lpstr>Promoting Transparency in Publishing</vt:lpstr>
      <vt:lpstr>Authorization and Acceptance of Changes in Authorship</vt:lpstr>
      <vt:lpstr>Responsibility for Correction of  Inaccuracies</vt:lpstr>
      <vt:lpstr>Promoting Diversity and Inclusion</vt:lpstr>
      <vt:lpstr>Responsibility for the Integrity of the Editorial Process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CHUMACEIRO HERNANDEZ ANA CECILIA</dc:creator>
  <cp:lastModifiedBy>CHUMACEIRO HERNANDEZ ANA CECILIA</cp:lastModifiedBy>
  <cp:revision>62</cp:revision>
  <dcterms:created xsi:type="dcterms:W3CDTF">2024-11-10T19:52:40Z</dcterms:created>
  <dcterms:modified xsi:type="dcterms:W3CDTF">2024-11-11T01:43:27Z</dcterms:modified>
</cp:coreProperties>
</file>