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32" r:id="rId5"/>
    <p:sldId id="393" r:id="rId6"/>
    <p:sldId id="436" r:id="rId7"/>
    <p:sldId id="445" r:id="rId8"/>
    <p:sldId id="438" r:id="rId9"/>
    <p:sldId id="44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E0C"/>
    <a:srgbClr val="EBC0B6"/>
    <a:srgbClr val="AF4C19"/>
    <a:srgbClr val="AB512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E46FD-C529-34DE-2A3A-8311B3565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7192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AB4A58-834E-4D44-945E-7B587F45B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6099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175371-FEF0-6971-29A7-A8572EDE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6687-4E44-4853-99F8-46DA573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39EA8F-918E-571D-079F-F50604DC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57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251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rgbClr val="B70E0C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212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1322D-5987-C108-EA25-C78C6AC6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48456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4508FA-34E0-1DA4-9993-CCF9EC708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4734A3-5DC0-5062-1349-1A47D47FF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845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66EDF2-40A8-AF49-E0A1-31B2D653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E97191-B4D3-D2C7-FE59-2712FFBA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BBC10E-B229-E45A-E4AE-B960FE89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76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E5DAE-CE18-C0FD-4590-7ED16E1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502432-0EB2-456D-A1D5-07ADB44AB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29025"/>
            <a:ext cx="9429750" cy="25479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126F2-73F9-55D5-D851-ACEEA818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39154D-AEB8-2354-10DC-0B043A50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3093E-B6E8-504F-8EAD-D7756A4C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536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0FB53B-6434-1CAF-563A-BD0B0DD3B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2429669" y="-791369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A669E-C74A-B899-7408-C267D07B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D3729-8B18-5AF8-E460-623719E8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F6DC0-A6E7-4A0F-86D1-584D812E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913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86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43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93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6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99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BC5D0-BA1B-0ADB-6982-098D1E26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384E54-9E67-C037-9EBA-DD991F6F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  <a:lvl2pPr>
              <a:defRPr>
                <a:solidFill>
                  <a:srgbClr val="C00000"/>
                </a:solidFill>
                <a:latin typeface="+mj-lt"/>
              </a:defRPr>
            </a:lvl2pPr>
            <a:lvl3pPr>
              <a:defRPr>
                <a:solidFill>
                  <a:srgbClr val="C00000"/>
                </a:solidFill>
                <a:latin typeface="+mj-lt"/>
              </a:defRPr>
            </a:lvl3pPr>
            <a:lvl4pPr>
              <a:defRPr>
                <a:solidFill>
                  <a:srgbClr val="C00000"/>
                </a:solidFill>
                <a:latin typeface="+mj-lt"/>
              </a:defRPr>
            </a:lvl4pPr>
            <a:lvl5pPr>
              <a:defRPr>
                <a:solidFill>
                  <a:srgbClr val="C00000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6F4AF-A06E-356B-F4B2-82E52936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4EAA3-E10E-E75A-2949-8E267216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923381-C339-39EE-F026-5BB14CA5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247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972050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56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16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955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009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81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5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096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6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749DE-E5BB-9FD6-BABF-37F05817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24425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1A292F-A2EC-057A-9FD4-6906DA383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24425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23C63E-4D31-BB83-B24B-909050A8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1775" y="533400"/>
            <a:ext cx="5181600" cy="5643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24343-7D50-5780-24BB-5ABAD1CB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52B9C6-5591-E0ED-A530-296E5644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668928-A787-44EA-9DC3-A0CC8FC4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422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41B46-77F9-7902-B875-AFFE3684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503862" cy="1325563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C1BC61-9041-D698-1A3B-DB2F67990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70E0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75ADBD-942B-56AF-C654-5634EE77E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  <a:lvl2pPr>
              <a:defRPr>
                <a:solidFill>
                  <a:srgbClr val="B70E0C"/>
                </a:solidFill>
              </a:defRPr>
            </a:lvl2pPr>
            <a:lvl3pPr>
              <a:defRPr>
                <a:solidFill>
                  <a:srgbClr val="B70E0C"/>
                </a:solidFill>
              </a:defRPr>
            </a:lvl3pPr>
            <a:lvl4pPr>
              <a:defRPr>
                <a:solidFill>
                  <a:srgbClr val="B70E0C"/>
                </a:solidFill>
              </a:defRPr>
            </a:lvl4pPr>
            <a:lvl5pPr>
              <a:defRPr>
                <a:solidFill>
                  <a:srgbClr val="B70E0C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321B09-6FBB-720A-665F-B8FE37BAB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099" y="61595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0725E9-0210-8CD9-CABE-999B0E9D4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099" y="1439862"/>
            <a:ext cx="5157787" cy="4749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D08C11-3FA5-255B-0FF7-3375F0DD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949947-6064-13F7-091A-4A2C0DCE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F57BE5-AD54-CEBA-15AB-7E0434E3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56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69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8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2B2B85D-7AFB-0B82-89A8-5F5C526A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F1915E-93E6-1A80-043C-F14B52E9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EC8678-1473-BD8D-8717-B248D817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449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03C90D-F8CE-8037-5AB5-0E951826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541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95635-1BE1-2CD8-042F-E682A131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6625"/>
            <a:ext cx="5324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2154B5-41BC-34EF-4E0E-05AB86E10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849EA-E1FB-427B-97BC-4883C2A0E33E}" type="datetimeFigureOut">
              <a:rPr lang="es-CO" smtClean="0"/>
              <a:t>11/11/2024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0CC3EA-38E0-5707-E8B5-30C2BAA83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9C9A81-C5A2-80C6-D6E0-C75445048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35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3" r:id="rId6"/>
    <p:sldLayoutId id="2147483654" r:id="rId7"/>
    <p:sldLayoutId id="2147483673" r:id="rId8"/>
    <p:sldLayoutId id="2147483655" r:id="rId9"/>
    <p:sldLayoutId id="2147483656" r:id="rId10"/>
    <p:sldLayoutId id="2147483674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70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slide" Target="slide3.xml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18" Type="http://schemas.openxmlformats.org/officeDocument/2006/relationships/image" Target="../media/image39.svg"/><Relationship Id="rId3" Type="http://schemas.openxmlformats.org/officeDocument/2006/relationships/image" Target="../media/image34.svg"/><Relationship Id="rId7" Type="http://schemas.openxmlformats.org/officeDocument/2006/relationships/slide" Target="slide1.xml"/><Relationship Id="rId12" Type="http://schemas.openxmlformats.org/officeDocument/2006/relationships/image" Target="../media/image30.svg"/><Relationship Id="rId17" Type="http://schemas.openxmlformats.org/officeDocument/2006/relationships/image" Target="../media/image38.png"/><Relationship Id="rId2" Type="http://schemas.openxmlformats.org/officeDocument/2006/relationships/image" Target="../media/image33.png"/><Relationship Id="rId16" Type="http://schemas.openxmlformats.org/officeDocument/2006/relationships/image" Target="../media/image32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31.png"/><Relationship Id="rId10" Type="http://schemas.openxmlformats.org/officeDocument/2006/relationships/slide" Target="slide2.xml"/><Relationship Id="rId19" Type="http://schemas.openxmlformats.org/officeDocument/2006/relationships/image" Target="../media/image40.png"/><Relationship Id="rId4" Type="http://schemas.openxmlformats.org/officeDocument/2006/relationships/hyperlink" Target="https://svgsilh.com/es/image/350170.html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2.png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image" Target="../media/image26.jpe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image" Target="../media/image44.png"/><Relationship Id="rId10" Type="http://schemas.openxmlformats.org/officeDocument/2006/relationships/image" Target="../media/image37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6.png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image" Target="../media/image26.jpe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7.png"/><Relationship Id="rId18" Type="http://schemas.openxmlformats.org/officeDocument/2006/relationships/image" Target="../media/image26.jpe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slide" Target="slide1.xml"/><Relationship Id="rId17" Type="http://schemas.openxmlformats.org/officeDocument/2006/relationships/image" Target="../media/image30.svg"/><Relationship Id="rId2" Type="http://schemas.openxmlformats.org/officeDocument/2006/relationships/image" Target="../media/image4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slide" Target="slide2.xml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B0FAE-7096-F0E9-FFA2-F8FCAE40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7648"/>
            <a:ext cx="10515600" cy="1612948"/>
          </a:xfrm>
        </p:spPr>
        <p:txBody>
          <a:bodyPr>
            <a:normAutofit/>
          </a:bodyPr>
          <a:lstStyle/>
          <a:p>
            <a:r>
              <a:rPr lang="es-VE" dirty="0" err="1"/>
              <a:t>Disclosure</a:t>
            </a:r>
            <a:r>
              <a:rPr lang="es-VE" dirty="0"/>
              <a:t> </a:t>
            </a:r>
            <a:r>
              <a:rPr lang="es-VE" dirty="0" err="1"/>
              <a:t>of</a:t>
            </a:r>
            <a:r>
              <a:rPr lang="es-VE" dirty="0"/>
              <a:t> </a:t>
            </a:r>
            <a:r>
              <a:rPr lang="es-VE" dirty="0" err="1"/>
              <a:t>funding</a:t>
            </a:r>
            <a:r>
              <a:rPr lang="es-VE" dirty="0"/>
              <a:t> </a:t>
            </a:r>
            <a:r>
              <a:rPr lang="es-VE" dirty="0" err="1"/>
              <a:t>sources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512955-CD49-614F-9095-9C2E3A58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40" y="159970"/>
            <a:ext cx="5255176" cy="1313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hlinkClick r:id="rId3" action="ppaction://hlinksldjump"/>
            <a:extLst>
              <a:ext uri="{FF2B5EF4-FFF2-40B4-BE49-F238E27FC236}">
                <a16:creationId xmlns:a16="http://schemas.microsoft.com/office/drawing/2014/main" id="{8DA09B8A-C576-A8EC-D901-A33E58CF58FC}"/>
              </a:ext>
            </a:extLst>
          </p:cNvPr>
          <p:cNvSpPr txBox="1"/>
          <p:nvPr/>
        </p:nvSpPr>
        <p:spPr>
          <a:xfrm>
            <a:off x="9320981" y="4119716"/>
            <a:ext cx="1720646" cy="383458"/>
          </a:xfrm>
          <a:prstGeom prst="rect">
            <a:avLst/>
          </a:prstGeom>
          <a:solidFill>
            <a:srgbClr val="C00000"/>
          </a:solidFill>
          <a:ln w="19050">
            <a:solidFill>
              <a:srgbClr val="B70E0C"/>
            </a:solidFill>
            <a:beve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6000" dist="508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B70E0C"/>
            </a:extrusionClr>
            <a:contourClr>
              <a:srgbClr val="B70E0C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VE" b="1" dirty="0">
                <a:solidFill>
                  <a:schemeClr val="bg1"/>
                </a:solidFill>
              </a:rPr>
              <a:t>Next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BD41FE57-FA7B-011B-936C-F969D7203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87404"/>
            <a:ext cx="7735529" cy="1500187"/>
          </a:xfrm>
        </p:spPr>
        <p:txBody>
          <a:bodyPr>
            <a:normAutofit/>
          </a:bodyPr>
          <a:lstStyle/>
          <a:p>
            <a:r>
              <a:rPr lang="en-US" dirty="0"/>
              <a:t>The policy of </a:t>
            </a:r>
            <a:r>
              <a:rPr lang="en-US" b="1" dirty="0"/>
              <a:t>disclosing funding sources is essential </a:t>
            </a:r>
            <a:r>
              <a:rPr lang="en-US" dirty="0"/>
              <a:t>to ensure </a:t>
            </a:r>
            <a:r>
              <a:rPr lang="en-US" b="1" dirty="0"/>
              <a:t>transparency, integrity</a:t>
            </a:r>
            <a:r>
              <a:rPr lang="en-US" dirty="0"/>
              <a:t>, and confidence in the research from its inception to its final publication.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35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6616455-0376-3A4F-477B-752929F97B5C}"/>
              </a:ext>
            </a:extLst>
          </p:cNvPr>
          <p:cNvSpPr txBox="1">
            <a:spLocks/>
          </p:cNvSpPr>
          <p:nvPr/>
        </p:nvSpPr>
        <p:spPr>
          <a:xfrm>
            <a:off x="1370964" y="2605548"/>
            <a:ext cx="6868469" cy="3235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WHAT TO DECLARE?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FINANCING STATEMENT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HOW TO DECLARE?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FINAL CONSIDERATION</a:t>
            </a: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6C5906E-CA62-99FE-7B91-17C0C635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7" y="696964"/>
            <a:ext cx="5867400" cy="92535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will you find here?</a:t>
            </a:r>
            <a:endParaRPr lang="es-CO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0CA4D23-738D-C796-EDE2-618AB65F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02" y="345531"/>
            <a:ext cx="3682448" cy="92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ráfico 42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9650047E-8950-6615-978D-2BC71EE84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44" name="Gráfico 43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483AF102-4440-7628-5401-A2489986C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45" name="Gráfico 44" descr="Avance rápido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2AD62541-17CF-6AEE-E01C-8A44548D4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5007" y="3685747"/>
            <a:ext cx="519300" cy="519300"/>
          </a:xfrm>
          <a:prstGeom prst="rect">
            <a:avLst/>
          </a:prstGeom>
        </p:spPr>
      </p:pic>
      <p:pic>
        <p:nvPicPr>
          <p:cNvPr id="46" name="Gráfico 45" descr="Avance rápido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C7D96C7A-FFE9-DE10-D7CB-D7480218D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92687" y="4340461"/>
            <a:ext cx="519300" cy="519300"/>
          </a:xfrm>
          <a:prstGeom prst="rect">
            <a:avLst/>
          </a:prstGeom>
        </p:spPr>
      </p:pic>
      <p:pic>
        <p:nvPicPr>
          <p:cNvPr id="48" name="Gráfico 47" descr="Avance rápido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59A999E0-FE1C-C087-8955-6B18252AF5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20507" y="3001056"/>
            <a:ext cx="519300" cy="519300"/>
          </a:xfrm>
          <a:prstGeom prst="rect">
            <a:avLst/>
          </a:prstGeom>
        </p:spPr>
      </p:pic>
      <p:pic>
        <p:nvPicPr>
          <p:cNvPr id="51" name="Gráfico 50" descr="Avance rápido con relleno sólido">
            <a:hlinkClick r:id="rId14" action="ppaction://hlinksldjump"/>
            <a:extLst>
              <a:ext uri="{FF2B5EF4-FFF2-40B4-BE49-F238E27FC236}">
                <a16:creationId xmlns:a16="http://schemas.microsoft.com/office/drawing/2014/main" id="{EC549164-56A5-853E-2545-1A4E25E4E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14372" y="5023351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FD6B96-5BC6-6CF8-6450-DB1D84F6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491675"/>
          </a:xfrm>
        </p:spPr>
        <p:txBody>
          <a:bodyPr anchor="b">
            <a:normAutofit/>
          </a:bodyPr>
          <a:lstStyle/>
          <a:p>
            <a:pPr algn="ctr"/>
            <a:r>
              <a:rPr lang="es-VE" dirty="0" err="1"/>
              <a:t>What</a:t>
            </a:r>
            <a:r>
              <a:rPr lang="es-VE" dirty="0"/>
              <a:t> </a:t>
            </a:r>
            <a:r>
              <a:rPr lang="es-VE" dirty="0" err="1"/>
              <a:t>to</a:t>
            </a:r>
            <a:r>
              <a:rPr lang="es-VE" dirty="0"/>
              <a:t> declare?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7E04FDB-4BC8-5509-D89D-102BA678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7746" y="3555468"/>
            <a:ext cx="3240635" cy="245088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6EE555-765E-DB54-97FC-7A4F247DA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B425BE-30CC-177A-32B8-9431AF99E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699" y="6135984"/>
            <a:ext cx="885949" cy="571580"/>
          </a:xfrm>
          <a:prstGeom prst="rect">
            <a:avLst/>
          </a:prstGeom>
        </p:spPr>
      </p:pic>
      <p:pic>
        <p:nvPicPr>
          <p:cNvPr id="21" name="Gráfico 20" descr="Hogar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03FCE1B0-4562-AD89-0608-957046E4B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23" name="Gráfico 22" descr="Icono de menú de hamburguesa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FDBD5C9D-605E-6D40-4E31-D4F2D2EFA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24" name="Gráfico 23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DD49B63-63CE-B26B-51AC-39D786CA44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25" name="Gráfico 24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FD86DC-B048-D112-15EC-AAC7B427B0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AD50EE6-E2E1-068D-7050-F0C7512E8092}"/>
              </a:ext>
            </a:extLst>
          </p:cNvPr>
          <p:cNvGrpSpPr/>
          <p:nvPr/>
        </p:nvGrpSpPr>
        <p:grpSpPr>
          <a:xfrm>
            <a:off x="5723567" y="523014"/>
            <a:ext cx="2812500" cy="2583427"/>
            <a:chOff x="3269693" y="2816082"/>
            <a:chExt cx="2812500" cy="2583427"/>
          </a:xfrm>
        </p:grpSpPr>
        <p:sp>
          <p:nvSpPr>
            <p:cNvPr id="6" name="Rectángulo 5" descr="Dinero con relleno sólido">
              <a:extLst>
                <a:ext uri="{FF2B5EF4-FFF2-40B4-BE49-F238E27FC236}">
                  <a16:creationId xmlns:a16="http://schemas.microsoft.com/office/drawing/2014/main" id="{AB816560-908F-DEAA-FBDF-B58880264468}"/>
                </a:ext>
              </a:extLst>
            </p:cNvPr>
            <p:cNvSpPr/>
            <p:nvPr/>
          </p:nvSpPr>
          <p:spPr>
            <a:xfrm>
              <a:off x="4183755" y="2816082"/>
              <a:ext cx="984375" cy="984375"/>
            </a:xfrm>
            <a:prstGeom prst="rect">
              <a:avLst/>
            </a:pr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1CAC3C7-C537-E4FA-7B9C-E08940A0A70B}"/>
                </a:ext>
              </a:extLst>
            </p:cNvPr>
            <p:cNvSpPr/>
            <p:nvPr/>
          </p:nvSpPr>
          <p:spPr>
            <a:xfrm>
              <a:off x="3269693" y="4041918"/>
              <a:ext cx="2812500" cy="1357591"/>
            </a:xfrm>
            <a:custGeom>
              <a:avLst/>
              <a:gdLst>
                <a:gd name="connsiteX0" fmla="*/ 0 w 2812500"/>
                <a:gd name="connsiteY0" fmla="*/ 0 h 1357591"/>
                <a:gd name="connsiteX1" fmla="*/ 2812500 w 2812500"/>
                <a:gd name="connsiteY1" fmla="*/ 0 h 1357591"/>
                <a:gd name="connsiteX2" fmla="*/ 2812500 w 2812500"/>
                <a:gd name="connsiteY2" fmla="*/ 1357591 h 1357591"/>
                <a:gd name="connsiteX3" fmla="*/ 0 w 2812500"/>
                <a:gd name="connsiteY3" fmla="*/ 1357591 h 1357591"/>
                <a:gd name="connsiteX4" fmla="*/ 0 w 2812500"/>
                <a:gd name="connsiteY4" fmla="*/ 0 h 13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2500" h="1357591">
                  <a:moveTo>
                    <a:pt x="0" y="0"/>
                  </a:moveTo>
                  <a:lnTo>
                    <a:pt x="2812500" y="0"/>
                  </a:lnTo>
                  <a:lnTo>
                    <a:pt x="2812500" y="1357591"/>
                  </a:lnTo>
                  <a:lnTo>
                    <a:pt x="0" y="1357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cap="none" dirty="0">
                  <a:latin typeface="Agency FB" panose="020B0503020202020204" pitchFamily="34" charset="0"/>
                </a:rPr>
                <a:t>Each author must individually declare all sources of funding that supported the research presented. This statement should include: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F48BCB5-F164-4FFC-C898-3C20641E34B3}"/>
              </a:ext>
            </a:extLst>
          </p:cNvPr>
          <p:cNvGrpSpPr/>
          <p:nvPr/>
        </p:nvGrpSpPr>
        <p:grpSpPr>
          <a:xfrm>
            <a:off x="9095475" y="2055275"/>
            <a:ext cx="2812500" cy="2583427"/>
            <a:chOff x="6574381" y="2816082"/>
            <a:chExt cx="2812500" cy="2583427"/>
          </a:xfrm>
        </p:grpSpPr>
        <p:sp>
          <p:nvSpPr>
            <p:cNvPr id="9" name="Rectángulo 8" descr="Insignia de cruz con relleno sólido">
              <a:extLst>
                <a:ext uri="{FF2B5EF4-FFF2-40B4-BE49-F238E27FC236}">
                  <a16:creationId xmlns:a16="http://schemas.microsoft.com/office/drawing/2014/main" id="{393CF0C2-9BA7-4E8A-5995-FFCA242463B2}"/>
                </a:ext>
              </a:extLst>
            </p:cNvPr>
            <p:cNvSpPr/>
            <p:nvPr/>
          </p:nvSpPr>
          <p:spPr>
            <a:xfrm>
              <a:off x="7488443" y="2816082"/>
              <a:ext cx="984375" cy="984375"/>
            </a:xfrm>
            <a:prstGeom prst="rect">
              <a:avLst/>
            </a:pr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0FBA642E-1C47-5420-0277-5DED9E4CCBDC}"/>
                </a:ext>
              </a:extLst>
            </p:cNvPr>
            <p:cNvSpPr/>
            <p:nvPr/>
          </p:nvSpPr>
          <p:spPr>
            <a:xfrm>
              <a:off x="6574381" y="4041918"/>
              <a:ext cx="2812500" cy="1357591"/>
            </a:xfrm>
            <a:custGeom>
              <a:avLst/>
              <a:gdLst>
                <a:gd name="connsiteX0" fmla="*/ 0 w 2812500"/>
                <a:gd name="connsiteY0" fmla="*/ 0 h 1357591"/>
                <a:gd name="connsiteX1" fmla="*/ 2812500 w 2812500"/>
                <a:gd name="connsiteY1" fmla="*/ 0 h 1357591"/>
                <a:gd name="connsiteX2" fmla="*/ 2812500 w 2812500"/>
                <a:gd name="connsiteY2" fmla="*/ 1357591 h 1357591"/>
                <a:gd name="connsiteX3" fmla="*/ 0 w 2812500"/>
                <a:gd name="connsiteY3" fmla="*/ 1357591 h 1357591"/>
                <a:gd name="connsiteX4" fmla="*/ 0 w 2812500"/>
                <a:gd name="connsiteY4" fmla="*/ 0 h 13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2500" h="1357591">
                  <a:moveTo>
                    <a:pt x="0" y="0"/>
                  </a:moveTo>
                  <a:lnTo>
                    <a:pt x="2812500" y="0"/>
                  </a:lnTo>
                  <a:lnTo>
                    <a:pt x="2812500" y="1357591"/>
                  </a:lnTo>
                  <a:lnTo>
                    <a:pt x="0" y="1357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cap="none" dirty="0">
                  <a:latin typeface="Agency FB" panose="020B0503020202020204" pitchFamily="34" charset="0"/>
                </a:rPr>
                <a:t>It is essential to mention that authors are not required to declare grants unrelated to the published research, i.e., Funding sources that did not have a direct impact on the submitted work.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EF22C6-EAEE-1413-8F06-6FF8F0ABCA58}"/>
              </a:ext>
            </a:extLst>
          </p:cNvPr>
          <p:cNvSpPr txBox="1"/>
          <p:nvPr/>
        </p:nvSpPr>
        <p:spPr>
          <a:xfrm>
            <a:off x="5737009" y="3106441"/>
            <a:ext cx="3035780" cy="9444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/>
              <a:t>Name of funding agencies: </a:t>
            </a:r>
            <a:r>
              <a:rPr lang="en-US" sz="1100" kern="1200" dirty="0"/>
              <a:t>Specify who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provided the funding (e.g., government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agencies, private companies, academic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institutions).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CO" sz="1100" kern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C99B589-4008-B7E0-830C-20BBD81A71FF}"/>
              </a:ext>
            </a:extLst>
          </p:cNvPr>
          <p:cNvSpPr txBox="1"/>
          <p:nvPr/>
        </p:nvSpPr>
        <p:spPr>
          <a:xfrm>
            <a:off x="5725779" y="4084343"/>
            <a:ext cx="3035780" cy="6646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/>
              <a:t>Grant numbers: </a:t>
            </a:r>
            <a:r>
              <a:rPr lang="en-US" sz="1100" kern="1200" dirty="0"/>
              <a:t>It is necessary to include the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numbers or codes associated with each grant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or financial support received.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A2EC5B-8B80-FBCD-BAEE-18B37A1484C0}"/>
              </a:ext>
            </a:extLst>
          </p:cNvPr>
          <p:cNvSpPr txBox="1"/>
          <p:nvPr/>
        </p:nvSpPr>
        <p:spPr>
          <a:xfrm>
            <a:off x="5737009" y="4796657"/>
            <a:ext cx="3035780" cy="11518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/>
              <a:t>Description of the role of each funder: </a:t>
            </a:r>
            <a:r>
              <a:rPr lang="en-US" sz="1100" kern="1200" dirty="0"/>
              <a:t>The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authors should indicate whether the funders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had any role in the design, execution, analysis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of the data, writing of the article, or if they did</a:t>
            </a:r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not influence any aspect of the study.</a:t>
            </a:r>
            <a:endParaRPr lang="es-CO" sz="1100" kern="1200" dirty="0"/>
          </a:p>
        </p:txBody>
      </p:sp>
    </p:spTree>
    <p:extLst>
      <p:ext uri="{BB962C8B-B14F-4D97-AF65-F5344CB8AC3E}">
        <p14:creationId xmlns:p14="http://schemas.microsoft.com/office/powerpoint/2010/main" val="17267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E87B4-5D43-BFC5-8B2E-77D56F07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8171A-2AB8-9C37-9A0F-E2F8EBBA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err="1"/>
              <a:t>Financing</a:t>
            </a:r>
            <a:r>
              <a:rPr lang="es-VE" dirty="0"/>
              <a:t> </a:t>
            </a:r>
            <a:br>
              <a:rPr lang="es-VE" dirty="0"/>
            </a:br>
            <a:r>
              <a:rPr lang="es-VE" dirty="0" err="1"/>
              <a:t>statement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EDE26D-6C0C-199D-020A-EFA499C76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áfico 14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3CC286E6-6069-44B0-2D5A-F3EEEA00A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5A6C6325-365D-5F30-B66C-FBB0F9217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32BB83-83BD-C292-B93D-3B5686F56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FE4D83-6804-108E-D3CE-11888B8FA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2289422-752D-9B72-D4F5-230937DAC288}"/>
              </a:ext>
            </a:extLst>
          </p:cNvPr>
          <p:cNvGrpSpPr/>
          <p:nvPr/>
        </p:nvGrpSpPr>
        <p:grpSpPr>
          <a:xfrm>
            <a:off x="2288057" y="2417977"/>
            <a:ext cx="2745000" cy="2891443"/>
            <a:chOff x="685399" y="2388480"/>
            <a:chExt cx="2745000" cy="2891443"/>
          </a:xfrm>
        </p:grpSpPr>
        <p:sp>
          <p:nvSpPr>
            <p:cNvPr id="6" name="Rectángulo 5" descr="Dólar">
              <a:extLst>
                <a:ext uri="{FF2B5EF4-FFF2-40B4-BE49-F238E27FC236}">
                  <a16:creationId xmlns:a16="http://schemas.microsoft.com/office/drawing/2014/main" id="{2EED74BE-3CA0-71A6-3266-B6C91221C1C3}"/>
                </a:ext>
              </a:extLst>
            </p:cNvPr>
            <p:cNvSpPr/>
            <p:nvPr/>
          </p:nvSpPr>
          <p:spPr>
            <a:xfrm>
              <a:off x="1440274" y="2388480"/>
              <a:ext cx="1235250" cy="1235250"/>
            </a:xfrm>
            <a:prstGeom prst="rect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BA261F0-79EC-0B53-DA26-F79F58A26D9E}"/>
                </a:ext>
              </a:extLst>
            </p:cNvPr>
            <p:cNvSpPr/>
            <p:nvPr/>
          </p:nvSpPr>
          <p:spPr>
            <a:xfrm>
              <a:off x="685399" y="3729487"/>
              <a:ext cx="2745000" cy="1550436"/>
            </a:xfrm>
            <a:custGeom>
              <a:avLst/>
              <a:gdLst>
                <a:gd name="connsiteX0" fmla="*/ 0 w 2745000"/>
                <a:gd name="connsiteY0" fmla="*/ 0 h 1035000"/>
                <a:gd name="connsiteX1" fmla="*/ 2745000 w 2745000"/>
                <a:gd name="connsiteY1" fmla="*/ 0 h 1035000"/>
                <a:gd name="connsiteX2" fmla="*/ 2745000 w 2745000"/>
                <a:gd name="connsiteY2" fmla="*/ 1035000 h 1035000"/>
                <a:gd name="connsiteX3" fmla="*/ 0 w 2745000"/>
                <a:gd name="connsiteY3" fmla="*/ 1035000 h 1035000"/>
                <a:gd name="connsiteX4" fmla="*/ 0 w 2745000"/>
                <a:gd name="connsiteY4" fmla="*/ 0 h 10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000" h="1035000">
                  <a:moveTo>
                    <a:pt x="0" y="0"/>
                  </a:moveTo>
                  <a:lnTo>
                    <a:pt x="2745000" y="0"/>
                  </a:lnTo>
                  <a:lnTo>
                    <a:pt x="2745000" y="1035000"/>
                  </a:lnTo>
                  <a:lnTo>
                    <a:pt x="0" y="1035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gency FB" panose="020B0503020202020204" pitchFamily="34" charset="0"/>
                </a:rPr>
                <a:t>It is important for authors to ensure that the information provided in the financial disclosure statement is accurate. If inaccurate information is discovered after publication, a public correction may be necessary.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997E57F-4DDF-D1E4-608F-6114FC2A71C0}"/>
              </a:ext>
            </a:extLst>
          </p:cNvPr>
          <p:cNvGrpSpPr/>
          <p:nvPr/>
        </p:nvGrpSpPr>
        <p:grpSpPr>
          <a:xfrm>
            <a:off x="6968606" y="1363264"/>
            <a:ext cx="2745000" cy="2891443"/>
            <a:chOff x="3910774" y="2388480"/>
            <a:chExt cx="2745000" cy="2891443"/>
          </a:xfrm>
        </p:grpSpPr>
        <p:sp>
          <p:nvSpPr>
            <p:cNvPr id="11" name="Rectángulo 10" descr="Documento con relleno sólido">
              <a:extLst>
                <a:ext uri="{FF2B5EF4-FFF2-40B4-BE49-F238E27FC236}">
                  <a16:creationId xmlns:a16="http://schemas.microsoft.com/office/drawing/2014/main" id="{E8D612E3-050D-0B84-BDF8-D58A096238CA}"/>
                </a:ext>
              </a:extLst>
            </p:cNvPr>
            <p:cNvSpPr/>
            <p:nvPr/>
          </p:nvSpPr>
          <p:spPr>
            <a:xfrm>
              <a:off x="4665649" y="2388480"/>
              <a:ext cx="1235250" cy="1235250"/>
            </a:xfrm>
            <a:prstGeom prst="rect">
              <a:avLst/>
            </a:pr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6CC4557-3309-B705-4A94-4A0222C0EAF6}"/>
                </a:ext>
              </a:extLst>
            </p:cNvPr>
            <p:cNvSpPr/>
            <p:nvPr/>
          </p:nvSpPr>
          <p:spPr>
            <a:xfrm>
              <a:off x="3910774" y="3729487"/>
              <a:ext cx="2745000" cy="1550436"/>
            </a:xfrm>
            <a:custGeom>
              <a:avLst/>
              <a:gdLst>
                <a:gd name="connsiteX0" fmla="*/ 0 w 2745000"/>
                <a:gd name="connsiteY0" fmla="*/ 0 h 1035000"/>
                <a:gd name="connsiteX1" fmla="*/ 2745000 w 2745000"/>
                <a:gd name="connsiteY1" fmla="*/ 0 h 1035000"/>
                <a:gd name="connsiteX2" fmla="*/ 2745000 w 2745000"/>
                <a:gd name="connsiteY2" fmla="*/ 1035000 h 1035000"/>
                <a:gd name="connsiteX3" fmla="*/ 0 w 2745000"/>
                <a:gd name="connsiteY3" fmla="*/ 1035000 h 1035000"/>
                <a:gd name="connsiteX4" fmla="*/ 0 w 2745000"/>
                <a:gd name="connsiteY4" fmla="*/ 0 h 10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000" h="1035000">
                  <a:moveTo>
                    <a:pt x="0" y="0"/>
                  </a:moveTo>
                  <a:lnTo>
                    <a:pt x="2745000" y="0"/>
                  </a:lnTo>
                  <a:lnTo>
                    <a:pt x="2745000" y="1035000"/>
                  </a:lnTo>
                  <a:lnTo>
                    <a:pt x="0" y="1035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gency FB" panose="020B0503020202020204" pitchFamily="34" charset="0"/>
                </a:rPr>
                <a:t>Funding statement: The metadata shall include a </a:t>
              </a:r>
              <a:r>
                <a:rPr lang="en-US" sz="1600" b="1" kern="1200" dirty="0">
                  <a:latin typeface="Agency FB" panose="020B0503020202020204" pitchFamily="34" charset="0"/>
                </a:rPr>
                <a:t>funding statement</a:t>
              </a:r>
              <a:r>
                <a:rPr lang="en-US" sz="1600" kern="1200" dirty="0">
                  <a:latin typeface="Agency FB" panose="020B0503020202020204" pitchFamily="34" charset="0"/>
                </a:rPr>
                <a:t>, reflecting information the authors provide on funding sources. This is intended to: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1B778BE-522B-73B6-B43D-62138ADD0A47}"/>
              </a:ext>
            </a:extLst>
          </p:cNvPr>
          <p:cNvSpPr txBox="1"/>
          <p:nvPr/>
        </p:nvSpPr>
        <p:spPr>
          <a:xfrm>
            <a:off x="6792160" y="3757344"/>
            <a:ext cx="3369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Acknowledge the contributions </a:t>
            </a:r>
            <a:r>
              <a:rPr lang="en-US" sz="1400" dirty="0">
                <a:latin typeface="Agency FB" panose="020B0503020202020204" pitchFamily="34" charset="0"/>
              </a:rPr>
              <a:t>of funders in a transparent manner.</a:t>
            </a:r>
          </a:p>
          <a:p>
            <a:endParaRPr lang="es-CO" sz="1400" dirty="0">
              <a:latin typeface="Agency FB" panose="020B05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D5B720-0059-FF29-4D5B-CB6F3DD72B39}"/>
              </a:ext>
            </a:extLst>
          </p:cNvPr>
          <p:cNvSpPr txBox="1"/>
          <p:nvPr/>
        </p:nvSpPr>
        <p:spPr>
          <a:xfrm>
            <a:off x="6792160" y="4272307"/>
            <a:ext cx="336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Comply with the funding </a:t>
            </a:r>
            <a:r>
              <a:rPr lang="en-US" sz="1400" dirty="0">
                <a:latin typeface="Agency FB" panose="020B0503020202020204" pitchFamily="34" charset="0"/>
              </a:rPr>
              <a:t>requirements of editorial policies and funding agencies.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837E418-A013-2398-6ADC-84ED84819361}"/>
              </a:ext>
            </a:extLst>
          </p:cNvPr>
          <p:cNvSpPr txBox="1"/>
          <p:nvPr/>
        </p:nvSpPr>
        <p:spPr>
          <a:xfrm>
            <a:off x="6792160" y="4830726"/>
            <a:ext cx="3369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Promote transparency</a:t>
            </a:r>
            <a:r>
              <a:rPr lang="en-US" sz="1400" dirty="0">
                <a:latin typeface="Agency FB" panose="020B0503020202020204" pitchFamily="34" charset="0"/>
              </a:rPr>
              <a:t> in the research process, avoiding possible biases or conflicts of interest derived from financial support.</a:t>
            </a:r>
          </a:p>
        </p:txBody>
      </p:sp>
    </p:spTree>
    <p:extLst>
      <p:ext uri="{BB962C8B-B14F-4D97-AF65-F5344CB8AC3E}">
        <p14:creationId xmlns:p14="http://schemas.microsoft.com/office/powerpoint/2010/main" val="13625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728A3B-10F5-E333-E896-BC5624DDF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5" y="422568"/>
            <a:ext cx="3059464" cy="7648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D03935C-DC91-D517-2F94-E7DD6956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59" y="442867"/>
            <a:ext cx="5174208" cy="864406"/>
          </a:xfrm>
        </p:spPr>
        <p:txBody>
          <a:bodyPr>
            <a:noAutofit/>
          </a:bodyPr>
          <a:lstStyle/>
          <a:p>
            <a:pPr algn="r"/>
            <a:r>
              <a:rPr lang="es-VE" dirty="0" err="1"/>
              <a:t>How</a:t>
            </a:r>
            <a:r>
              <a:rPr lang="es-VE" dirty="0"/>
              <a:t> </a:t>
            </a:r>
            <a:r>
              <a:rPr lang="es-VE" dirty="0" err="1"/>
              <a:t>to</a:t>
            </a:r>
            <a:r>
              <a:rPr lang="es-VE" dirty="0"/>
              <a:t> declare?</a:t>
            </a:r>
            <a:endParaRPr lang="es-CO" dirty="0"/>
          </a:p>
        </p:txBody>
      </p:sp>
      <p:pic>
        <p:nvPicPr>
          <p:cNvPr id="15" name="Gráfico 14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E77E52E7-FDE0-7A1C-479D-323DD4D07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E23B0887-4ABC-E000-D142-2EC6C2CA0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C30490-FB50-5DF8-6340-3E910D02B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CBE049-AC68-7315-EFB0-88077F59B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544D8F95-7F86-4765-1CC0-07333FAE7251}"/>
              </a:ext>
            </a:extLst>
          </p:cNvPr>
          <p:cNvGrpSpPr/>
          <p:nvPr/>
        </p:nvGrpSpPr>
        <p:grpSpPr>
          <a:xfrm>
            <a:off x="7125188" y="2099947"/>
            <a:ext cx="3013802" cy="3250533"/>
            <a:chOff x="2759665" y="2143530"/>
            <a:chExt cx="3013802" cy="3250533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D3704A17-BE01-46E3-F814-3EEAE82C26A0}"/>
                </a:ext>
              </a:extLst>
            </p:cNvPr>
            <p:cNvSpPr/>
            <p:nvPr/>
          </p:nvSpPr>
          <p:spPr>
            <a:xfrm>
              <a:off x="2759665" y="2143530"/>
              <a:ext cx="3004268" cy="2242623"/>
            </a:xfrm>
            <a:custGeom>
              <a:avLst/>
              <a:gdLst>
                <a:gd name="connsiteX0" fmla="*/ 179410 w 3004268"/>
                <a:gd name="connsiteY0" fmla="*/ 0 h 2242623"/>
                <a:gd name="connsiteX1" fmla="*/ 2824858 w 3004268"/>
                <a:gd name="connsiteY1" fmla="*/ 0 h 2242623"/>
                <a:gd name="connsiteX2" fmla="*/ 3004268 w 3004268"/>
                <a:gd name="connsiteY2" fmla="*/ 179410 h 2242623"/>
                <a:gd name="connsiteX3" fmla="*/ 3004268 w 3004268"/>
                <a:gd name="connsiteY3" fmla="*/ 2242623 h 2242623"/>
                <a:gd name="connsiteX4" fmla="*/ 3004268 w 3004268"/>
                <a:gd name="connsiteY4" fmla="*/ 2242623 h 2242623"/>
                <a:gd name="connsiteX5" fmla="*/ 0 w 3004268"/>
                <a:gd name="connsiteY5" fmla="*/ 2242623 h 2242623"/>
                <a:gd name="connsiteX6" fmla="*/ 0 w 3004268"/>
                <a:gd name="connsiteY6" fmla="*/ 2242623 h 2242623"/>
                <a:gd name="connsiteX7" fmla="*/ 0 w 3004268"/>
                <a:gd name="connsiteY7" fmla="*/ 179410 h 2242623"/>
                <a:gd name="connsiteX8" fmla="*/ 179410 w 3004268"/>
                <a:gd name="connsiteY8" fmla="*/ 0 h 224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4268" h="2242623">
                  <a:moveTo>
                    <a:pt x="179410" y="0"/>
                  </a:moveTo>
                  <a:lnTo>
                    <a:pt x="2824858" y="0"/>
                  </a:lnTo>
                  <a:cubicBezTo>
                    <a:pt x="2923943" y="0"/>
                    <a:pt x="3004268" y="80325"/>
                    <a:pt x="3004268" y="179410"/>
                  </a:cubicBezTo>
                  <a:lnTo>
                    <a:pt x="3004268" y="2242623"/>
                  </a:lnTo>
                  <a:lnTo>
                    <a:pt x="3004268" y="2242623"/>
                  </a:lnTo>
                  <a:lnTo>
                    <a:pt x="0" y="2242623"/>
                  </a:lnTo>
                  <a:lnTo>
                    <a:pt x="0" y="2242623"/>
                  </a:lnTo>
                  <a:lnTo>
                    <a:pt x="0" y="179410"/>
                  </a:lnTo>
                  <a:cubicBezTo>
                    <a:pt x="0" y="80325"/>
                    <a:pt x="80325" y="0"/>
                    <a:pt x="179410" y="0"/>
                  </a:cubicBezTo>
                  <a:close/>
                </a:path>
              </a:pathLst>
            </a:custGeom>
          </p:spPr>
          <p:style>
            <a:ln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327" tIns="105887" rIns="70327" bIns="17780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kern="1200" dirty="0"/>
                <a:t>AUTHORS SHOULD CAREFULLY FOLLOW THESE GUIDELINES TO ENSURE THE FUNDING STATEMENT IS COMPLETE AND CLEAR. THIS MAY INCLUDE SELECTING OPTIONS OR FILLING OUT SPECIFIC FORMS IN THE ONLINE SUBMISSION SYSTEM.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F3CEC923-570F-4BB4-11E8-4D3DE748B32C}"/>
                </a:ext>
              </a:extLst>
            </p:cNvPr>
            <p:cNvSpPr/>
            <p:nvPr/>
          </p:nvSpPr>
          <p:spPr>
            <a:xfrm>
              <a:off x="2769199" y="4397446"/>
              <a:ext cx="3004268" cy="964327"/>
            </a:xfrm>
            <a:custGeom>
              <a:avLst/>
              <a:gdLst>
                <a:gd name="connsiteX0" fmla="*/ 0 w 3004268"/>
                <a:gd name="connsiteY0" fmla="*/ 0 h 964327"/>
                <a:gd name="connsiteX1" fmla="*/ 3004268 w 3004268"/>
                <a:gd name="connsiteY1" fmla="*/ 0 h 964327"/>
                <a:gd name="connsiteX2" fmla="*/ 3004268 w 3004268"/>
                <a:gd name="connsiteY2" fmla="*/ 964327 h 964327"/>
                <a:gd name="connsiteX3" fmla="*/ 0 w 3004268"/>
                <a:gd name="connsiteY3" fmla="*/ 964327 h 964327"/>
                <a:gd name="connsiteX4" fmla="*/ 0 w 3004268"/>
                <a:gd name="connsiteY4" fmla="*/ 0 h 96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268" h="964327">
                  <a:moveTo>
                    <a:pt x="0" y="0"/>
                  </a:moveTo>
                  <a:lnTo>
                    <a:pt x="3004268" y="0"/>
                  </a:lnTo>
                  <a:lnTo>
                    <a:pt x="3004268" y="964327"/>
                  </a:lnTo>
                  <a:lnTo>
                    <a:pt x="0" y="964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0" rIns="903826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rgbClr val="AF4C19"/>
                  </a:solidFill>
                </a:rPr>
                <a:t>,</a:t>
              </a:r>
            </a:p>
          </p:txBody>
        </p:sp>
        <p:sp>
          <p:nvSpPr>
            <p:cNvPr id="10" name="Elipse 9" descr="Máquina de escribir con relleno sólido">
              <a:extLst>
                <a:ext uri="{FF2B5EF4-FFF2-40B4-BE49-F238E27FC236}">
                  <a16:creationId xmlns:a16="http://schemas.microsoft.com/office/drawing/2014/main" id="{86FC0258-31D9-2450-E2A8-46701B14F778}"/>
                </a:ext>
              </a:extLst>
            </p:cNvPr>
            <p:cNvSpPr/>
            <p:nvPr/>
          </p:nvSpPr>
          <p:spPr>
            <a:xfrm>
              <a:off x="4721973" y="4342569"/>
              <a:ext cx="1051494" cy="1051494"/>
            </a:xfrm>
            <a:prstGeom prst="ellipse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2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6CC4B46-45B4-9A28-104D-233DC43B8F37}"/>
              </a:ext>
            </a:extLst>
          </p:cNvPr>
          <p:cNvGrpSpPr/>
          <p:nvPr/>
        </p:nvGrpSpPr>
        <p:grpSpPr>
          <a:xfrm>
            <a:off x="1963761" y="2099947"/>
            <a:ext cx="3004268" cy="3250534"/>
            <a:chOff x="6272329" y="2143529"/>
            <a:chExt cx="3004268" cy="325053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5DD4CD9F-4236-D226-A961-36FE2FA133E2}"/>
                </a:ext>
              </a:extLst>
            </p:cNvPr>
            <p:cNvSpPr/>
            <p:nvPr/>
          </p:nvSpPr>
          <p:spPr>
            <a:xfrm>
              <a:off x="6272329" y="2143529"/>
              <a:ext cx="3004268" cy="2242623"/>
            </a:xfrm>
            <a:custGeom>
              <a:avLst/>
              <a:gdLst>
                <a:gd name="connsiteX0" fmla="*/ 179410 w 3004268"/>
                <a:gd name="connsiteY0" fmla="*/ 0 h 2242623"/>
                <a:gd name="connsiteX1" fmla="*/ 2824858 w 3004268"/>
                <a:gd name="connsiteY1" fmla="*/ 0 h 2242623"/>
                <a:gd name="connsiteX2" fmla="*/ 3004268 w 3004268"/>
                <a:gd name="connsiteY2" fmla="*/ 179410 h 2242623"/>
                <a:gd name="connsiteX3" fmla="*/ 3004268 w 3004268"/>
                <a:gd name="connsiteY3" fmla="*/ 2242623 h 2242623"/>
                <a:gd name="connsiteX4" fmla="*/ 3004268 w 3004268"/>
                <a:gd name="connsiteY4" fmla="*/ 2242623 h 2242623"/>
                <a:gd name="connsiteX5" fmla="*/ 0 w 3004268"/>
                <a:gd name="connsiteY5" fmla="*/ 2242623 h 2242623"/>
                <a:gd name="connsiteX6" fmla="*/ 0 w 3004268"/>
                <a:gd name="connsiteY6" fmla="*/ 2242623 h 2242623"/>
                <a:gd name="connsiteX7" fmla="*/ 0 w 3004268"/>
                <a:gd name="connsiteY7" fmla="*/ 179410 h 2242623"/>
                <a:gd name="connsiteX8" fmla="*/ 179410 w 3004268"/>
                <a:gd name="connsiteY8" fmla="*/ 0 h 224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4268" h="2242623">
                  <a:moveTo>
                    <a:pt x="179410" y="0"/>
                  </a:moveTo>
                  <a:lnTo>
                    <a:pt x="2824858" y="0"/>
                  </a:lnTo>
                  <a:cubicBezTo>
                    <a:pt x="2923943" y="0"/>
                    <a:pt x="3004268" y="80325"/>
                    <a:pt x="3004268" y="179410"/>
                  </a:cubicBezTo>
                  <a:lnTo>
                    <a:pt x="3004268" y="2242623"/>
                  </a:lnTo>
                  <a:lnTo>
                    <a:pt x="3004268" y="2242623"/>
                  </a:lnTo>
                  <a:lnTo>
                    <a:pt x="0" y="2242623"/>
                  </a:lnTo>
                  <a:lnTo>
                    <a:pt x="0" y="2242623"/>
                  </a:lnTo>
                  <a:lnTo>
                    <a:pt x="0" y="179410"/>
                  </a:lnTo>
                  <a:cubicBezTo>
                    <a:pt x="0" y="80325"/>
                    <a:pt x="80325" y="0"/>
                    <a:pt x="179410" y="0"/>
                  </a:cubicBezTo>
                  <a:close/>
                </a:path>
              </a:pathLst>
            </a:custGeom>
          </p:spPr>
          <p:style>
            <a:lnRef idx="1">
              <a:schemeClr val="accent2">
                <a:shade val="50000"/>
                <a:hueOff val="-519128"/>
                <a:satOff val="5356"/>
                <a:lumOff val="4317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327" tIns="105887" rIns="70327" bIns="1778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400" kern="1200"/>
                <a:t>INFORMATION ON FUNDING SOURCES MUST BE ENTERED INTO THE JOURNAL'S </a:t>
              </a:r>
              <a:r>
                <a:rPr lang="en-US" sz="1400" b="1" kern="1200"/>
                <a:t>ONLINE</a:t>
              </a:r>
              <a:r>
                <a:rPr lang="en-US" sz="1400" kern="1200"/>
                <a:t> </a:t>
              </a:r>
              <a:r>
                <a:rPr lang="en-US" sz="1400" b="1" kern="1200"/>
                <a:t>SUBMISSION SYSTEM</a:t>
              </a:r>
              <a:r>
                <a:rPr lang="en-US" sz="1400" kern="1200"/>
                <a:t>. THIS PROCESS SHOULD BE CARRIED OUT IN ACCORDANCE WITH THE </a:t>
              </a:r>
              <a:r>
                <a:rPr lang="en-US" sz="1400" b="1" kern="1200"/>
                <a:t>SUBMISSION GUIDELINES </a:t>
              </a:r>
              <a:r>
                <a:rPr lang="en-US" sz="1400" kern="1200"/>
                <a:t>SPECIFIED IN THE </a:t>
              </a:r>
              <a:r>
                <a:rPr lang="es-CO" sz="1400" kern="1200"/>
                <a:t>JOURNAL'S PORTAL.</a:t>
              </a:r>
              <a:endParaRPr lang="es-CO" sz="1400" kern="1200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B3831406-27C4-7A64-1C5C-13300F153D6E}"/>
                </a:ext>
              </a:extLst>
            </p:cNvPr>
            <p:cNvSpPr/>
            <p:nvPr/>
          </p:nvSpPr>
          <p:spPr>
            <a:xfrm>
              <a:off x="6272329" y="4386153"/>
              <a:ext cx="3004268" cy="964327"/>
            </a:xfrm>
            <a:custGeom>
              <a:avLst/>
              <a:gdLst>
                <a:gd name="connsiteX0" fmla="*/ 0 w 3004268"/>
                <a:gd name="connsiteY0" fmla="*/ 0 h 964327"/>
                <a:gd name="connsiteX1" fmla="*/ 3004268 w 3004268"/>
                <a:gd name="connsiteY1" fmla="*/ 0 h 964327"/>
                <a:gd name="connsiteX2" fmla="*/ 3004268 w 3004268"/>
                <a:gd name="connsiteY2" fmla="*/ 964327 h 964327"/>
                <a:gd name="connsiteX3" fmla="*/ 0 w 3004268"/>
                <a:gd name="connsiteY3" fmla="*/ 964327 h 964327"/>
                <a:gd name="connsiteX4" fmla="*/ 0 w 3004268"/>
                <a:gd name="connsiteY4" fmla="*/ 0 h 96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268" h="964327">
                  <a:moveTo>
                    <a:pt x="0" y="0"/>
                  </a:moveTo>
                  <a:lnTo>
                    <a:pt x="3004268" y="0"/>
                  </a:lnTo>
                  <a:lnTo>
                    <a:pt x="3004268" y="964327"/>
                  </a:lnTo>
                  <a:lnTo>
                    <a:pt x="0" y="964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lnRef>
            <a:fillRef idx="3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fillRef>
            <a:effectRef idx="3">
              <a:schemeClr val="accent2">
                <a:shade val="50000"/>
                <a:hueOff val="-548849"/>
                <a:satOff val="4372"/>
                <a:lumOff val="4674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0" rIns="903826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rgbClr val="EBC0B6"/>
                  </a:solidFill>
                </a:rPr>
                <a:t>.</a:t>
              </a:r>
            </a:p>
          </p:txBody>
        </p:sp>
        <p:sp>
          <p:nvSpPr>
            <p:cNvPr id="11" name="Elipse 10" descr="Dólar">
              <a:extLst>
                <a:ext uri="{FF2B5EF4-FFF2-40B4-BE49-F238E27FC236}">
                  <a16:creationId xmlns:a16="http://schemas.microsoft.com/office/drawing/2014/main" id="{817DB131-1996-CFDC-D4C1-9FDCBF262CB0}"/>
                </a:ext>
              </a:extLst>
            </p:cNvPr>
            <p:cNvSpPr/>
            <p:nvPr/>
          </p:nvSpPr>
          <p:spPr>
            <a:xfrm>
              <a:off x="8225103" y="4342569"/>
              <a:ext cx="1051494" cy="1051494"/>
            </a:xfrm>
            <a:prstGeom prst="ellipse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style>
            <a:lnRef idx="1">
              <a:schemeClr val="accent2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448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394A4-BBB7-4841-6C1B-EC6B6D5DA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ABC51-B2E5-F9D4-7DDB-38B76B77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59" y="437535"/>
            <a:ext cx="7230041" cy="662781"/>
          </a:xfrm>
        </p:spPr>
        <p:txBody>
          <a:bodyPr anchor="t">
            <a:normAutofit fontScale="90000"/>
          </a:bodyPr>
          <a:lstStyle/>
          <a:p>
            <a:r>
              <a:rPr lang="es-VE" dirty="0"/>
              <a:t>Final </a:t>
            </a:r>
            <a:r>
              <a:rPr lang="es-VE" dirty="0" err="1"/>
              <a:t>considerations</a:t>
            </a:r>
            <a:endParaRPr lang="es-CO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D928EC4-0F37-70C8-9A06-CCDAA6628D50}"/>
              </a:ext>
            </a:extLst>
          </p:cNvPr>
          <p:cNvGrpSpPr/>
          <p:nvPr/>
        </p:nvGrpSpPr>
        <p:grpSpPr>
          <a:xfrm>
            <a:off x="1002563" y="1570794"/>
            <a:ext cx="9413190" cy="951397"/>
            <a:chOff x="1002563" y="1570794"/>
            <a:chExt cx="9413190" cy="951397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7BF1C48C-F205-3C0B-58E3-8A84A512256A}"/>
                </a:ext>
              </a:extLst>
            </p:cNvPr>
            <p:cNvSpPr/>
            <p:nvPr/>
          </p:nvSpPr>
          <p:spPr>
            <a:xfrm>
              <a:off x="1002563" y="1570794"/>
              <a:ext cx="9413190" cy="80117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9" name="Rectángulo 8" descr="Dinero">
              <a:extLst>
                <a:ext uri="{FF2B5EF4-FFF2-40B4-BE49-F238E27FC236}">
                  <a16:creationId xmlns:a16="http://schemas.microsoft.com/office/drawing/2014/main" id="{04E58F1B-8E4B-BC29-FCA7-07390531DF43}"/>
                </a:ext>
              </a:extLst>
            </p:cNvPr>
            <p:cNvSpPr/>
            <p:nvPr/>
          </p:nvSpPr>
          <p:spPr>
            <a:xfrm>
              <a:off x="1244918" y="1751060"/>
              <a:ext cx="441077" cy="44064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C9ECEE4-A752-36BE-263F-0BA5A440F8BB}"/>
                </a:ext>
              </a:extLst>
            </p:cNvPr>
            <p:cNvSpPr/>
            <p:nvPr/>
          </p:nvSpPr>
          <p:spPr>
            <a:xfrm>
              <a:off x="1928352" y="1570795"/>
              <a:ext cx="8404225" cy="951396"/>
            </a:xfrm>
            <a:custGeom>
              <a:avLst/>
              <a:gdLst>
                <a:gd name="connsiteX0" fmla="*/ 0 w 8404225"/>
                <a:gd name="connsiteY0" fmla="*/ 0 h 951396"/>
                <a:gd name="connsiteX1" fmla="*/ 8404225 w 8404225"/>
                <a:gd name="connsiteY1" fmla="*/ 0 h 951396"/>
                <a:gd name="connsiteX2" fmla="*/ 8404225 w 8404225"/>
                <a:gd name="connsiteY2" fmla="*/ 951396 h 951396"/>
                <a:gd name="connsiteX3" fmla="*/ 0 w 8404225"/>
                <a:gd name="connsiteY3" fmla="*/ 951396 h 951396"/>
                <a:gd name="connsiteX4" fmla="*/ 0 w 840422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225" h="951396">
                  <a:moveTo>
                    <a:pt x="0" y="0"/>
                  </a:moveTo>
                  <a:lnTo>
                    <a:pt x="8404225" y="0"/>
                  </a:lnTo>
                  <a:lnTo>
                    <a:pt x="840422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Disclosure of funding sources </a:t>
              </a:r>
              <a:r>
                <a:rPr lang="en-US" sz="1400" kern="1200" dirty="0"/>
                <a:t>is a crucial part of transparency in scientific research.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D1FBB06-8239-65F5-1E21-3B6C0E91259C}"/>
              </a:ext>
            </a:extLst>
          </p:cNvPr>
          <p:cNvGrpSpPr/>
          <p:nvPr/>
        </p:nvGrpSpPr>
        <p:grpSpPr>
          <a:xfrm>
            <a:off x="1002563" y="2702456"/>
            <a:ext cx="9413190" cy="1103215"/>
            <a:chOff x="1002563" y="2702456"/>
            <a:chExt cx="9413190" cy="1103215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EEC01CC3-9B13-BF0A-94BB-6B8E8708B1B6}"/>
                </a:ext>
              </a:extLst>
            </p:cNvPr>
            <p:cNvSpPr/>
            <p:nvPr/>
          </p:nvSpPr>
          <p:spPr>
            <a:xfrm>
              <a:off x="1002563" y="2702456"/>
              <a:ext cx="9413190" cy="109814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2" name="Rectángulo 11" descr="Presentation with Checklist">
              <a:extLst>
                <a:ext uri="{FF2B5EF4-FFF2-40B4-BE49-F238E27FC236}">
                  <a16:creationId xmlns:a16="http://schemas.microsoft.com/office/drawing/2014/main" id="{C871EC4E-23BB-DAB7-7EB5-0C83953A1BF1}"/>
                </a:ext>
              </a:extLst>
            </p:cNvPr>
            <p:cNvSpPr/>
            <p:nvPr/>
          </p:nvSpPr>
          <p:spPr>
            <a:xfrm>
              <a:off x="1244918" y="3034540"/>
              <a:ext cx="441077" cy="44064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151668"/>
                <a:satOff val="2837"/>
                <a:lumOff val="904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E3C6209-63FB-6AC0-FDBD-B5E9B54029A6}"/>
                </a:ext>
              </a:extLst>
            </p:cNvPr>
            <p:cNvSpPr/>
            <p:nvPr/>
          </p:nvSpPr>
          <p:spPr>
            <a:xfrm>
              <a:off x="1928352" y="2854275"/>
              <a:ext cx="4235935" cy="951396"/>
            </a:xfrm>
            <a:custGeom>
              <a:avLst/>
              <a:gdLst>
                <a:gd name="connsiteX0" fmla="*/ 0 w 4235935"/>
                <a:gd name="connsiteY0" fmla="*/ 0 h 951396"/>
                <a:gd name="connsiteX1" fmla="*/ 4235935 w 4235935"/>
                <a:gd name="connsiteY1" fmla="*/ 0 h 951396"/>
                <a:gd name="connsiteX2" fmla="*/ 4235935 w 4235935"/>
                <a:gd name="connsiteY2" fmla="*/ 951396 h 951396"/>
                <a:gd name="connsiteX3" fmla="*/ 0 w 4235935"/>
                <a:gd name="connsiteY3" fmla="*/ 951396 h 951396"/>
                <a:gd name="connsiteX4" fmla="*/ 0 w 423593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935" h="951396">
                  <a:moveTo>
                    <a:pt x="0" y="0"/>
                  </a:moveTo>
                  <a:lnTo>
                    <a:pt x="4235935" y="0"/>
                  </a:lnTo>
                  <a:lnTo>
                    <a:pt x="423593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Authors should declare all sources of funding relevant to their study, specifying details such as:</a:t>
              </a: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BA90A558-B0EB-F333-79A1-31F7D4460E0C}"/>
                </a:ext>
              </a:extLst>
            </p:cNvPr>
            <p:cNvSpPr/>
            <p:nvPr/>
          </p:nvSpPr>
          <p:spPr>
            <a:xfrm>
              <a:off x="6164287" y="2854275"/>
              <a:ext cx="4168289" cy="801176"/>
            </a:xfrm>
            <a:custGeom>
              <a:avLst/>
              <a:gdLst>
                <a:gd name="connsiteX0" fmla="*/ 0 w 4168289"/>
                <a:gd name="connsiteY0" fmla="*/ 0 h 801176"/>
                <a:gd name="connsiteX1" fmla="*/ 4168289 w 4168289"/>
                <a:gd name="connsiteY1" fmla="*/ 0 h 801176"/>
                <a:gd name="connsiteX2" fmla="*/ 4168289 w 4168289"/>
                <a:gd name="connsiteY2" fmla="*/ 801176 h 801176"/>
                <a:gd name="connsiteX3" fmla="*/ 0 w 4168289"/>
                <a:gd name="connsiteY3" fmla="*/ 801176 h 801176"/>
                <a:gd name="connsiteX4" fmla="*/ 0 w 4168289"/>
                <a:gd name="connsiteY4" fmla="*/ 0 h 80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289" h="801176">
                  <a:moveTo>
                    <a:pt x="0" y="0"/>
                  </a:moveTo>
                  <a:lnTo>
                    <a:pt x="4168289" y="0"/>
                  </a:lnTo>
                  <a:lnTo>
                    <a:pt x="4168289" y="801176"/>
                  </a:lnTo>
                  <a:lnTo>
                    <a:pt x="0" y="801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91" tIns="84791" rIns="84791" bIns="84791" numCol="1" spcCol="1270" anchor="ctr" anchorCtr="0">
              <a:noAutofit/>
            </a:bodyPr>
            <a:lstStyle/>
            <a:p>
              <a:pPr marL="285750" lvl="0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/>
                <a:t>Name of funders. Grant numbers</a:t>
              </a:r>
            </a:p>
            <a:p>
              <a:pPr marL="285750" lvl="0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/>
                <a:t>The role that these funding institutions</a:t>
              </a:r>
            </a:p>
            <a:p>
              <a:pPr marL="285750" lvl="0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/>
                <a:t>have played a role in the research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4554F48-C205-259F-2A1C-EC36317EC33B}"/>
              </a:ext>
            </a:extLst>
          </p:cNvPr>
          <p:cNvGrpSpPr/>
          <p:nvPr/>
        </p:nvGrpSpPr>
        <p:grpSpPr>
          <a:xfrm>
            <a:off x="1002563" y="4043520"/>
            <a:ext cx="9413190" cy="951397"/>
            <a:chOff x="1002563" y="4043520"/>
            <a:chExt cx="9413190" cy="95139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EB63528F-BDBC-9746-AE95-00CC28426917}"/>
                </a:ext>
              </a:extLst>
            </p:cNvPr>
            <p:cNvSpPr/>
            <p:nvPr/>
          </p:nvSpPr>
          <p:spPr>
            <a:xfrm>
              <a:off x="1002563" y="4043520"/>
              <a:ext cx="9413190" cy="94632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8" name="Rectángulo 17" descr="Dólar">
              <a:extLst>
                <a:ext uri="{FF2B5EF4-FFF2-40B4-BE49-F238E27FC236}">
                  <a16:creationId xmlns:a16="http://schemas.microsoft.com/office/drawing/2014/main" id="{A1C96E83-DDAE-5430-389D-F9139C38AFF9}"/>
                </a:ext>
              </a:extLst>
            </p:cNvPr>
            <p:cNvSpPr/>
            <p:nvPr/>
          </p:nvSpPr>
          <p:spPr>
            <a:xfrm>
              <a:off x="1244918" y="4223785"/>
              <a:ext cx="441077" cy="44064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303336"/>
                <a:satOff val="5673"/>
                <a:lumOff val="180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35C3CEA-8C3E-56BE-B82E-5EE0A6C29B20}"/>
                </a:ext>
              </a:extLst>
            </p:cNvPr>
            <p:cNvSpPr/>
            <p:nvPr/>
          </p:nvSpPr>
          <p:spPr>
            <a:xfrm>
              <a:off x="1928352" y="4043521"/>
              <a:ext cx="4235935" cy="951396"/>
            </a:xfrm>
            <a:custGeom>
              <a:avLst/>
              <a:gdLst>
                <a:gd name="connsiteX0" fmla="*/ 0 w 4235935"/>
                <a:gd name="connsiteY0" fmla="*/ 0 h 951396"/>
                <a:gd name="connsiteX1" fmla="*/ 4235935 w 4235935"/>
                <a:gd name="connsiteY1" fmla="*/ 0 h 951396"/>
                <a:gd name="connsiteX2" fmla="*/ 4235935 w 4235935"/>
                <a:gd name="connsiteY2" fmla="*/ 951396 h 951396"/>
                <a:gd name="connsiteX3" fmla="*/ 0 w 4235935"/>
                <a:gd name="connsiteY3" fmla="*/ 951396 h 951396"/>
                <a:gd name="connsiteX4" fmla="*/ 0 w 423593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935" h="951396">
                  <a:moveTo>
                    <a:pt x="0" y="0"/>
                  </a:moveTo>
                  <a:lnTo>
                    <a:pt x="4235935" y="0"/>
                  </a:lnTo>
                  <a:lnTo>
                    <a:pt x="423593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This practice complies with </a:t>
              </a:r>
              <a:r>
                <a:rPr lang="en-US" sz="1400" i="1" kern="1200" dirty="0">
                  <a:solidFill>
                    <a:srgbClr val="B70E0C"/>
                  </a:solidFill>
                </a:rPr>
                <a:t>Económicas CUC</a:t>
              </a:r>
              <a:r>
                <a:rPr lang="en-US" sz="1400" kern="1200" dirty="0"/>
                <a:t>'s editorial policy requirements and contributes to maintaining </a:t>
              </a:r>
              <a:r>
                <a:rPr lang="en-US" sz="1400" b="1" kern="1200" dirty="0"/>
                <a:t>confidence in science</a:t>
              </a:r>
              <a:r>
                <a:rPr lang="en-US" sz="1400" kern="1200" dirty="0"/>
                <a:t>.</a:t>
              </a: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A110155B-C736-F853-18CB-B73A47C48AFA}"/>
                </a:ext>
              </a:extLst>
            </p:cNvPr>
            <p:cNvSpPr/>
            <p:nvPr/>
          </p:nvSpPr>
          <p:spPr>
            <a:xfrm>
              <a:off x="6164287" y="4043521"/>
              <a:ext cx="4168289" cy="801176"/>
            </a:xfrm>
            <a:custGeom>
              <a:avLst/>
              <a:gdLst>
                <a:gd name="connsiteX0" fmla="*/ 0 w 4168289"/>
                <a:gd name="connsiteY0" fmla="*/ 0 h 801176"/>
                <a:gd name="connsiteX1" fmla="*/ 4168289 w 4168289"/>
                <a:gd name="connsiteY1" fmla="*/ 0 h 801176"/>
                <a:gd name="connsiteX2" fmla="*/ 4168289 w 4168289"/>
                <a:gd name="connsiteY2" fmla="*/ 801176 h 801176"/>
                <a:gd name="connsiteX3" fmla="*/ 0 w 4168289"/>
                <a:gd name="connsiteY3" fmla="*/ 801176 h 801176"/>
                <a:gd name="connsiteX4" fmla="*/ 0 w 4168289"/>
                <a:gd name="connsiteY4" fmla="*/ 0 h 80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289" h="801176">
                  <a:moveTo>
                    <a:pt x="0" y="0"/>
                  </a:moveTo>
                  <a:lnTo>
                    <a:pt x="4168289" y="0"/>
                  </a:lnTo>
                  <a:lnTo>
                    <a:pt x="4168289" y="801176"/>
                  </a:lnTo>
                  <a:lnTo>
                    <a:pt x="0" y="801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91" tIns="84791" rIns="84791" bIns="84791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By ensuring that the investigation is conducted impartially and without undue influence.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E55781A-BC6C-3C69-0BF0-91C0CB5167C0}"/>
              </a:ext>
            </a:extLst>
          </p:cNvPr>
          <p:cNvGrpSpPr/>
          <p:nvPr/>
        </p:nvGrpSpPr>
        <p:grpSpPr>
          <a:xfrm>
            <a:off x="1002563" y="5232766"/>
            <a:ext cx="9413190" cy="951396"/>
            <a:chOff x="1002563" y="5232766"/>
            <a:chExt cx="9413190" cy="951396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1535F805-7A80-DE18-C839-80E6F20EEA06}"/>
                </a:ext>
              </a:extLst>
            </p:cNvPr>
            <p:cNvSpPr/>
            <p:nvPr/>
          </p:nvSpPr>
          <p:spPr>
            <a:xfrm>
              <a:off x="1002563" y="5232766"/>
              <a:ext cx="9413190" cy="801176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3" name="Rectángulo 22" descr="Marca de verificación">
              <a:extLst>
                <a:ext uri="{FF2B5EF4-FFF2-40B4-BE49-F238E27FC236}">
                  <a16:creationId xmlns:a16="http://schemas.microsoft.com/office/drawing/2014/main" id="{79B54CFB-228D-4A65-D4F6-6333B66D5F3D}"/>
                </a:ext>
              </a:extLst>
            </p:cNvPr>
            <p:cNvSpPr/>
            <p:nvPr/>
          </p:nvSpPr>
          <p:spPr>
            <a:xfrm>
              <a:off x="1244918" y="5413031"/>
              <a:ext cx="441077" cy="44064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455004"/>
                <a:satOff val="8510"/>
                <a:lumOff val="271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BE088B9-5AF4-BF85-A529-975C7DC7DB39}"/>
                </a:ext>
              </a:extLst>
            </p:cNvPr>
            <p:cNvSpPr/>
            <p:nvPr/>
          </p:nvSpPr>
          <p:spPr>
            <a:xfrm>
              <a:off x="1928352" y="5232766"/>
              <a:ext cx="8404225" cy="951396"/>
            </a:xfrm>
            <a:custGeom>
              <a:avLst/>
              <a:gdLst>
                <a:gd name="connsiteX0" fmla="*/ 0 w 8404225"/>
                <a:gd name="connsiteY0" fmla="*/ 0 h 951396"/>
                <a:gd name="connsiteX1" fmla="*/ 8404225 w 8404225"/>
                <a:gd name="connsiteY1" fmla="*/ 0 h 951396"/>
                <a:gd name="connsiteX2" fmla="*/ 8404225 w 8404225"/>
                <a:gd name="connsiteY2" fmla="*/ 951396 h 951396"/>
                <a:gd name="connsiteX3" fmla="*/ 0 w 8404225"/>
                <a:gd name="connsiteY3" fmla="*/ 951396 h 951396"/>
                <a:gd name="connsiteX4" fmla="*/ 0 w 840422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225" h="951396">
                  <a:moveTo>
                    <a:pt x="0" y="0"/>
                  </a:moveTo>
                  <a:lnTo>
                    <a:pt x="8404225" y="0"/>
                  </a:lnTo>
                  <a:lnTo>
                    <a:pt x="840422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The </a:t>
              </a:r>
              <a:r>
                <a:rPr lang="en-US" sz="1400" b="1" kern="1200" dirty="0"/>
                <a:t>declaration</a:t>
              </a:r>
              <a:r>
                <a:rPr lang="en-US" sz="1400" kern="1200" dirty="0"/>
                <a:t> process is carried out in the online filing system, following the established guidelines to ensure the accuracy and transparency of the information.</a:t>
              </a:r>
              <a:endParaRPr lang="es-VE" sz="1400" kern="1200" dirty="0"/>
            </a:p>
          </p:txBody>
        </p:sp>
      </p:grpSp>
      <p:pic>
        <p:nvPicPr>
          <p:cNvPr id="3" name="Gráfico 2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A3CF17-5968-1F0D-A010-CCABF8794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4" name="Gráfico 3" descr="Hogar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6E11F1BB-D714-CB21-E5C0-D6A9163ECF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5" name="Gráfico 4" descr="Icono de menú de hamburguesa con relleno sólido">
            <a:hlinkClick r:id="rId15" action="ppaction://hlinksldjump"/>
            <a:extLst>
              <a:ext uri="{FF2B5EF4-FFF2-40B4-BE49-F238E27FC236}">
                <a16:creationId xmlns:a16="http://schemas.microsoft.com/office/drawing/2014/main" id="{F46CC5CB-6681-0408-F705-B7FBEC125C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617B5C-B14B-C9CB-E208-9A6E4E9126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1" y="335450"/>
            <a:ext cx="3059464" cy="76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1">
      <a:majorFont>
        <a:latin typeface="Red Hat Display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bfcb0a-7dab-40f4-90b3-a3daaab75dad" xsi:nil="true"/>
    <lcf76f155ced4ddcb4097134ff3c332f xmlns="a2c82300-8778-4e9a-967b-b595596a0d6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028162AEC40C48A187F79E121C0AE1" ma:contentTypeVersion="14" ma:contentTypeDescription="Crear nuevo documento." ma:contentTypeScope="" ma:versionID="a28a1d5dc81d5c4216d3c6b5eaeb03bc">
  <xsd:schema xmlns:xsd="http://www.w3.org/2001/XMLSchema" xmlns:xs="http://www.w3.org/2001/XMLSchema" xmlns:p="http://schemas.microsoft.com/office/2006/metadata/properties" xmlns:ns2="a2c82300-8778-4e9a-967b-b595596a0d64" xmlns:ns3="d4bfcb0a-7dab-40f4-90b3-a3daaab75dad" targetNamespace="http://schemas.microsoft.com/office/2006/metadata/properties" ma:root="true" ma:fieldsID="bf1289e2d903038354c0d91d1f99a426" ns2:_="" ns3:_="">
    <xsd:import namespace="a2c82300-8778-4e9a-967b-b595596a0d64"/>
    <xsd:import namespace="d4bfcb0a-7dab-40f4-90b3-a3daaab75da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82300-8778-4e9a-967b-b595596a0d6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56db0523-8dfe-4deb-9afd-815207f36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fcb0a-7dab-40f4-90b3-a3daaab75da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6c33087-4e5b-4a29-a95c-5268c764297c}" ma:internalName="TaxCatchAll" ma:showField="CatchAllData" ma:web="d4bfcb0a-7dab-40f4-90b3-a3daaab75d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C240B7-11D4-4B44-8AFE-6B9ECC4241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913F26-AA4E-4DA4-9D99-8948D899E49D}">
  <ds:schemaRefs>
    <ds:schemaRef ds:uri="http://purl.org/dc/terms/"/>
    <ds:schemaRef ds:uri="d4bfcb0a-7dab-40f4-90b3-a3daaab75dad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2c82300-8778-4e9a-967b-b595596a0d6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A183E03-F57E-4EAA-8EB1-6E781A78D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c82300-8778-4e9a-967b-b595596a0d64"/>
    <ds:schemaRef ds:uri="d4bfcb0a-7dab-40f4-90b3-a3daaab75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483</Words>
  <Application>Microsoft Office PowerPoint</Application>
  <PresentationFormat>Panorámica</PresentationFormat>
  <Paragraphs>43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Agency FB</vt:lpstr>
      <vt:lpstr>Aptos</vt:lpstr>
      <vt:lpstr>Aptos Display</vt:lpstr>
      <vt:lpstr>Arial</vt:lpstr>
      <vt:lpstr>Red Hat Display</vt:lpstr>
      <vt:lpstr>Tema de Office</vt:lpstr>
      <vt:lpstr>Disclosure of funding sources</vt:lpstr>
      <vt:lpstr>What will you find here?</vt:lpstr>
      <vt:lpstr>What to declare?</vt:lpstr>
      <vt:lpstr>Financing  statement</vt:lpstr>
      <vt:lpstr>How to declare?</vt:lpstr>
      <vt:lpstr>Final considerations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VELASQUEZ GARCIA ADRIAN</dc:creator>
  <cp:lastModifiedBy>CHUMACEIRO HERNANDEZ ANA CECILIA</cp:lastModifiedBy>
  <cp:revision>123</cp:revision>
  <dcterms:created xsi:type="dcterms:W3CDTF">2024-05-03T04:21:58Z</dcterms:created>
  <dcterms:modified xsi:type="dcterms:W3CDTF">2024-11-12T00:11:16Z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0x0101006D028162AEC40C48A187F79E121C0AE1</vt:lpwstr>
  </property>
</Properties>
</file>